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drawings/drawing2.xml" ContentType="application/vnd.openxmlformats-officedocument.drawingml.chartshapes+xml"/>
  <Override PartName="/ppt/notesSlides/notesSlide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drawings/drawing3.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drawings/drawing4.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notesSlides/notesSlide5.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drawings/drawing5.xml" ContentType="application/vnd.openxmlformats-officedocument.drawingml.chartshapes+xml"/>
  <Override PartName="/ppt/charts/chart9.xml" ContentType="application/vnd.openxmlformats-officedocument.drawingml.chart+xml"/>
  <Override PartName="/ppt/theme/themeOverride9.xml" ContentType="application/vnd.openxmlformats-officedocument.themeOverride+xml"/>
  <Override PartName="/ppt/drawings/drawing6.xml" ContentType="application/vnd.openxmlformats-officedocument.drawingml.chartshapes+xml"/>
  <Override PartName="/ppt/charts/chart10.xml" ContentType="application/vnd.openxmlformats-officedocument.drawingml.chart+xml"/>
  <Override PartName="/ppt/theme/themeOverride10.xml" ContentType="application/vnd.openxmlformats-officedocument.themeOverride+xml"/>
  <Override PartName="/ppt/drawings/drawing7.xml" ContentType="application/vnd.openxmlformats-officedocument.drawingml.chartshapes+xml"/>
  <Override PartName="/ppt/notesSlides/notesSlide6.xml" ContentType="application/vnd.openxmlformats-officedocument.presentationml.notesSlide+xml"/>
  <Override PartName="/ppt/charts/chart11.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11.xml" ContentType="application/vnd.openxmlformats-officedocument.themeOverride+xml"/>
  <Override PartName="/ppt/drawings/drawing8.xml" ContentType="application/vnd.openxmlformats-officedocument.drawingml.chartshapes+xml"/>
  <Override PartName="/ppt/notesSlides/notesSlide7.xml" ContentType="application/vnd.openxmlformats-officedocument.presentationml.notesSlide+xml"/>
  <Override PartName="/ppt/charts/chart12.xml" ContentType="application/vnd.openxmlformats-officedocument.drawingml.chart+xml"/>
  <Override PartName="/ppt/theme/themeOverride12.xml" ContentType="application/vnd.openxmlformats-officedocument.themeOverride+xml"/>
  <Override PartName="/ppt/drawings/drawing9.xml" ContentType="application/vnd.openxmlformats-officedocument.drawingml.chartshapes+xml"/>
  <Override PartName="/ppt/notesSlides/notesSlide8.xml" ContentType="application/vnd.openxmlformats-officedocument.presentationml.notesSlide+xml"/>
  <Override PartName="/ppt/charts/chart13.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3.xml" ContentType="application/vnd.openxmlformats-officedocument.themeOverride+xml"/>
  <Override PartName="/ppt/drawings/drawing10.xml" ContentType="application/vnd.openxmlformats-officedocument.drawingml.chartshapes+xml"/>
  <Override PartName="/ppt/notesSlides/notesSlide9.xml" ContentType="application/vnd.openxmlformats-officedocument.presentationml.notesSlide+xml"/>
  <Override PartName="/ppt/charts/chart14.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4.xml" ContentType="application/vnd.openxmlformats-officedocument.themeOverride+xml"/>
  <Override PartName="/ppt/drawings/drawing11.xml" ContentType="application/vnd.openxmlformats-officedocument.drawingml.chartshapes+xml"/>
  <Override PartName="/ppt/charts/chart15.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5.xml" ContentType="application/vnd.openxmlformats-officedocument.themeOverride+xml"/>
  <Override PartName="/ppt/drawings/drawing12.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6.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6.xml" ContentType="application/vnd.openxmlformats-officedocument.themeOverride+xml"/>
  <Override PartName="/ppt/drawings/drawing13.xml" ContentType="application/vnd.openxmlformats-officedocument.drawingml.chartshapes+xml"/>
  <Override PartName="/ppt/charts/chart17.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7.xml" ContentType="application/vnd.openxmlformats-officedocument.themeOverride+xml"/>
  <Override PartName="/ppt/charts/chart18.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8.xml" ContentType="application/vnd.openxmlformats-officedocument.themeOverride+xml"/>
  <Override PartName="/ppt/drawings/drawing14.xml" ContentType="application/vnd.openxmlformats-officedocument.drawingml.chartshapes+xml"/>
  <Override PartName="/ppt/charts/chart19.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9.xml" ContentType="application/vnd.openxmlformats-officedocument.themeOverride+xml"/>
  <Override PartName="/ppt/drawings/drawing15.xml" ContentType="application/vnd.openxmlformats-officedocument.drawingml.chartshapes+xml"/>
  <Override PartName="/ppt/charts/chart20.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20.xml" ContentType="application/vnd.openxmlformats-officedocument.themeOverride+xml"/>
  <Override PartName="/ppt/charts/chart21.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21.xml" ContentType="application/vnd.openxmlformats-officedocument.themeOverride+xml"/>
  <Override PartName="/ppt/charts/chart22.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22.xml" ContentType="application/vnd.openxmlformats-officedocument.themeOverride+xml"/>
  <Override PartName="/ppt/charts/chart23.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23.xml" ContentType="application/vnd.openxmlformats-officedocument.themeOverride+xml"/>
  <Override PartName="/ppt/drawings/drawing16.xml" ContentType="application/vnd.openxmlformats-officedocument.drawingml.chartshapes+xml"/>
  <Override PartName="/ppt/charts/chart24.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24.xml" ContentType="application/vnd.openxmlformats-officedocument.themeOverride+xml"/>
  <Override PartName="/ppt/charts/chart25.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25.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26.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26.xml" ContentType="application/vnd.openxmlformats-officedocument.themeOverride+xml"/>
  <Override PartName="/ppt/drawings/drawing17.xml" ContentType="application/vnd.openxmlformats-officedocument.drawingml.chartshapes+xml"/>
  <Override PartName="/ppt/charts/chart27.xml" ContentType="application/vnd.openxmlformats-officedocument.drawingml.chart+xml"/>
  <Override PartName="/ppt/drawings/drawing18.xml" ContentType="application/vnd.openxmlformats-officedocument.drawingml.chartshapes+xml"/>
  <Override PartName="/ppt/charts/chart28.xml" ContentType="application/vnd.openxmlformats-officedocument.drawingml.chart+xml"/>
  <Override PartName="/ppt/drawings/drawing19.xml" ContentType="application/vnd.openxmlformats-officedocument.drawingml.chartshapes+xml"/>
  <Override PartName="/ppt/charts/chart29.xml" ContentType="application/vnd.openxmlformats-officedocument.drawingml.chart+xml"/>
  <Override PartName="/ppt/charts/style24.xml" ContentType="application/vnd.ms-office.chartstyle+xml"/>
  <Override PartName="/ppt/charts/colors24.xml" ContentType="application/vnd.ms-office.chartcolorstyle+xml"/>
  <Override PartName="/ppt/drawings/drawing20.xml" ContentType="application/vnd.openxmlformats-officedocument.drawingml.chartshape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54"/>
  </p:notesMasterIdLst>
  <p:handoutMasterIdLst>
    <p:handoutMasterId r:id="rId55"/>
  </p:handoutMasterIdLst>
  <p:sldIdLst>
    <p:sldId id="264" r:id="rId3"/>
    <p:sldId id="265" r:id="rId4"/>
    <p:sldId id="990" r:id="rId5"/>
    <p:sldId id="451" r:id="rId6"/>
    <p:sldId id="986" r:id="rId7"/>
    <p:sldId id="266" r:id="rId8"/>
    <p:sldId id="1095" r:id="rId9"/>
    <p:sldId id="886" r:id="rId10"/>
    <p:sldId id="996" r:id="rId11"/>
    <p:sldId id="997" r:id="rId12"/>
    <p:sldId id="1009" r:id="rId13"/>
    <p:sldId id="1058" r:id="rId14"/>
    <p:sldId id="1092" r:id="rId15"/>
    <p:sldId id="1093" r:id="rId16"/>
    <p:sldId id="1091" r:id="rId17"/>
    <p:sldId id="1087" r:id="rId18"/>
    <p:sldId id="1070" r:id="rId19"/>
    <p:sldId id="1088" r:id="rId20"/>
    <p:sldId id="1089" r:id="rId21"/>
    <p:sldId id="1094" r:id="rId22"/>
    <p:sldId id="1052" r:id="rId23"/>
    <p:sldId id="1000" r:id="rId24"/>
    <p:sldId id="1001" r:id="rId25"/>
    <p:sldId id="1097" r:id="rId26"/>
    <p:sldId id="1086" r:id="rId27"/>
    <p:sldId id="1003" r:id="rId28"/>
    <p:sldId id="1004" r:id="rId29"/>
    <p:sldId id="1025" r:id="rId30"/>
    <p:sldId id="1074" r:id="rId31"/>
    <p:sldId id="1075" r:id="rId32"/>
    <p:sldId id="1026" r:id="rId33"/>
    <p:sldId id="797" r:id="rId34"/>
    <p:sldId id="400" r:id="rId35"/>
    <p:sldId id="292" r:id="rId36"/>
    <p:sldId id="293" r:id="rId37"/>
    <p:sldId id="943" r:id="rId38"/>
    <p:sldId id="869" r:id="rId39"/>
    <p:sldId id="942" r:id="rId40"/>
    <p:sldId id="870" r:id="rId41"/>
    <p:sldId id="871" r:id="rId42"/>
    <p:sldId id="294" r:id="rId43"/>
    <p:sldId id="295" r:id="rId44"/>
    <p:sldId id="297" r:id="rId45"/>
    <p:sldId id="298" r:id="rId46"/>
    <p:sldId id="493" r:id="rId47"/>
    <p:sldId id="495" r:id="rId48"/>
    <p:sldId id="531" r:id="rId49"/>
    <p:sldId id="299" r:id="rId50"/>
    <p:sldId id="300" r:id="rId51"/>
    <p:sldId id="301" r:id="rId52"/>
    <p:sldId id="302" r:id="rId5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eil Filosa" initials="NF" lastIdx="171" clrIdx="1">
    <p:extLst>
      <p:ext uri="{19B8F6BF-5375-455C-9EA6-DF929625EA0E}">
        <p15:presenceInfo xmlns:p15="http://schemas.microsoft.com/office/powerpoint/2012/main" userId="S-1-5-21-2141900010-1484882721-2352971381-27901" providerId="AD"/>
      </p:ext>
    </p:extLst>
  </p:cmAuthor>
  <p:cmAuthor id="2" name="Tobias Peter" initials="TP" lastIdx="1084" clrIdx="0">
    <p:extLst>
      <p:ext uri="{19B8F6BF-5375-455C-9EA6-DF929625EA0E}">
        <p15:presenceInfo xmlns:p15="http://schemas.microsoft.com/office/powerpoint/2012/main" userId="S-1-5-21-2141900010-1484882721-2352971381-29212" providerId="AD"/>
      </p:ext>
    </p:extLst>
  </p:cmAuthor>
  <p:cmAuthor id="3" name="Edward Pinto" initials="EP" lastIdx="208" clrIdx="2">
    <p:extLst>
      <p:ext uri="{19B8F6BF-5375-455C-9EA6-DF929625EA0E}">
        <p15:presenceInfo xmlns:p15="http://schemas.microsoft.com/office/powerpoint/2012/main" userId="S-1-5-21-2141900010-1484882721-2352971381-7785" providerId="AD"/>
      </p:ext>
    </p:extLst>
  </p:cmAuthor>
  <p:cmAuthor id="4" name="Michael Howard" initials="MH" lastIdx="201" clrIdx="3">
    <p:extLst>
      <p:ext uri="{19B8F6BF-5375-455C-9EA6-DF929625EA0E}">
        <p15:presenceInfo xmlns:p15="http://schemas.microsoft.com/office/powerpoint/2012/main" userId="S-1-5-21-2141900010-1484882721-2352971381-27553" providerId="AD"/>
      </p:ext>
    </p:extLst>
  </p:cmAuthor>
  <p:cmAuthor id="5" name="Ed Pinto" initials="EP" lastIdx="125" clrIdx="4">
    <p:extLst>
      <p:ext uri="{19B8F6BF-5375-455C-9EA6-DF929625EA0E}">
        <p15:presenceInfo xmlns:p15="http://schemas.microsoft.com/office/powerpoint/2012/main" userId="090a153f2bf6a272" providerId="Windows Live"/>
      </p:ext>
    </p:extLst>
  </p:cmAuthor>
  <p:cmAuthor id="6" name="Wooserk  Park" initials="WP" lastIdx="64" clrIdx="5">
    <p:extLst>
      <p:ext uri="{19B8F6BF-5375-455C-9EA6-DF929625EA0E}">
        <p15:presenceInfo xmlns:p15="http://schemas.microsoft.com/office/powerpoint/2012/main" userId="S-1-5-21-2141900010-1484882721-2352971381-30639" providerId="AD"/>
      </p:ext>
    </p:extLst>
  </p:cmAuthor>
  <p:cmAuthor id="7" name="Tobias Peter" initials="TP [2]" lastIdx="74" clrIdx="6">
    <p:extLst>
      <p:ext uri="{19B8F6BF-5375-455C-9EA6-DF929625EA0E}">
        <p15:presenceInfo xmlns:p15="http://schemas.microsoft.com/office/powerpoint/2012/main" userId="Tobias Peter" providerId="None"/>
      </p:ext>
    </p:extLst>
  </p:cmAuthor>
  <p:cmAuthor id="8" name="Sissi Li" initials="SL" lastIdx="213" clrIdx="7">
    <p:extLst>
      <p:ext uri="{19B8F6BF-5375-455C-9EA6-DF929625EA0E}">
        <p15:presenceInfo xmlns:p15="http://schemas.microsoft.com/office/powerpoint/2012/main" userId="S-1-5-21-2141900010-1484882721-2352971381-27565" providerId="AD"/>
      </p:ext>
    </p:extLst>
  </p:cmAuthor>
  <p:cmAuthor id="9" name="User" initials="U" lastIdx="4" clrIdx="8">
    <p:extLst>
      <p:ext uri="{19B8F6BF-5375-455C-9EA6-DF929625EA0E}">
        <p15:presenceInfo xmlns:p15="http://schemas.microsoft.com/office/powerpoint/2012/main" userId="User" providerId="None"/>
      </p:ext>
    </p:extLst>
  </p:cmAuthor>
  <p:cmAuthor id="10" name="Andrew Forrester" initials="AF" lastIdx="18" clrIdx="9">
    <p:extLst>
      <p:ext uri="{19B8F6BF-5375-455C-9EA6-DF929625EA0E}">
        <p15:presenceInfo xmlns:p15="http://schemas.microsoft.com/office/powerpoint/2012/main" userId="Andrew Forrester" providerId="None"/>
      </p:ext>
    </p:extLst>
  </p:cmAuthor>
  <p:cmAuthor id="11" name="Andrew Forrester" initials="AF [2]" lastIdx="73" clrIdx="10">
    <p:extLst>
      <p:ext uri="{19B8F6BF-5375-455C-9EA6-DF929625EA0E}">
        <p15:presenceInfo xmlns:p15="http://schemas.microsoft.com/office/powerpoint/2012/main" userId="S-1-5-21-2141900010-1484882721-2352971381-31105" providerId="AD"/>
      </p:ext>
    </p:extLst>
  </p:cmAuthor>
  <p:cmAuthor id="12" name="Arthur Gailes" initials="AG" lastIdx="1" clrIdx="11">
    <p:extLst>
      <p:ext uri="{19B8F6BF-5375-455C-9EA6-DF929625EA0E}">
        <p15:presenceInfo xmlns:p15="http://schemas.microsoft.com/office/powerpoint/2012/main" userId="S-1-5-21-2141900010-1484882721-2352971381-31193" providerId="AD"/>
      </p:ext>
    </p:extLst>
  </p:cmAuthor>
  <p:cmAuthor id="13" name="Hannah Florence" initials="HF" lastIdx="3" clrIdx="12">
    <p:extLst>
      <p:ext uri="{19B8F6BF-5375-455C-9EA6-DF929625EA0E}">
        <p15:presenceInfo xmlns:p15="http://schemas.microsoft.com/office/powerpoint/2012/main" userId="Hannah Florence" providerId="None"/>
      </p:ext>
    </p:extLst>
  </p:cmAuthor>
  <p:cmAuthor id="14" name="Zachary Schofield" initials="ZS" lastIdx="8" clrIdx="13">
    <p:extLst>
      <p:ext uri="{19B8F6BF-5375-455C-9EA6-DF929625EA0E}">
        <p15:presenceInfo xmlns:p15="http://schemas.microsoft.com/office/powerpoint/2012/main" userId="Zachary Schofield" providerId="None"/>
      </p:ext>
    </p:extLst>
  </p:cmAuthor>
  <p:cmAuthor id="15" name="Hannah Florence" initials="HF [2]" lastIdx="128" clrIdx="14">
    <p:extLst>
      <p:ext uri="{19B8F6BF-5375-455C-9EA6-DF929625EA0E}">
        <p15:presenceInfo xmlns:p15="http://schemas.microsoft.com/office/powerpoint/2012/main" userId="S-1-5-21-2141900010-1484882721-2352971381-312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E5D6"/>
    <a:srgbClr val="546F42"/>
    <a:srgbClr val="C00000"/>
    <a:srgbClr val="0070C0"/>
    <a:srgbClr val="BDD7EE"/>
    <a:srgbClr val="5B9BD5"/>
    <a:srgbClr val="7EB559"/>
    <a:srgbClr val="00B050"/>
    <a:srgbClr val="D2DEEF"/>
    <a:srgbClr val="6E30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85" autoAdjust="0"/>
    <p:restoredTop sz="94660"/>
  </p:normalViewPr>
  <p:slideViewPr>
    <p:cSldViewPr snapToGrid="0">
      <p:cViewPr varScale="1">
        <p:scale>
          <a:sx n="69" d="100"/>
          <a:sy n="69" d="100"/>
        </p:scale>
        <p:origin x="1232"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hqecon03\datasets9\Sissi\Other\0%20HMI%20Deck\Market%20shares%20by%20guarantor%20type%20and%20price%20tier%20v3.xlsx" TargetMode="External"/></Relationships>
</file>

<file path=ppt/charts/_rels/chart10.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oleObject" Target="file:///\\hqecon03\datasets\ICHR\Mortgage%20Risk%20Index\Monthly%20Update\Monthly%20Workbook%20Updates\NMRI%20briefing%20charts%20II.xlsx" TargetMode="External"/><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9.xml"/><Relationship Id="rId1" Type="http://schemas.microsoft.com/office/2011/relationships/chartStyle" Target="style9.xml"/><Relationship Id="rId5" Type="http://schemas.openxmlformats.org/officeDocument/2006/relationships/chartUserShapes" Target="../drawings/drawing8.xml"/><Relationship Id="rId4" Type="http://schemas.openxmlformats.org/officeDocument/2006/relationships/oleObject" Target="file:///\\hqecon03\datasets9\Sissi\Other\0%20HMI%20Deck\charts%20for%20HMI%20deck.xlsx" TargetMode="External"/></Relationships>
</file>

<file path=ppt/charts/_rels/chart12.xml.rels><?xml version="1.0" encoding="UTF-8" standalone="yes"?>
<Relationships xmlns="http://schemas.openxmlformats.org/package/2006/relationships"><Relationship Id="rId3" Type="http://schemas.openxmlformats.org/officeDocument/2006/relationships/chartUserShapes" Target="../drawings/drawing9.xml"/><Relationship Id="rId2" Type="http://schemas.openxmlformats.org/officeDocument/2006/relationships/oleObject" Target="file:///\\hqecon03\datasets\ICHR\Mortgage%20Risk%20Index\Monthly%20Update\Monthly%20Workbook%20Updates\NMDR%20briefing%20charts%20I%20&#8211;%20April%202022%20briefing%20on%20January%202022%20data%20v2.xlsx" TargetMode="External"/><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0.xml"/><Relationship Id="rId1" Type="http://schemas.microsoft.com/office/2011/relationships/chartStyle" Target="style10.xml"/><Relationship Id="rId5" Type="http://schemas.openxmlformats.org/officeDocument/2006/relationships/chartUserShapes" Target="../drawings/drawing10.xml"/><Relationship Id="rId4" Type="http://schemas.openxmlformats.org/officeDocument/2006/relationships/oleObject" Target="file:///\\hqecon03\datasets9\Sissi\Other\0%20HMI%20Deck\Housing%20Bubble\AEI%20constant-quality%20HPA%20and%2030-yr%20FRM%20adj%20for%20CPI%20v1.xlsx" TargetMode="Externa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1.xml"/><Relationship Id="rId1" Type="http://schemas.microsoft.com/office/2011/relationships/chartStyle" Target="style11.xml"/><Relationship Id="rId5" Type="http://schemas.openxmlformats.org/officeDocument/2006/relationships/chartUserShapes" Target="../drawings/drawing11.xml"/><Relationship Id="rId4" Type="http://schemas.openxmlformats.org/officeDocument/2006/relationships/oleObject" Target="file:///\\hqecon03\datasets9\Sissi\Other\0%20HMI%20Deck\Housing%20Bubble\Shawn%20Tully_price%20and%20rent%20data%20v2.xlsx" TargetMode="External"/></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2.xml"/><Relationship Id="rId1" Type="http://schemas.microsoft.com/office/2011/relationships/chartStyle" Target="style12.xml"/><Relationship Id="rId5" Type="http://schemas.openxmlformats.org/officeDocument/2006/relationships/chartUserShapes" Target="../drawings/drawing12.xml"/><Relationship Id="rId4" Type="http://schemas.openxmlformats.org/officeDocument/2006/relationships/oleObject" Target="file:///\\hqecon03\datasets9\Sissi\Other\0%20HMI%20Deck\Housing%20Bubble\Mortgage%20payment%20calculator.xlsx" TargetMode="External"/></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13.xml"/><Relationship Id="rId1" Type="http://schemas.microsoft.com/office/2011/relationships/chartStyle" Target="style13.xml"/><Relationship Id="rId5" Type="http://schemas.openxmlformats.org/officeDocument/2006/relationships/chartUserShapes" Target="../drawings/drawing13.xml"/><Relationship Id="rId4" Type="http://schemas.openxmlformats.org/officeDocument/2006/relationships/oleObject" Target="file:///\\hqecon03\datasets9\Sissi\Other\0%20Infographic\HPA%20infographic\HPA%20press%20release%20template.xlsx" TargetMode="External"/></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oleObject" Target="file:///\\hqecon03\datasets9\Sissi\Other\0%20HMI%20Deck\mortgage_spread.xlsx" TargetMode="External"/></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15.xml"/><Relationship Id="rId1" Type="http://schemas.microsoft.com/office/2011/relationships/chartStyle" Target="style15.xml"/><Relationship Id="rId5" Type="http://schemas.openxmlformats.org/officeDocument/2006/relationships/chartUserShapes" Target="../drawings/drawing14.xml"/><Relationship Id="rId4" Type="http://schemas.openxmlformats.org/officeDocument/2006/relationships/oleObject" Target="file:///\\hqecon03\datasets10\HMI%20Summary%20Workbook\Workbooks\HMI%20summary%20workbook.xlsx" TargetMode="External"/></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16.xml"/><Relationship Id="rId1" Type="http://schemas.microsoft.com/office/2011/relationships/chartStyle" Target="style16.xml"/><Relationship Id="rId5" Type="http://schemas.openxmlformats.org/officeDocument/2006/relationships/chartUserShapes" Target="../drawings/drawing15.xml"/><Relationship Id="rId4" Type="http://schemas.openxmlformats.org/officeDocument/2006/relationships/oleObject" Target="file:///\\hqecon03\datasets10\HMI%20Summary%20Workbook\Workbooks\HMI%20summary%20workbook.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1.xml"/><Relationship Id="rId4" Type="http://schemas.openxmlformats.org/officeDocument/2006/relationships/oleObject" Target="file:///\\hqecon03\datasets\ICHR\Mortgage%20Risk%20Index\Monthly%20Update\Monthly%20Workbook%20Updates\NMRI%20briefing%20charts.xlsx" TargetMode="External"/></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oleObject" Target="file:///\\hqecon03\datasets9\Sissi\Other\0%20HMI%20Deck\Freddie%20Mac%20Net%20Migration%2001-2000%20thru%2002-2022.xlsx" TargetMode="External"/></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oleObject" Target="file:///\\hqecon03\datasets9\Sissi\Other\0%20HMI%20Deck\charts%20for%20HMI%20deck.xlsx" TargetMode="External"/></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22.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oleObject" Target="file:///\\hqecon03\datasets9\Sissi\Other\0%20HMI%20Deck\housing_inventory%20v2.xlsx" TargetMode="External"/></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23.xml"/><Relationship Id="rId2" Type="http://schemas.microsoft.com/office/2011/relationships/chartColorStyle" Target="colors20.xml"/><Relationship Id="rId1" Type="http://schemas.microsoft.com/office/2011/relationships/chartStyle" Target="style20.xml"/><Relationship Id="rId5" Type="http://schemas.openxmlformats.org/officeDocument/2006/relationships/chartUserShapes" Target="../drawings/drawing16.xml"/><Relationship Id="rId4" Type="http://schemas.openxmlformats.org/officeDocument/2006/relationships/oleObject" Target="file:///\\hqecon03\datasets10\HMI%20Summary%20Workbook\Workbooks\HMI%20summary%20workbook.xlsx" TargetMode="External"/></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24.xm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oleObject" Target="file:///\\hqecon03\datasets\ICHR\Mortgage%20Risk%20Index\Monthly%20Update\Monthly%20Workbook%20Updates\Appraisal%20Waiver%20Workbook.xlsx" TargetMode="External"/></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25.xm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oleObject" Target="file:///\\hqecon03\datasets\ICHR\Mortgage%20Risk%20Index\Monthly%20Update\Monthly%20Workbook%20Updates\Appraisal%20Waiver%20Workbook.xlsx" TargetMode="External"/></Relationships>
</file>

<file path=ppt/charts/_rels/chart26.xml.rels><?xml version="1.0" encoding="UTF-8" standalone="yes"?>
<Relationships xmlns="http://schemas.openxmlformats.org/package/2006/relationships"><Relationship Id="rId3" Type="http://schemas.openxmlformats.org/officeDocument/2006/relationships/themeOverride" Target="../theme/themeOverride26.xml"/><Relationship Id="rId2" Type="http://schemas.microsoft.com/office/2011/relationships/chartColorStyle" Target="colors23.xml"/><Relationship Id="rId1" Type="http://schemas.microsoft.com/office/2011/relationships/chartStyle" Target="style23.xml"/><Relationship Id="rId5" Type="http://schemas.openxmlformats.org/officeDocument/2006/relationships/chartUserShapes" Target="../drawings/drawing17.xml"/><Relationship Id="rId4" Type="http://schemas.openxmlformats.org/officeDocument/2006/relationships/oleObject" Target="file:///\\hqecon03\datasets9\Sissi\Other\202106%20MDR%20vs%20COVID%20default%20rate\E60+%20MDR%20Table%20v17.xlsx" TargetMode="External"/></Relationships>
</file>

<file path=ppt/charts/_rels/chart27.xml.rels><?xml version="1.0" encoding="UTF-8" standalone="yes"?>
<Relationships xmlns="http://schemas.openxmlformats.org/package/2006/relationships"><Relationship Id="rId2" Type="http://schemas.openxmlformats.org/officeDocument/2006/relationships/chartUserShapes" Target="../drawings/drawing18.xml"/><Relationship Id="rId1" Type="http://schemas.openxmlformats.org/officeDocument/2006/relationships/oleObject" Target="file:///\\hqecon03\DataSets9\andrew\hmi_briefings\briefings\2021-06-07\data\topline%20chart%20comparison.xlsx" TargetMode="External"/></Relationships>
</file>

<file path=ppt/charts/_rels/chart28.xml.rels><?xml version="1.0" encoding="UTF-8" standalone="yes"?>
<Relationships xmlns="http://schemas.openxmlformats.org/package/2006/relationships"><Relationship Id="rId2" Type="http://schemas.openxmlformats.org/officeDocument/2006/relationships/chartUserShapes" Target="../drawings/drawing19.xml"/><Relationship Id="rId1" Type="http://schemas.openxmlformats.org/officeDocument/2006/relationships/oleObject" Target="file:///\\hqecon03\DataSets9\andrew\hmi_briefings\briefings\2021-06-07\data\topline%20chart%20comparison.xlsx" TargetMode="External"/></Relationships>
</file>

<file path=ppt/charts/_rels/chart29.xml.rels><?xml version="1.0" encoding="UTF-8" standalone="yes"?>
<Relationships xmlns="http://schemas.openxmlformats.org/package/2006/relationships"><Relationship Id="rId3" Type="http://schemas.openxmlformats.org/officeDocument/2006/relationships/oleObject" Target="file:///\\hqecon03\datasets9\Optimal%20Blue\workbooks\Nowcast%20Appendix%20Chart%20(HPA%20PR%20vs%20OB)%20v2.xlsx" TargetMode="External"/><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chartUserShapes" Target="../drawings/drawing20.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2.xml"/><Relationship Id="rId4" Type="http://schemas.openxmlformats.org/officeDocument/2006/relationships/oleObject" Target="file:///\\hqecon03\datasets9\Optimal%20Blue\output\Optimal%20Blue%20daily%20updated%20data%20Master%20v4.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5" Type="http://schemas.openxmlformats.org/officeDocument/2006/relationships/chartUserShapes" Target="../drawings/drawing3.xml"/><Relationship Id="rId4" Type="http://schemas.openxmlformats.org/officeDocument/2006/relationships/oleObject" Target="file:///\\hqecon03\datasets9\Optimal%20Blue\output\Optimal%20Blue%20daily%20updated%20data%20Master%20v4.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5" Type="http://schemas.openxmlformats.org/officeDocument/2006/relationships/chartUserShapes" Target="../drawings/drawing4.xml"/><Relationship Id="rId4" Type="http://schemas.openxmlformats.org/officeDocument/2006/relationships/oleObject" Target="file:///\\hqecon03\datasets9\Optimal%20Blue\output\Optimal%20Blue%20daily%20updated%20data%20Master%20v4.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hqecon03\datasets9\Sissi\Other\0%20Infographic\Optimal%20Blue\data%20for%20charts.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file:///\\hqecon03\datasets9\Sissi\Other\0%20Infographic\Optimal%20Blue\data%20for%20charts.xlsx"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5" Type="http://schemas.openxmlformats.org/officeDocument/2006/relationships/chartUserShapes" Target="../drawings/drawing5.xml"/><Relationship Id="rId4" Type="http://schemas.openxmlformats.org/officeDocument/2006/relationships/oleObject" Target="file:///C:\Users\sissi.li\AppData\Local\Microsoft\Windows\INetCache\Content.Outlook\6ZH68TU4\Verisk%20spending%20analysis%20week%20beginning%204.3.22.xlsx" TargetMode="External"/></Relationships>
</file>

<file path=ppt/charts/_rels/chart9.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oleObject" Target="file:///\\hqecon03\datasets\ICHR\Mortgage%20Risk%20Index\Monthly%20Update\Monthly%20Workbook%20Updates\NMRI%20briefing%20charts.xlsx" TargetMode="External"/><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ysClr val="windowText" lastClr="000000"/>
                </a:solidFill>
                <a:latin typeface="+mn-lt"/>
                <a:ea typeface="+mn-ea"/>
                <a:cs typeface="+mn-cs"/>
              </a:defRPr>
            </a:pPr>
            <a:r>
              <a:rPr lang="en-US" sz="1200" dirty="0"/>
              <a:t>Percent of </a:t>
            </a:r>
            <a:r>
              <a:rPr lang="en-US" sz="1200" dirty="0" smtClean="0"/>
              <a:t>loans</a:t>
            </a:r>
          </a:p>
        </c:rich>
      </c:tx>
      <c:layout>
        <c:manualLayout>
          <c:xMode val="edge"/>
          <c:yMode val="edge"/>
          <c:x val="6.8468117209986426E-2"/>
          <c:y val="2.1043771043771045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7.0378770588459053E-2"/>
          <c:y val="0.12058080808080808"/>
          <c:w val="0.77462928094133165"/>
          <c:h val="0.76667296322808121"/>
        </c:manualLayout>
      </c:layout>
      <c:barChart>
        <c:barDir val="col"/>
        <c:grouping val="percentStacked"/>
        <c:varyColors val="0"/>
        <c:ser>
          <c:idx val="3"/>
          <c:order val="0"/>
          <c:tx>
            <c:strRef>
              <c:f>'HMDA 2019-20'!$G$8</c:f>
              <c:strCache>
                <c:ptCount val="1"/>
                <c:pt idx="0">
                  <c:v>FHA</c:v>
                </c:pt>
              </c:strCache>
            </c:strRef>
          </c:tx>
          <c:spPr>
            <a:solidFill>
              <a:schemeClr val="accent1"/>
            </a:solidFill>
            <a:ln>
              <a:solidFill>
                <a:schemeClr val="tx1"/>
              </a:solidFill>
            </a:ln>
            <a:effectLst/>
          </c:spPr>
          <c:invertIfNegative val="0"/>
          <c:cat>
            <c:strRef>
              <c:f>'HMDA 2019-20'!$H$6:$K$6</c:f>
              <c:strCache>
                <c:ptCount val="4"/>
                <c:pt idx="0">
                  <c:v>Low (23%)*</c:v>
                </c:pt>
                <c:pt idx="1">
                  <c:v>Low-Med (29%)*</c:v>
                </c:pt>
                <c:pt idx="2">
                  <c:v>Med-High (42%)*</c:v>
                </c:pt>
                <c:pt idx="3">
                  <c:v>High (6%)*</c:v>
                </c:pt>
              </c:strCache>
            </c:strRef>
          </c:cat>
          <c:val>
            <c:numRef>
              <c:f>'HMDA 2019-20'!$H$8:$K$8</c:f>
              <c:numCache>
                <c:formatCode>0%</c:formatCode>
                <c:ptCount val="4"/>
                <c:pt idx="0">
                  <c:v>0.2871829142650294</c:v>
                </c:pt>
                <c:pt idx="1">
                  <c:v>0.26330658802231161</c:v>
                </c:pt>
                <c:pt idx="2">
                  <c:v>9.5623474031072048E-2</c:v>
                </c:pt>
                <c:pt idx="3">
                  <c:v>2.193067288779649E-3</c:v>
                </c:pt>
              </c:numCache>
            </c:numRef>
          </c:val>
          <c:extLst>
            <c:ext xmlns:c16="http://schemas.microsoft.com/office/drawing/2014/chart" uri="{C3380CC4-5D6E-409C-BE32-E72D297353CC}">
              <c16:uniqueId val="{00000000-0BF0-4FE9-A2A6-CD501EB6929B}"/>
            </c:ext>
          </c:extLst>
        </c:ser>
        <c:ser>
          <c:idx val="2"/>
          <c:order val="1"/>
          <c:tx>
            <c:strRef>
              <c:f>'HMDA 2019-20'!$G$10</c:f>
              <c:strCache>
                <c:ptCount val="1"/>
                <c:pt idx="0">
                  <c:v>GSE</c:v>
                </c:pt>
              </c:strCache>
            </c:strRef>
          </c:tx>
          <c:spPr>
            <a:solidFill>
              <a:schemeClr val="accent2"/>
            </a:solidFill>
            <a:ln>
              <a:solidFill>
                <a:schemeClr val="tx1"/>
              </a:solidFill>
            </a:ln>
            <a:effectLst/>
          </c:spPr>
          <c:invertIfNegative val="0"/>
          <c:cat>
            <c:strRef>
              <c:f>'HMDA 2019-20'!$H$6:$K$6</c:f>
              <c:strCache>
                <c:ptCount val="4"/>
                <c:pt idx="0">
                  <c:v>Low (23%)*</c:v>
                </c:pt>
                <c:pt idx="1">
                  <c:v>Low-Med (29%)*</c:v>
                </c:pt>
                <c:pt idx="2">
                  <c:v>Med-High (42%)*</c:v>
                </c:pt>
                <c:pt idx="3">
                  <c:v>High (6%)*</c:v>
                </c:pt>
              </c:strCache>
            </c:strRef>
          </c:cat>
          <c:val>
            <c:numRef>
              <c:f>'HMDA 2019-20'!$H$10:$K$10</c:f>
              <c:numCache>
                <c:formatCode>0%</c:formatCode>
                <c:ptCount val="4"/>
                <c:pt idx="0">
                  <c:v>0.50987590380456471</c:v>
                </c:pt>
                <c:pt idx="1">
                  <c:v>0.5714377124202118</c:v>
                </c:pt>
                <c:pt idx="2">
                  <c:v>0.72293018730297753</c:v>
                </c:pt>
                <c:pt idx="3">
                  <c:v>0.35317965000193419</c:v>
                </c:pt>
              </c:numCache>
            </c:numRef>
          </c:val>
          <c:extLst>
            <c:ext xmlns:c16="http://schemas.microsoft.com/office/drawing/2014/chart" uri="{C3380CC4-5D6E-409C-BE32-E72D297353CC}">
              <c16:uniqueId val="{00000001-0BF0-4FE9-A2A6-CD501EB6929B}"/>
            </c:ext>
          </c:extLst>
        </c:ser>
        <c:ser>
          <c:idx val="1"/>
          <c:order val="2"/>
          <c:tx>
            <c:strRef>
              <c:f>'HMDA 2019-20'!$G$7</c:f>
              <c:strCache>
                <c:ptCount val="1"/>
                <c:pt idx="0">
                  <c:v>Portfolio</c:v>
                </c:pt>
              </c:strCache>
            </c:strRef>
          </c:tx>
          <c:spPr>
            <a:solidFill>
              <a:schemeClr val="bg1">
                <a:lumMod val="65000"/>
              </a:schemeClr>
            </a:solidFill>
            <a:ln>
              <a:solidFill>
                <a:schemeClr val="tx1"/>
              </a:solidFill>
            </a:ln>
            <a:effectLst/>
          </c:spPr>
          <c:invertIfNegative val="0"/>
          <c:cat>
            <c:strRef>
              <c:f>'HMDA 2019-20'!$H$6:$K$6</c:f>
              <c:strCache>
                <c:ptCount val="4"/>
                <c:pt idx="0">
                  <c:v>Low (23%)*</c:v>
                </c:pt>
                <c:pt idx="1">
                  <c:v>Low-Med (29%)*</c:v>
                </c:pt>
                <c:pt idx="2">
                  <c:v>Med-High (42%)*</c:v>
                </c:pt>
                <c:pt idx="3">
                  <c:v>High (6%)*</c:v>
                </c:pt>
              </c:strCache>
            </c:strRef>
          </c:cat>
          <c:val>
            <c:numRef>
              <c:f>'HMDA 2019-20'!$H$7:$K$7</c:f>
              <c:numCache>
                <c:formatCode>0%</c:formatCode>
                <c:ptCount val="4"/>
                <c:pt idx="0">
                  <c:v>0.13813827861777073</c:v>
                </c:pt>
                <c:pt idx="1">
                  <c:v>5.0092967261968657E-2</c:v>
                </c:pt>
                <c:pt idx="2">
                  <c:v>6.8938517415024173E-2</c:v>
                </c:pt>
                <c:pt idx="3">
                  <c:v>0.6074046521592934</c:v>
                </c:pt>
              </c:numCache>
            </c:numRef>
          </c:val>
          <c:extLst>
            <c:ext xmlns:c16="http://schemas.microsoft.com/office/drawing/2014/chart" uri="{C3380CC4-5D6E-409C-BE32-E72D297353CC}">
              <c16:uniqueId val="{00000002-0BF0-4FE9-A2A6-CD501EB6929B}"/>
            </c:ext>
          </c:extLst>
        </c:ser>
        <c:ser>
          <c:idx val="0"/>
          <c:order val="3"/>
          <c:tx>
            <c:strRef>
              <c:f>'HMDA 2019-20'!$G$9</c:f>
              <c:strCache>
                <c:ptCount val="1"/>
                <c:pt idx="0">
                  <c:v>VA</c:v>
                </c:pt>
              </c:strCache>
            </c:strRef>
          </c:tx>
          <c:spPr>
            <a:solidFill>
              <a:srgbClr val="002060"/>
            </a:solidFill>
            <a:ln>
              <a:solidFill>
                <a:schemeClr val="tx1"/>
              </a:solidFill>
            </a:ln>
            <a:effectLst/>
          </c:spPr>
          <c:invertIfNegative val="0"/>
          <c:cat>
            <c:strRef>
              <c:f>'HMDA 2019-20'!$H$6:$K$6</c:f>
              <c:strCache>
                <c:ptCount val="4"/>
                <c:pt idx="0">
                  <c:v>Low (23%)*</c:v>
                </c:pt>
                <c:pt idx="1">
                  <c:v>Low-Med (29%)*</c:v>
                </c:pt>
                <c:pt idx="2">
                  <c:v>Med-High (42%)*</c:v>
                </c:pt>
                <c:pt idx="3">
                  <c:v>High (6%)*</c:v>
                </c:pt>
              </c:strCache>
            </c:strRef>
          </c:cat>
          <c:val>
            <c:numRef>
              <c:f>'HMDA 2019-20'!$H$9:$K$9</c:f>
              <c:numCache>
                <c:formatCode>0%</c:formatCode>
                <c:ptCount val="4"/>
                <c:pt idx="0">
                  <c:v>6.4802903312635163E-2</c:v>
                </c:pt>
                <c:pt idx="1">
                  <c:v>0.11516273229550789</c:v>
                </c:pt>
                <c:pt idx="2">
                  <c:v>0.11250782125092629</c:v>
                </c:pt>
                <c:pt idx="3">
                  <c:v>3.7222630549992711E-2</c:v>
                </c:pt>
              </c:numCache>
            </c:numRef>
          </c:val>
          <c:extLst>
            <c:ext xmlns:c16="http://schemas.microsoft.com/office/drawing/2014/chart" uri="{C3380CC4-5D6E-409C-BE32-E72D297353CC}">
              <c16:uniqueId val="{00000003-0BF0-4FE9-A2A6-CD501EB6929B}"/>
            </c:ext>
          </c:extLst>
        </c:ser>
        <c:dLbls>
          <c:showLegendKey val="0"/>
          <c:showVal val="0"/>
          <c:showCatName val="0"/>
          <c:showSerName val="0"/>
          <c:showPercent val="0"/>
          <c:showBubbleSize val="0"/>
        </c:dLbls>
        <c:gapWidth val="150"/>
        <c:overlap val="100"/>
        <c:axId val="726053423"/>
        <c:axId val="958289311"/>
      </c:barChart>
      <c:catAx>
        <c:axId val="726053423"/>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crossAx val="958289311"/>
        <c:crosses val="autoZero"/>
        <c:auto val="1"/>
        <c:lblAlgn val="ctr"/>
        <c:lblOffset val="100"/>
        <c:noMultiLvlLbl val="0"/>
      </c:catAx>
      <c:valAx>
        <c:axId val="95828931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726053423"/>
        <c:crosses val="autoZero"/>
        <c:crossBetween val="between"/>
      </c:valAx>
      <c:spPr>
        <a:noFill/>
        <a:ln>
          <a:solidFill>
            <a:schemeClr val="tx1"/>
          </a:solidFill>
        </a:ln>
        <a:effectLst/>
      </c:spPr>
    </c:plotArea>
    <c:legend>
      <c:legendPos val="b"/>
      <c:layout>
        <c:manualLayout>
          <c:xMode val="edge"/>
          <c:yMode val="edge"/>
          <c:x val="0.85514901669899956"/>
          <c:y val="0.23874108539462871"/>
          <c:w val="0.11900953504000406"/>
          <c:h val="0.4624373657838225"/>
        </c:manualLayout>
      </c:layout>
      <c:overlay val="0"/>
      <c:spPr>
        <a:noFill/>
        <a:ln>
          <a:solidFill>
            <a:sysClr val="windowText" lastClr="000000"/>
          </a:solid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ysClr val="windowText" lastClr="000000"/>
          </a:solidFill>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797195489452707E-2"/>
          <c:y val="3.6714681498146065E-2"/>
          <c:w val="0.85823041217070095"/>
          <c:h val="0.88044254884806061"/>
        </c:manualLayout>
      </c:layout>
      <c:lineChart>
        <c:grouping val="standard"/>
        <c:varyColors val="0"/>
        <c:ser>
          <c:idx val="0"/>
          <c:order val="0"/>
          <c:spPr>
            <a:ln w="28575" cap="rnd">
              <a:solidFill>
                <a:srgbClr val="0070C0"/>
              </a:solidFill>
              <a:round/>
            </a:ln>
            <a:effectLst/>
          </c:spPr>
          <c:marker>
            <c:symbol val="none"/>
          </c:marker>
          <c:cat>
            <c:numRef>
              <c:f>'Manually Updated Data'!$L$14:$L$290</c:f>
              <c:numCache>
                <c:formatCode>[$-409]mmm\-yy;@</c:formatCode>
                <c:ptCount val="277"/>
                <c:pt idx="0">
                  <c:v>36161</c:v>
                </c:pt>
                <c:pt idx="1">
                  <c:v>36192</c:v>
                </c:pt>
                <c:pt idx="2">
                  <c:v>36220</c:v>
                </c:pt>
                <c:pt idx="3">
                  <c:v>36251</c:v>
                </c:pt>
                <c:pt idx="4">
                  <c:v>36281</c:v>
                </c:pt>
                <c:pt idx="5">
                  <c:v>36312</c:v>
                </c:pt>
                <c:pt idx="6">
                  <c:v>36342</c:v>
                </c:pt>
                <c:pt idx="7">
                  <c:v>36373</c:v>
                </c:pt>
                <c:pt idx="8">
                  <c:v>36404</c:v>
                </c:pt>
                <c:pt idx="9">
                  <c:v>36434</c:v>
                </c:pt>
                <c:pt idx="10">
                  <c:v>36465</c:v>
                </c:pt>
                <c:pt idx="11">
                  <c:v>36495</c:v>
                </c:pt>
                <c:pt idx="12">
                  <c:v>36526</c:v>
                </c:pt>
                <c:pt idx="13">
                  <c:v>36557</c:v>
                </c:pt>
                <c:pt idx="14">
                  <c:v>36586</c:v>
                </c:pt>
                <c:pt idx="15">
                  <c:v>36617</c:v>
                </c:pt>
                <c:pt idx="16">
                  <c:v>36647</c:v>
                </c:pt>
                <c:pt idx="17">
                  <c:v>36678</c:v>
                </c:pt>
                <c:pt idx="18">
                  <c:v>36708</c:v>
                </c:pt>
                <c:pt idx="19">
                  <c:v>36739</c:v>
                </c:pt>
                <c:pt idx="20">
                  <c:v>36770</c:v>
                </c:pt>
                <c:pt idx="21">
                  <c:v>36800</c:v>
                </c:pt>
                <c:pt idx="22">
                  <c:v>36831</c:v>
                </c:pt>
                <c:pt idx="23">
                  <c:v>36861</c:v>
                </c:pt>
                <c:pt idx="24">
                  <c:v>36892</c:v>
                </c:pt>
                <c:pt idx="25">
                  <c:v>36923</c:v>
                </c:pt>
                <c:pt idx="26">
                  <c:v>36951</c:v>
                </c:pt>
                <c:pt idx="27">
                  <c:v>36982</c:v>
                </c:pt>
                <c:pt idx="28">
                  <c:v>37012</c:v>
                </c:pt>
                <c:pt idx="29">
                  <c:v>37043</c:v>
                </c:pt>
                <c:pt idx="30">
                  <c:v>37073</c:v>
                </c:pt>
                <c:pt idx="31">
                  <c:v>37104</c:v>
                </c:pt>
                <c:pt idx="32">
                  <c:v>37135</c:v>
                </c:pt>
                <c:pt idx="33">
                  <c:v>37165</c:v>
                </c:pt>
                <c:pt idx="34">
                  <c:v>37196</c:v>
                </c:pt>
                <c:pt idx="35">
                  <c:v>37226</c:v>
                </c:pt>
                <c:pt idx="36">
                  <c:v>37257</c:v>
                </c:pt>
                <c:pt idx="37">
                  <c:v>37288</c:v>
                </c:pt>
                <c:pt idx="38">
                  <c:v>37316</c:v>
                </c:pt>
                <c:pt idx="39">
                  <c:v>37347</c:v>
                </c:pt>
                <c:pt idx="40">
                  <c:v>37377</c:v>
                </c:pt>
                <c:pt idx="41">
                  <c:v>37408</c:v>
                </c:pt>
                <c:pt idx="42">
                  <c:v>37438</c:v>
                </c:pt>
                <c:pt idx="43">
                  <c:v>37469</c:v>
                </c:pt>
                <c:pt idx="44">
                  <c:v>37500</c:v>
                </c:pt>
                <c:pt idx="45">
                  <c:v>37530</c:v>
                </c:pt>
                <c:pt idx="46">
                  <c:v>37561</c:v>
                </c:pt>
                <c:pt idx="47">
                  <c:v>37591</c:v>
                </c:pt>
                <c:pt idx="48">
                  <c:v>37622</c:v>
                </c:pt>
                <c:pt idx="49">
                  <c:v>37653</c:v>
                </c:pt>
                <c:pt idx="50">
                  <c:v>37681</c:v>
                </c:pt>
                <c:pt idx="51">
                  <c:v>37712</c:v>
                </c:pt>
                <c:pt idx="52">
                  <c:v>37742</c:v>
                </c:pt>
                <c:pt idx="53">
                  <c:v>37773</c:v>
                </c:pt>
                <c:pt idx="54">
                  <c:v>37803</c:v>
                </c:pt>
                <c:pt idx="55">
                  <c:v>37834</c:v>
                </c:pt>
                <c:pt idx="56">
                  <c:v>37865</c:v>
                </c:pt>
                <c:pt idx="57">
                  <c:v>37895</c:v>
                </c:pt>
                <c:pt idx="58">
                  <c:v>37926</c:v>
                </c:pt>
                <c:pt idx="59">
                  <c:v>37956</c:v>
                </c:pt>
                <c:pt idx="60">
                  <c:v>37987</c:v>
                </c:pt>
                <c:pt idx="61">
                  <c:v>38018</c:v>
                </c:pt>
                <c:pt idx="62">
                  <c:v>38047</c:v>
                </c:pt>
                <c:pt idx="63">
                  <c:v>38078</c:v>
                </c:pt>
                <c:pt idx="64">
                  <c:v>38108</c:v>
                </c:pt>
                <c:pt idx="65">
                  <c:v>38139</c:v>
                </c:pt>
                <c:pt idx="66">
                  <c:v>38169</c:v>
                </c:pt>
                <c:pt idx="67">
                  <c:v>38200</c:v>
                </c:pt>
                <c:pt idx="68">
                  <c:v>38231</c:v>
                </c:pt>
                <c:pt idx="69">
                  <c:v>38261</c:v>
                </c:pt>
                <c:pt idx="70">
                  <c:v>38292</c:v>
                </c:pt>
                <c:pt idx="71">
                  <c:v>38322</c:v>
                </c:pt>
                <c:pt idx="72">
                  <c:v>38353</c:v>
                </c:pt>
                <c:pt idx="73">
                  <c:v>38384</c:v>
                </c:pt>
                <c:pt idx="74">
                  <c:v>38412</c:v>
                </c:pt>
                <c:pt idx="75">
                  <c:v>38443</c:v>
                </c:pt>
                <c:pt idx="76">
                  <c:v>38473</c:v>
                </c:pt>
                <c:pt idx="77">
                  <c:v>38504</c:v>
                </c:pt>
                <c:pt idx="78">
                  <c:v>38534</c:v>
                </c:pt>
                <c:pt idx="79">
                  <c:v>38565</c:v>
                </c:pt>
                <c:pt idx="80">
                  <c:v>38596</c:v>
                </c:pt>
                <c:pt idx="81">
                  <c:v>38626</c:v>
                </c:pt>
                <c:pt idx="82">
                  <c:v>38657</c:v>
                </c:pt>
                <c:pt idx="83">
                  <c:v>38687</c:v>
                </c:pt>
                <c:pt idx="84">
                  <c:v>38718</c:v>
                </c:pt>
                <c:pt idx="85">
                  <c:v>38749</c:v>
                </c:pt>
                <c:pt idx="86">
                  <c:v>38777</c:v>
                </c:pt>
                <c:pt idx="87">
                  <c:v>38808</c:v>
                </c:pt>
                <c:pt idx="88">
                  <c:v>38838</c:v>
                </c:pt>
                <c:pt idx="89">
                  <c:v>38869</c:v>
                </c:pt>
                <c:pt idx="90">
                  <c:v>38899</c:v>
                </c:pt>
                <c:pt idx="91">
                  <c:v>38930</c:v>
                </c:pt>
                <c:pt idx="92">
                  <c:v>38961</c:v>
                </c:pt>
                <c:pt idx="93">
                  <c:v>38991</c:v>
                </c:pt>
                <c:pt idx="94">
                  <c:v>39022</c:v>
                </c:pt>
                <c:pt idx="95">
                  <c:v>39052</c:v>
                </c:pt>
                <c:pt idx="96">
                  <c:v>39083</c:v>
                </c:pt>
                <c:pt idx="97">
                  <c:v>39114</c:v>
                </c:pt>
                <c:pt idx="98">
                  <c:v>39142</c:v>
                </c:pt>
                <c:pt idx="99">
                  <c:v>39173</c:v>
                </c:pt>
                <c:pt idx="100">
                  <c:v>39203</c:v>
                </c:pt>
                <c:pt idx="101">
                  <c:v>39234</c:v>
                </c:pt>
                <c:pt idx="102">
                  <c:v>39264</c:v>
                </c:pt>
                <c:pt idx="103">
                  <c:v>39295</c:v>
                </c:pt>
                <c:pt idx="104">
                  <c:v>39326</c:v>
                </c:pt>
                <c:pt idx="105">
                  <c:v>39356</c:v>
                </c:pt>
                <c:pt idx="106">
                  <c:v>39387</c:v>
                </c:pt>
                <c:pt idx="107">
                  <c:v>39417</c:v>
                </c:pt>
                <c:pt idx="108">
                  <c:v>39448</c:v>
                </c:pt>
                <c:pt idx="109">
                  <c:v>39479</c:v>
                </c:pt>
                <c:pt idx="110">
                  <c:v>39508</c:v>
                </c:pt>
                <c:pt idx="111">
                  <c:v>39539</c:v>
                </c:pt>
                <c:pt idx="112">
                  <c:v>39569</c:v>
                </c:pt>
                <c:pt idx="113">
                  <c:v>39600</c:v>
                </c:pt>
                <c:pt idx="114">
                  <c:v>39630</c:v>
                </c:pt>
                <c:pt idx="115">
                  <c:v>39661</c:v>
                </c:pt>
                <c:pt idx="116">
                  <c:v>39692</c:v>
                </c:pt>
                <c:pt idx="117">
                  <c:v>39722</c:v>
                </c:pt>
                <c:pt idx="118">
                  <c:v>39753</c:v>
                </c:pt>
                <c:pt idx="119">
                  <c:v>39783</c:v>
                </c:pt>
                <c:pt idx="120">
                  <c:v>39814</c:v>
                </c:pt>
                <c:pt idx="121">
                  <c:v>39845</c:v>
                </c:pt>
                <c:pt idx="122">
                  <c:v>39873</c:v>
                </c:pt>
                <c:pt idx="123">
                  <c:v>39904</c:v>
                </c:pt>
                <c:pt idx="124">
                  <c:v>39934</c:v>
                </c:pt>
                <c:pt idx="125">
                  <c:v>39965</c:v>
                </c:pt>
                <c:pt idx="126">
                  <c:v>39995</c:v>
                </c:pt>
                <c:pt idx="127">
                  <c:v>40026</c:v>
                </c:pt>
                <c:pt idx="128">
                  <c:v>40057</c:v>
                </c:pt>
                <c:pt idx="129">
                  <c:v>40087</c:v>
                </c:pt>
                <c:pt idx="130">
                  <c:v>40118</c:v>
                </c:pt>
                <c:pt idx="131">
                  <c:v>40148</c:v>
                </c:pt>
                <c:pt idx="132">
                  <c:v>40179</c:v>
                </c:pt>
                <c:pt idx="133">
                  <c:v>40210</c:v>
                </c:pt>
                <c:pt idx="134">
                  <c:v>40238</c:v>
                </c:pt>
                <c:pt idx="135">
                  <c:v>40269</c:v>
                </c:pt>
                <c:pt idx="136">
                  <c:v>40299</c:v>
                </c:pt>
                <c:pt idx="137">
                  <c:v>40330</c:v>
                </c:pt>
                <c:pt idx="138">
                  <c:v>40360</c:v>
                </c:pt>
                <c:pt idx="139">
                  <c:v>40391</c:v>
                </c:pt>
                <c:pt idx="140">
                  <c:v>40422</c:v>
                </c:pt>
                <c:pt idx="141">
                  <c:v>40452</c:v>
                </c:pt>
                <c:pt idx="142">
                  <c:v>40483</c:v>
                </c:pt>
                <c:pt idx="143">
                  <c:v>40513</c:v>
                </c:pt>
                <c:pt idx="144">
                  <c:v>40544</c:v>
                </c:pt>
                <c:pt idx="145">
                  <c:v>40575</c:v>
                </c:pt>
                <c:pt idx="146">
                  <c:v>40603</c:v>
                </c:pt>
                <c:pt idx="147">
                  <c:v>40634</c:v>
                </c:pt>
                <c:pt idx="148">
                  <c:v>40664</c:v>
                </c:pt>
                <c:pt idx="149">
                  <c:v>40695</c:v>
                </c:pt>
                <c:pt idx="150">
                  <c:v>40725</c:v>
                </c:pt>
                <c:pt idx="151">
                  <c:v>40756</c:v>
                </c:pt>
                <c:pt idx="152">
                  <c:v>40787</c:v>
                </c:pt>
                <c:pt idx="153">
                  <c:v>40817</c:v>
                </c:pt>
                <c:pt idx="154">
                  <c:v>40848</c:v>
                </c:pt>
                <c:pt idx="155">
                  <c:v>40878</c:v>
                </c:pt>
                <c:pt idx="156">
                  <c:v>40909</c:v>
                </c:pt>
                <c:pt idx="157">
                  <c:v>40940</c:v>
                </c:pt>
                <c:pt idx="158">
                  <c:v>40969</c:v>
                </c:pt>
                <c:pt idx="159">
                  <c:v>41000</c:v>
                </c:pt>
                <c:pt idx="160">
                  <c:v>41030</c:v>
                </c:pt>
                <c:pt idx="161">
                  <c:v>41061</c:v>
                </c:pt>
                <c:pt idx="162">
                  <c:v>41091</c:v>
                </c:pt>
                <c:pt idx="163">
                  <c:v>41122</c:v>
                </c:pt>
                <c:pt idx="164">
                  <c:v>41153</c:v>
                </c:pt>
                <c:pt idx="165">
                  <c:v>41183</c:v>
                </c:pt>
                <c:pt idx="166">
                  <c:v>41214</c:v>
                </c:pt>
                <c:pt idx="167">
                  <c:v>41244</c:v>
                </c:pt>
                <c:pt idx="168">
                  <c:v>41275</c:v>
                </c:pt>
                <c:pt idx="169">
                  <c:v>41306</c:v>
                </c:pt>
                <c:pt idx="170">
                  <c:v>41334</c:v>
                </c:pt>
                <c:pt idx="171">
                  <c:v>41365</c:v>
                </c:pt>
                <c:pt idx="172">
                  <c:v>41395</c:v>
                </c:pt>
                <c:pt idx="173">
                  <c:v>41426</c:v>
                </c:pt>
                <c:pt idx="174">
                  <c:v>41456</c:v>
                </c:pt>
                <c:pt idx="175">
                  <c:v>41487</c:v>
                </c:pt>
                <c:pt idx="176">
                  <c:v>41518</c:v>
                </c:pt>
                <c:pt idx="177">
                  <c:v>41548</c:v>
                </c:pt>
                <c:pt idx="178">
                  <c:v>41579</c:v>
                </c:pt>
                <c:pt idx="179">
                  <c:v>41609</c:v>
                </c:pt>
                <c:pt idx="180">
                  <c:v>41640</c:v>
                </c:pt>
                <c:pt idx="181">
                  <c:v>41671</c:v>
                </c:pt>
                <c:pt idx="182">
                  <c:v>41699</c:v>
                </c:pt>
                <c:pt idx="183">
                  <c:v>41730</c:v>
                </c:pt>
                <c:pt idx="184">
                  <c:v>41760</c:v>
                </c:pt>
                <c:pt idx="185">
                  <c:v>41791</c:v>
                </c:pt>
                <c:pt idx="186">
                  <c:v>41821</c:v>
                </c:pt>
                <c:pt idx="187">
                  <c:v>41852</c:v>
                </c:pt>
                <c:pt idx="188">
                  <c:v>41883</c:v>
                </c:pt>
                <c:pt idx="189">
                  <c:v>41913</c:v>
                </c:pt>
                <c:pt idx="190">
                  <c:v>41944</c:v>
                </c:pt>
                <c:pt idx="191">
                  <c:v>41974</c:v>
                </c:pt>
                <c:pt idx="192">
                  <c:v>42005</c:v>
                </c:pt>
                <c:pt idx="193">
                  <c:v>42036</c:v>
                </c:pt>
                <c:pt idx="194">
                  <c:v>42064</c:v>
                </c:pt>
                <c:pt idx="195">
                  <c:v>42095</c:v>
                </c:pt>
                <c:pt idx="196">
                  <c:v>42125</c:v>
                </c:pt>
                <c:pt idx="197">
                  <c:v>42156</c:v>
                </c:pt>
                <c:pt idx="198">
                  <c:v>42186</c:v>
                </c:pt>
                <c:pt idx="199">
                  <c:v>42217</c:v>
                </c:pt>
                <c:pt idx="200">
                  <c:v>42248</c:v>
                </c:pt>
                <c:pt idx="201">
                  <c:v>42278</c:v>
                </c:pt>
                <c:pt idx="202">
                  <c:v>42309</c:v>
                </c:pt>
                <c:pt idx="203">
                  <c:v>42339</c:v>
                </c:pt>
                <c:pt idx="204">
                  <c:v>42370</c:v>
                </c:pt>
                <c:pt idx="205">
                  <c:v>42401</c:v>
                </c:pt>
                <c:pt idx="206">
                  <c:v>42430</c:v>
                </c:pt>
                <c:pt idx="207">
                  <c:v>42461</c:v>
                </c:pt>
                <c:pt idx="208">
                  <c:v>42491</c:v>
                </c:pt>
                <c:pt idx="209">
                  <c:v>42522</c:v>
                </c:pt>
                <c:pt idx="210">
                  <c:v>42552</c:v>
                </c:pt>
                <c:pt idx="211">
                  <c:v>42583</c:v>
                </c:pt>
                <c:pt idx="212">
                  <c:v>42614</c:v>
                </c:pt>
                <c:pt idx="213">
                  <c:v>42644</c:v>
                </c:pt>
                <c:pt idx="214">
                  <c:v>42675</c:v>
                </c:pt>
                <c:pt idx="215">
                  <c:v>42705</c:v>
                </c:pt>
                <c:pt idx="216">
                  <c:v>42736</c:v>
                </c:pt>
                <c:pt idx="217">
                  <c:v>42767</c:v>
                </c:pt>
                <c:pt idx="218">
                  <c:v>42795</c:v>
                </c:pt>
                <c:pt idx="219">
                  <c:v>42826</c:v>
                </c:pt>
                <c:pt idx="220">
                  <c:v>42856</c:v>
                </c:pt>
                <c:pt idx="221">
                  <c:v>42887</c:v>
                </c:pt>
                <c:pt idx="222">
                  <c:v>42917</c:v>
                </c:pt>
                <c:pt idx="223">
                  <c:v>42948</c:v>
                </c:pt>
                <c:pt idx="224">
                  <c:v>42979</c:v>
                </c:pt>
                <c:pt idx="225">
                  <c:v>43009</c:v>
                </c:pt>
                <c:pt idx="226">
                  <c:v>43040</c:v>
                </c:pt>
                <c:pt idx="227">
                  <c:v>43070</c:v>
                </c:pt>
                <c:pt idx="228">
                  <c:v>43101</c:v>
                </c:pt>
                <c:pt idx="229">
                  <c:v>43132</c:v>
                </c:pt>
                <c:pt idx="230">
                  <c:v>43160</c:v>
                </c:pt>
                <c:pt idx="231">
                  <c:v>43191</c:v>
                </c:pt>
                <c:pt idx="232">
                  <c:v>43221</c:v>
                </c:pt>
                <c:pt idx="233">
                  <c:v>43252</c:v>
                </c:pt>
                <c:pt idx="234">
                  <c:v>43282</c:v>
                </c:pt>
                <c:pt idx="235">
                  <c:v>43313</c:v>
                </c:pt>
                <c:pt idx="236">
                  <c:v>43344</c:v>
                </c:pt>
                <c:pt idx="237">
                  <c:v>43374</c:v>
                </c:pt>
                <c:pt idx="238">
                  <c:v>43405</c:v>
                </c:pt>
                <c:pt idx="239">
                  <c:v>43435</c:v>
                </c:pt>
                <c:pt idx="240">
                  <c:v>43466</c:v>
                </c:pt>
                <c:pt idx="241">
                  <c:v>43497</c:v>
                </c:pt>
                <c:pt idx="242">
                  <c:v>43543</c:v>
                </c:pt>
                <c:pt idx="243">
                  <c:v>43556</c:v>
                </c:pt>
                <c:pt idx="244">
                  <c:v>43586</c:v>
                </c:pt>
                <c:pt idx="245">
                  <c:v>43617</c:v>
                </c:pt>
                <c:pt idx="246">
                  <c:v>43647</c:v>
                </c:pt>
                <c:pt idx="247">
                  <c:v>43678</c:v>
                </c:pt>
                <c:pt idx="248">
                  <c:v>43709</c:v>
                </c:pt>
                <c:pt idx="249">
                  <c:v>43739</c:v>
                </c:pt>
                <c:pt idx="250">
                  <c:v>43770</c:v>
                </c:pt>
                <c:pt idx="251">
                  <c:v>43800</c:v>
                </c:pt>
                <c:pt idx="252">
                  <c:v>43831</c:v>
                </c:pt>
                <c:pt idx="253">
                  <c:v>43862</c:v>
                </c:pt>
                <c:pt idx="254">
                  <c:v>43891</c:v>
                </c:pt>
                <c:pt idx="255">
                  <c:v>43922</c:v>
                </c:pt>
                <c:pt idx="256">
                  <c:v>43952</c:v>
                </c:pt>
                <c:pt idx="257">
                  <c:v>43983</c:v>
                </c:pt>
                <c:pt idx="258">
                  <c:v>44013</c:v>
                </c:pt>
                <c:pt idx="259">
                  <c:v>44044</c:v>
                </c:pt>
                <c:pt idx="260">
                  <c:v>44075</c:v>
                </c:pt>
                <c:pt idx="261">
                  <c:v>44105</c:v>
                </c:pt>
                <c:pt idx="262">
                  <c:v>44136</c:v>
                </c:pt>
                <c:pt idx="263">
                  <c:v>44166</c:v>
                </c:pt>
                <c:pt idx="264">
                  <c:v>44197</c:v>
                </c:pt>
                <c:pt idx="265">
                  <c:v>44228</c:v>
                </c:pt>
                <c:pt idx="266">
                  <c:v>44256</c:v>
                </c:pt>
                <c:pt idx="267">
                  <c:v>44287</c:v>
                </c:pt>
                <c:pt idx="268">
                  <c:v>44317</c:v>
                </c:pt>
                <c:pt idx="269">
                  <c:v>44348</c:v>
                </c:pt>
                <c:pt idx="270">
                  <c:v>44378</c:v>
                </c:pt>
                <c:pt idx="271">
                  <c:v>44409</c:v>
                </c:pt>
                <c:pt idx="272">
                  <c:v>44440</c:v>
                </c:pt>
                <c:pt idx="273">
                  <c:v>44470</c:v>
                </c:pt>
                <c:pt idx="274">
                  <c:v>44501</c:v>
                </c:pt>
                <c:pt idx="275">
                  <c:v>44551</c:v>
                </c:pt>
                <c:pt idx="276">
                  <c:v>44562</c:v>
                </c:pt>
              </c:numCache>
            </c:numRef>
          </c:cat>
          <c:val>
            <c:numRef>
              <c:f>'Manually Updated Data'!$M$14:$M$290</c:f>
              <c:numCache>
                <c:formatCode>General</c:formatCode>
                <c:ptCount val="277"/>
                <c:pt idx="0">
                  <c:v>5.0999999999999996</c:v>
                </c:pt>
                <c:pt idx="1">
                  <c:v>5</c:v>
                </c:pt>
                <c:pt idx="2">
                  <c:v>5</c:v>
                </c:pt>
                <c:pt idx="3">
                  <c:v>5.0999999999999996</c:v>
                </c:pt>
                <c:pt idx="4">
                  <c:v>5</c:v>
                </c:pt>
                <c:pt idx="5">
                  <c:v>4.7</c:v>
                </c:pt>
                <c:pt idx="6">
                  <c:v>4.5999999999999996</c:v>
                </c:pt>
                <c:pt idx="7">
                  <c:v>4.7</c:v>
                </c:pt>
                <c:pt idx="8">
                  <c:v>4.7</c:v>
                </c:pt>
                <c:pt idx="9">
                  <c:v>4.8</c:v>
                </c:pt>
                <c:pt idx="10">
                  <c:v>4.5</c:v>
                </c:pt>
                <c:pt idx="11">
                  <c:v>4</c:v>
                </c:pt>
                <c:pt idx="12">
                  <c:v>4.2</c:v>
                </c:pt>
                <c:pt idx="13">
                  <c:v>4.7</c:v>
                </c:pt>
                <c:pt idx="14">
                  <c:v>4.0999999999999996</c:v>
                </c:pt>
                <c:pt idx="15">
                  <c:v>4.5999999999999996</c:v>
                </c:pt>
                <c:pt idx="16">
                  <c:v>4.5999999999999996</c:v>
                </c:pt>
                <c:pt idx="17">
                  <c:v>4.7</c:v>
                </c:pt>
                <c:pt idx="18">
                  <c:v>4.5999999999999996</c:v>
                </c:pt>
                <c:pt idx="19">
                  <c:v>4.7</c:v>
                </c:pt>
                <c:pt idx="20">
                  <c:v>4.4000000000000004</c:v>
                </c:pt>
                <c:pt idx="21">
                  <c:v>4.5</c:v>
                </c:pt>
                <c:pt idx="22">
                  <c:v>4.2</c:v>
                </c:pt>
                <c:pt idx="23">
                  <c:v>4.4000000000000004</c:v>
                </c:pt>
                <c:pt idx="24">
                  <c:v>4.2</c:v>
                </c:pt>
                <c:pt idx="25">
                  <c:v>4.5</c:v>
                </c:pt>
                <c:pt idx="26">
                  <c:v>4.4000000000000004</c:v>
                </c:pt>
                <c:pt idx="27">
                  <c:v>4.8</c:v>
                </c:pt>
                <c:pt idx="28">
                  <c:v>4.5999999999999996</c:v>
                </c:pt>
                <c:pt idx="29">
                  <c:v>4.7</c:v>
                </c:pt>
                <c:pt idx="30">
                  <c:v>4.4000000000000004</c:v>
                </c:pt>
                <c:pt idx="31">
                  <c:v>4.9000000000000004</c:v>
                </c:pt>
                <c:pt idx="32">
                  <c:v>5</c:v>
                </c:pt>
                <c:pt idx="33">
                  <c:v>4.5999999999999996</c:v>
                </c:pt>
                <c:pt idx="34">
                  <c:v>5</c:v>
                </c:pt>
                <c:pt idx="35">
                  <c:v>4.0999999999999996</c:v>
                </c:pt>
                <c:pt idx="36">
                  <c:v>4.3</c:v>
                </c:pt>
                <c:pt idx="37">
                  <c:v>4.5999999999999996</c:v>
                </c:pt>
                <c:pt idx="38">
                  <c:v>4.5999999999999996</c:v>
                </c:pt>
                <c:pt idx="39">
                  <c:v>4.9000000000000004</c:v>
                </c:pt>
                <c:pt idx="40">
                  <c:v>4.7</c:v>
                </c:pt>
                <c:pt idx="41">
                  <c:v>4.9000000000000004</c:v>
                </c:pt>
                <c:pt idx="42">
                  <c:v>4.5999999999999996</c:v>
                </c:pt>
                <c:pt idx="43">
                  <c:v>5</c:v>
                </c:pt>
                <c:pt idx="44">
                  <c:v>4.8</c:v>
                </c:pt>
                <c:pt idx="45">
                  <c:v>4.9000000000000004</c:v>
                </c:pt>
                <c:pt idx="46">
                  <c:v>4.9000000000000004</c:v>
                </c:pt>
                <c:pt idx="47">
                  <c:v>4.3</c:v>
                </c:pt>
                <c:pt idx="48">
                  <c:v>4.5999999999999996</c:v>
                </c:pt>
                <c:pt idx="49">
                  <c:v>4.7</c:v>
                </c:pt>
                <c:pt idx="50">
                  <c:v>4.7</c:v>
                </c:pt>
                <c:pt idx="51">
                  <c:v>5.0999999999999996</c:v>
                </c:pt>
                <c:pt idx="52">
                  <c:v>4.8</c:v>
                </c:pt>
                <c:pt idx="53">
                  <c:v>5</c:v>
                </c:pt>
                <c:pt idx="54">
                  <c:v>4.5</c:v>
                </c:pt>
                <c:pt idx="55">
                  <c:v>4.5</c:v>
                </c:pt>
                <c:pt idx="56">
                  <c:v>4.3</c:v>
                </c:pt>
                <c:pt idx="57">
                  <c:v>4.5</c:v>
                </c:pt>
                <c:pt idx="58">
                  <c:v>4.8</c:v>
                </c:pt>
                <c:pt idx="59">
                  <c:v>4.2</c:v>
                </c:pt>
                <c:pt idx="60">
                  <c:v>4.3</c:v>
                </c:pt>
                <c:pt idx="61">
                  <c:v>4.5</c:v>
                </c:pt>
                <c:pt idx="62">
                  <c:v>4.4000000000000004</c:v>
                </c:pt>
                <c:pt idx="63">
                  <c:v>4.3</c:v>
                </c:pt>
                <c:pt idx="64">
                  <c:v>4.2</c:v>
                </c:pt>
                <c:pt idx="65">
                  <c:v>4.0999999999999996</c:v>
                </c:pt>
                <c:pt idx="66">
                  <c:v>4.3</c:v>
                </c:pt>
                <c:pt idx="67">
                  <c:v>4.5</c:v>
                </c:pt>
                <c:pt idx="68">
                  <c:v>4.2</c:v>
                </c:pt>
                <c:pt idx="69">
                  <c:v>4.3</c:v>
                </c:pt>
                <c:pt idx="70">
                  <c:v>4.4000000000000004</c:v>
                </c:pt>
                <c:pt idx="71">
                  <c:v>3.9</c:v>
                </c:pt>
                <c:pt idx="72">
                  <c:v>3.6</c:v>
                </c:pt>
                <c:pt idx="73">
                  <c:v>4.0999999999999996</c:v>
                </c:pt>
                <c:pt idx="74">
                  <c:v>4</c:v>
                </c:pt>
                <c:pt idx="75">
                  <c:v>4.2</c:v>
                </c:pt>
                <c:pt idx="76">
                  <c:v>4.3</c:v>
                </c:pt>
                <c:pt idx="77">
                  <c:v>4.5</c:v>
                </c:pt>
                <c:pt idx="78">
                  <c:v>4.5999999999999996</c:v>
                </c:pt>
                <c:pt idx="79">
                  <c:v>4.7</c:v>
                </c:pt>
                <c:pt idx="80">
                  <c:v>4.5999999999999996</c:v>
                </c:pt>
                <c:pt idx="81">
                  <c:v>4.8</c:v>
                </c:pt>
                <c:pt idx="82">
                  <c:v>5</c:v>
                </c:pt>
                <c:pt idx="83">
                  <c:v>5</c:v>
                </c:pt>
                <c:pt idx="84">
                  <c:v>5.2</c:v>
                </c:pt>
                <c:pt idx="85">
                  <c:v>5.2</c:v>
                </c:pt>
                <c:pt idx="86">
                  <c:v>5.6</c:v>
                </c:pt>
                <c:pt idx="87">
                  <c:v>6.1</c:v>
                </c:pt>
                <c:pt idx="88">
                  <c:v>6.5</c:v>
                </c:pt>
                <c:pt idx="89">
                  <c:v>6.9</c:v>
                </c:pt>
                <c:pt idx="90">
                  <c:v>7.3</c:v>
                </c:pt>
                <c:pt idx="91">
                  <c:v>7.3</c:v>
                </c:pt>
                <c:pt idx="92">
                  <c:v>7.2</c:v>
                </c:pt>
                <c:pt idx="93">
                  <c:v>7.3</c:v>
                </c:pt>
                <c:pt idx="94">
                  <c:v>7.2</c:v>
                </c:pt>
                <c:pt idx="95">
                  <c:v>6.4</c:v>
                </c:pt>
                <c:pt idx="96">
                  <c:v>6.6</c:v>
                </c:pt>
                <c:pt idx="97">
                  <c:v>7</c:v>
                </c:pt>
                <c:pt idx="98">
                  <c:v>7.4</c:v>
                </c:pt>
                <c:pt idx="99">
                  <c:v>8.5</c:v>
                </c:pt>
                <c:pt idx="100">
                  <c:v>8.9</c:v>
                </c:pt>
                <c:pt idx="101">
                  <c:v>9.1</c:v>
                </c:pt>
                <c:pt idx="102">
                  <c:v>9.6</c:v>
                </c:pt>
                <c:pt idx="103">
                  <c:v>9.6</c:v>
                </c:pt>
                <c:pt idx="104">
                  <c:v>10.199999999999999</c:v>
                </c:pt>
                <c:pt idx="105">
                  <c:v>10.6</c:v>
                </c:pt>
                <c:pt idx="106">
                  <c:v>10</c:v>
                </c:pt>
                <c:pt idx="107">
                  <c:v>9.6</c:v>
                </c:pt>
                <c:pt idx="108">
                  <c:v>10</c:v>
                </c:pt>
                <c:pt idx="109">
                  <c:v>9.8000000000000007</c:v>
                </c:pt>
                <c:pt idx="110">
                  <c:v>9.8000000000000007</c:v>
                </c:pt>
                <c:pt idx="111">
                  <c:v>11.1</c:v>
                </c:pt>
                <c:pt idx="112">
                  <c:v>10.8</c:v>
                </c:pt>
                <c:pt idx="113">
                  <c:v>11.1</c:v>
                </c:pt>
                <c:pt idx="114">
                  <c:v>11</c:v>
                </c:pt>
                <c:pt idx="115">
                  <c:v>10.3</c:v>
                </c:pt>
                <c:pt idx="116">
                  <c:v>10.1</c:v>
                </c:pt>
                <c:pt idx="117">
                  <c:v>10.4</c:v>
                </c:pt>
                <c:pt idx="118">
                  <c:v>11</c:v>
                </c:pt>
                <c:pt idx="119">
                  <c:v>9.4</c:v>
                </c:pt>
                <c:pt idx="120">
                  <c:v>9.5</c:v>
                </c:pt>
                <c:pt idx="121">
                  <c:v>9.6999999999999993</c:v>
                </c:pt>
                <c:pt idx="122">
                  <c:v>9.6</c:v>
                </c:pt>
                <c:pt idx="123">
                  <c:v>10.199999999999999</c:v>
                </c:pt>
                <c:pt idx="124">
                  <c:v>9.6999999999999993</c:v>
                </c:pt>
                <c:pt idx="125">
                  <c:v>9.4</c:v>
                </c:pt>
                <c:pt idx="126">
                  <c:v>9.3000000000000007</c:v>
                </c:pt>
                <c:pt idx="127">
                  <c:v>8.9</c:v>
                </c:pt>
                <c:pt idx="128">
                  <c:v>8.1</c:v>
                </c:pt>
                <c:pt idx="129">
                  <c:v>7.1</c:v>
                </c:pt>
                <c:pt idx="130">
                  <c:v>6.5</c:v>
                </c:pt>
                <c:pt idx="131">
                  <c:v>7.5</c:v>
                </c:pt>
                <c:pt idx="132">
                  <c:v>7.9</c:v>
                </c:pt>
                <c:pt idx="133">
                  <c:v>8.4</c:v>
                </c:pt>
                <c:pt idx="134">
                  <c:v>8.3000000000000007</c:v>
                </c:pt>
                <c:pt idx="135">
                  <c:v>8.5</c:v>
                </c:pt>
                <c:pt idx="136">
                  <c:v>8.1</c:v>
                </c:pt>
                <c:pt idx="137">
                  <c:v>8.9</c:v>
                </c:pt>
                <c:pt idx="138">
                  <c:v>11.9</c:v>
                </c:pt>
                <c:pt idx="139">
                  <c:v>11.5</c:v>
                </c:pt>
                <c:pt idx="140">
                  <c:v>10.7</c:v>
                </c:pt>
                <c:pt idx="141">
                  <c:v>10.3</c:v>
                </c:pt>
                <c:pt idx="142">
                  <c:v>9.4</c:v>
                </c:pt>
                <c:pt idx="143">
                  <c:v>8.5</c:v>
                </c:pt>
                <c:pt idx="144">
                  <c:v>7.9</c:v>
                </c:pt>
                <c:pt idx="145">
                  <c:v>8.6999999999999993</c:v>
                </c:pt>
                <c:pt idx="146">
                  <c:v>8.5</c:v>
                </c:pt>
                <c:pt idx="147">
                  <c:v>9.1999999999999993</c:v>
                </c:pt>
                <c:pt idx="148">
                  <c:v>9.1</c:v>
                </c:pt>
                <c:pt idx="149">
                  <c:v>9</c:v>
                </c:pt>
                <c:pt idx="150">
                  <c:v>9.1</c:v>
                </c:pt>
                <c:pt idx="151">
                  <c:v>8.3000000000000007</c:v>
                </c:pt>
                <c:pt idx="152">
                  <c:v>8</c:v>
                </c:pt>
                <c:pt idx="153">
                  <c:v>7.6</c:v>
                </c:pt>
                <c:pt idx="154">
                  <c:v>7.2</c:v>
                </c:pt>
                <c:pt idx="155">
                  <c:v>6.4</c:v>
                </c:pt>
                <c:pt idx="156">
                  <c:v>6.2</c:v>
                </c:pt>
                <c:pt idx="157">
                  <c:v>6.3</c:v>
                </c:pt>
                <c:pt idx="158">
                  <c:v>6.2</c:v>
                </c:pt>
                <c:pt idx="159">
                  <c:v>6.5</c:v>
                </c:pt>
                <c:pt idx="160">
                  <c:v>6.4</c:v>
                </c:pt>
                <c:pt idx="161">
                  <c:v>6.4</c:v>
                </c:pt>
                <c:pt idx="162">
                  <c:v>6.4</c:v>
                </c:pt>
                <c:pt idx="163">
                  <c:v>6.1</c:v>
                </c:pt>
                <c:pt idx="164">
                  <c:v>5.5</c:v>
                </c:pt>
                <c:pt idx="165">
                  <c:v>5.3</c:v>
                </c:pt>
                <c:pt idx="166">
                  <c:v>4.8</c:v>
                </c:pt>
                <c:pt idx="167">
                  <c:v>4.5</c:v>
                </c:pt>
                <c:pt idx="168">
                  <c:v>4.3</c:v>
                </c:pt>
                <c:pt idx="169">
                  <c:v>4.5</c:v>
                </c:pt>
                <c:pt idx="170">
                  <c:v>4.5999999999999996</c:v>
                </c:pt>
                <c:pt idx="171">
                  <c:v>5.0999999999999996</c:v>
                </c:pt>
                <c:pt idx="172">
                  <c:v>5</c:v>
                </c:pt>
                <c:pt idx="173">
                  <c:v>5.0999999999999996</c:v>
                </c:pt>
                <c:pt idx="174">
                  <c:v>5.0999999999999996</c:v>
                </c:pt>
                <c:pt idx="175">
                  <c:v>5</c:v>
                </c:pt>
                <c:pt idx="176">
                  <c:v>5.0999999999999996</c:v>
                </c:pt>
                <c:pt idx="177">
                  <c:v>5</c:v>
                </c:pt>
                <c:pt idx="178">
                  <c:v>5</c:v>
                </c:pt>
                <c:pt idx="179">
                  <c:v>4.5999999999999996</c:v>
                </c:pt>
                <c:pt idx="180">
                  <c:v>4.8</c:v>
                </c:pt>
                <c:pt idx="181">
                  <c:v>4.8</c:v>
                </c:pt>
                <c:pt idx="182">
                  <c:v>5</c:v>
                </c:pt>
                <c:pt idx="183">
                  <c:v>5.6</c:v>
                </c:pt>
                <c:pt idx="184">
                  <c:v>5.5</c:v>
                </c:pt>
                <c:pt idx="185">
                  <c:v>5.5</c:v>
                </c:pt>
                <c:pt idx="186">
                  <c:v>5.7</c:v>
                </c:pt>
                <c:pt idx="187">
                  <c:v>5.6</c:v>
                </c:pt>
                <c:pt idx="188">
                  <c:v>5.4</c:v>
                </c:pt>
                <c:pt idx="189">
                  <c:v>5.2</c:v>
                </c:pt>
                <c:pt idx="190">
                  <c:v>5</c:v>
                </c:pt>
                <c:pt idx="191">
                  <c:v>4.4000000000000004</c:v>
                </c:pt>
                <c:pt idx="192">
                  <c:v>4.5</c:v>
                </c:pt>
                <c:pt idx="193">
                  <c:v>4.5999999999999996</c:v>
                </c:pt>
                <c:pt idx="194">
                  <c:v>4.5999999999999996</c:v>
                </c:pt>
                <c:pt idx="195">
                  <c:v>5.2</c:v>
                </c:pt>
                <c:pt idx="196">
                  <c:v>5.2</c:v>
                </c:pt>
                <c:pt idx="197">
                  <c:v>5</c:v>
                </c:pt>
                <c:pt idx="198">
                  <c:v>4.9000000000000004</c:v>
                </c:pt>
                <c:pt idx="199">
                  <c:v>5.0999999999999996</c:v>
                </c:pt>
                <c:pt idx="200">
                  <c:v>4.8</c:v>
                </c:pt>
                <c:pt idx="201">
                  <c:v>4.8</c:v>
                </c:pt>
                <c:pt idx="202">
                  <c:v>5</c:v>
                </c:pt>
                <c:pt idx="203">
                  <c:v>3.9</c:v>
                </c:pt>
                <c:pt idx="204">
                  <c:v>4</c:v>
                </c:pt>
                <c:pt idx="205">
                  <c:v>4.4000000000000004</c:v>
                </c:pt>
                <c:pt idx="206">
                  <c:v>4.4000000000000004</c:v>
                </c:pt>
                <c:pt idx="207">
                  <c:v>4.5999999999999996</c:v>
                </c:pt>
                <c:pt idx="208">
                  <c:v>4.7</c:v>
                </c:pt>
                <c:pt idx="209">
                  <c:v>4.5999999999999996</c:v>
                </c:pt>
                <c:pt idx="210">
                  <c:v>4.8</c:v>
                </c:pt>
                <c:pt idx="211">
                  <c:v>4.5</c:v>
                </c:pt>
                <c:pt idx="212">
                  <c:v>4.5</c:v>
                </c:pt>
                <c:pt idx="213">
                  <c:v>4.4000000000000004</c:v>
                </c:pt>
                <c:pt idx="214">
                  <c:v>4</c:v>
                </c:pt>
                <c:pt idx="215">
                  <c:v>3.6</c:v>
                </c:pt>
                <c:pt idx="216">
                  <c:v>3.5</c:v>
                </c:pt>
                <c:pt idx="217">
                  <c:v>3.8</c:v>
                </c:pt>
                <c:pt idx="218">
                  <c:v>3.8</c:v>
                </c:pt>
                <c:pt idx="219" formatCode="0.0">
                  <c:v>4.0999999999999996</c:v>
                </c:pt>
                <c:pt idx="220" formatCode="0.0">
                  <c:v>4.2</c:v>
                </c:pt>
                <c:pt idx="221" formatCode="0.0">
                  <c:v>4.2</c:v>
                </c:pt>
                <c:pt idx="222" formatCode="0.0">
                  <c:v>4.2</c:v>
                </c:pt>
                <c:pt idx="223" formatCode="0.0">
                  <c:v>4.2</c:v>
                </c:pt>
                <c:pt idx="224" formatCode="0.0">
                  <c:v>4.2</c:v>
                </c:pt>
                <c:pt idx="225" formatCode="0.0">
                  <c:v>3.9</c:v>
                </c:pt>
                <c:pt idx="226" formatCode="0.0">
                  <c:v>3.4</c:v>
                </c:pt>
                <c:pt idx="227" formatCode="0.0">
                  <c:v>3.2</c:v>
                </c:pt>
                <c:pt idx="228" formatCode="0.0">
                  <c:v>3.4</c:v>
                </c:pt>
                <c:pt idx="229" formatCode="0.0">
                  <c:v>3.4</c:v>
                </c:pt>
                <c:pt idx="230" formatCode="0.0">
                  <c:v>3.5</c:v>
                </c:pt>
                <c:pt idx="231">
                  <c:v>4</c:v>
                </c:pt>
                <c:pt idx="232">
                  <c:v>4.0999999999999996</c:v>
                </c:pt>
                <c:pt idx="233">
                  <c:v>4.3</c:v>
                </c:pt>
                <c:pt idx="234">
                  <c:v>4.3</c:v>
                </c:pt>
                <c:pt idx="235">
                  <c:v>4.3</c:v>
                </c:pt>
                <c:pt idx="236">
                  <c:v>4.4000000000000004</c:v>
                </c:pt>
                <c:pt idx="237">
                  <c:v>4.3</c:v>
                </c:pt>
                <c:pt idx="238">
                  <c:v>3.9</c:v>
                </c:pt>
                <c:pt idx="239">
                  <c:v>3.7</c:v>
                </c:pt>
                <c:pt idx="240">
                  <c:v>3.9</c:v>
                </c:pt>
                <c:pt idx="241">
                  <c:v>3.6</c:v>
                </c:pt>
                <c:pt idx="242">
                  <c:v>3.8</c:v>
                </c:pt>
                <c:pt idx="243">
                  <c:v>4.2</c:v>
                </c:pt>
                <c:pt idx="244">
                  <c:v>4.3</c:v>
                </c:pt>
                <c:pt idx="245">
                  <c:v>4.4000000000000004</c:v>
                </c:pt>
                <c:pt idx="246">
                  <c:v>4.2</c:v>
                </c:pt>
                <c:pt idx="247">
                  <c:v>4</c:v>
                </c:pt>
                <c:pt idx="248">
                  <c:v>4.0999999999999996</c:v>
                </c:pt>
                <c:pt idx="249">
                  <c:v>3.9</c:v>
                </c:pt>
                <c:pt idx="250">
                  <c:v>3.8</c:v>
                </c:pt>
                <c:pt idx="251">
                  <c:v>3.6</c:v>
                </c:pt>
                <c:pt idx="252">
                  <c:v>3.5</c:v>
                </c:pt>
                <c:pt idx="253">
                  <c:v>3.2</c:v>
                </c:pt>
                <c:pt idx="254">
                  <c:v>3.6</c:v>
                </c:pt>
                <c:pt idx="255">
                  <c:v>3.9</c:v>
                </c:pt>
                <c:pt idx="256">
                  <c:v>4.5</c:v>
                </c:pt>
                <c:pt idx="257">
                  <c:v>3.7</c:v>
                </c:pt>
                <c:pt idx="258">
                  <c:v>2.8</c:v>
                </c:pt>
                <c:pt idx="259">
                  <c:v>3</c:v>
                </c:pt>
                <c:pt idx="260">
                  <c:v>2.7</c:v>
                </c:pt>
                <c:pt idx="261">
                  <c:v>2.5</c:v>
                </c:pt>
                <c:pt idx="262">
                  <c:v>2.4</c:v>
                </c:pt>
                <c:pt idx="263">
                  <c:v>2.2999999999999998</c:v>
                </c:pt>
                <c:pt idx="264">
                  <c:v>2.1</c:v>
                </c:pt>
                <c:pt idx="265">
                  <c:v>2</c:v>
                </c:pt>
                <c:pt idx="266">
                  <c:v>2.1</c:v>
                </c:pt>
                <c:pt idx="267">
                  <c:v>2.2000000000000002</c:v>
                </c:pt>
                <c:pt idx="268">
                  <c:v>2.2999999999999998</c:v>
                </c:pt>
                <c:pt idx="269">
                  <c:v>2.2999999999999998</c:v>
                </c:pt>
                <c:pt idx="270">
                  <c:v>2.5</c:v>
                </c:pt>
                <c:pt idx="271">
                  <c:v>2.5</c:v>
                </c:pt>
                <c:pt idx="272">
                  <c:v>2.4</c:v>
                </c:pt>
                <c:pt idx="273">
                  <c:v>2.4</c:v>
                </c:pt>
                <c:pt idx="274">
                  <c:v>2.2000000000000002</c:v>
                </c:pt>
                <c:pt idx="275">
                  <c:v>2.1</c:v>
                </c:pt>
                <c:pt idx="276">
                  <c:v>1.8</c:v>
                </c:pt>
              </c:numCache>
            </c:numRef>
          </c:val>
          <c:smooth val="0"/>
          <c:extLst>
            <c:ext xmlns:c16="http://schemas.microsoft.com/office/drawing/2014/chart" uri="{C3380CC4-5D6E-409C-BE32-E72D297353CC}">
              <c16:uniqueId val="{00000000-19C6-41F3-97D0-D08C1E66BF66}"/>
            </c:ext>
          </c:extLst>
        </c:ser>
        <c:ser>
          <c:idx val="2"/>
          <c:order val="1"/>
          <c:spPr>
            <a:ln w="28575" cap="rnd">
              <a:solidFill>
                <a:schemeClr val="tx1"/>
              </a:solidFill>
              <a:prstDash val="sysDash"/>
              <a:round/>
            </a:ln>
            <a:effectLst/>
          </c:spPr>
          <c:marker>
            <c:symbol val="none"/>
          </c:marker>
          <c:cat>
            <c:numRef>
              <c:f>'Manually Updated Data'!$L$14:$L$290</c:f>
              <c:numCache>
                <c:formatCode>[$-409]mmm\-yy;@</c:formatCode>
                <c:ptCount val="277"/>
                <c:pt idx="0">
                  <c:v>36161</c:v>
                </c:pt>
                <c:pt idx="1">
                  <c:v>36192</c:v>
                </c:pt>
                <c:pt idx="2">
                  <c:v>36220</c:v>
                </c:pt>
                <c:pt idx="3">
                  <c:v>36251</c:v>
                </c:pt>
                <c:pt idx="4">
                  <c:v>36281</c:v>
                </c:pt>
                <c:pt idx="5">
                  <c:v>36312</c:v>
                </c:pt>
                <c:pt idx="6">
                  <c:v>36342</c:v>
                </c:pt>
                <c:pt idx="7">
                  <c:v>36373</c:v>
                </c:pt>
                <c:pt idx="8">
                  <c:v>36404</c:v>
                </c:pt>
                <c:pt idx="9">
                  <c:v>36434</c:v>
                </c:pt>
                <c:pt idx="10">
                  <c:v>36465</c:v>
                </c:pt>
                <c:pt idx="11">
                  <c:v>36495</c:v>
                </c:pt>
                <c:pt idx="12">
                  <c:v>36526</c:v>
                </c:pt>
                <c:pt idx="13">
                  <c:v>36557</c:v>
                </c:pt>
                <c:pt idx="14">
                  <c:v>36586</c:v>
                </c:pt>
                <c:pt idx="15">
                  <c:v>36617</c:v>
                </c:pt>
                <c:pt idx="16">
                  <c:v>36647</c:v>
                </c:pt>
                <c:pt idx="17">
                  <c:v>36678</c:v>
                </c:pt>
                <c:pt idx="18">
                  <c:v>36708</c:v>
                </c:pt>
                <c:pt idx="19">
                  <c:v>36739</c:v>
                </c:pt>
                <c:pt idx="20">
                  <c:v>36770</c:v>
                </c:pt>
                <c:pt idx="21">
                  <c:v>36800</c:v>
                </c:pt>
                <c:pt idx="22">
                  <c:v>36831</c:v>
                </c:pt>
                <c:pt idx="23">
                  <c:v>36861</c:v>
                </c:pt>
                <c:pt idx="24">
                  <c:v>36892</c:v>
                </c:pt>
                <c:pt idx="25">
                  <c:v>36923</c:v>
                </c:pt>
                <c:pt idx="26">
                  <c:v>36951</c:v>
                </c:pt>
                <c:pt idx="27">
                  <c:v>36982</c:v>
                </c:pt>
                <c:pt idx="28">
                  <c:v>37012</c:v>
                </c:pt>
                <c:pt idx="29">
                  <c:v>37043</c:v>
                </c:pt>
                <c:pt idx="30">
                  <c:v>37073</c:v>
                </c:pt>
                <c:pt idx="31">
                  <c:v>37104</c:v>
                </c:pt>
                <c:pt idx="32">
                  <c:v>37135</c:v>
                </c:pt>
                <c:pt idx="33">
                  <c:v>37165</c:v>
                </c:pt>
                <c:pt idx="34">
                  <c:v>37196</c:v>
                </c:pt>
                <c:pt idx="35">
                  <c:v>37226</c:v>
                </c:pt>
                <c:pt idx="36">
                  <c:v>37257</c:v>
                </c:pt>
                <c:pt idx="37">
                  <c:v>37288</c:v>
                </c:pt>
                <c:pt idx="38">
                  <c:v>37316</c:v>
                </c:pt>
                <c:pt idx="39">
                  <c:v>37347</c:v>
                </c:pt>
                <c:pt idx="40">
                  <c:v>37377</c:v>
                </c:pt>
                <c:pt idx="41">
                  <c:v>37408</c:v>
                </c:pt>
                <c:pt idx="42">
                  <c:v>37438</c:v>
                </c:pt>
                <c:pt idx="43">
                  <c:v>37469</c:v>
                </c:pt>
                <c:pt idx="44">
                  <c:v>37500</c:v>
                </c:pt>
                <c:pt idx="45">
                  <c:v>37530</c:v>
                </c:pt>
                <c:pt idx="46">
                  <c:v>37561</c:v>
                </c:pt>
                <c:pt idx="47">
                  <c:v>37591</c:v>
                </c:pt>
                <c:pt idx="48">
                  <c:v>37622</c:v>
                </c:pt>
                <c:pt idx="49">
                  <c:v>37653</c:v>
                </c:pt>
                <c:pt idx="50">
                  <c:v>37681</c:v>
                </c:pt>
                <c:pt idx="51">
                  <c:v>37712</c:v>
                </c:pt>
                <c:pt idx="52">
                  <c:v>37742</c:v>
                </c:pt>
                <c:pt idx="53">
                  <c:v>37773</c:v>
                </c:pt>
                <c:pt idx="54">
                  <c:v>37803</c:v>
                </c:pt>
                <c:pt idx="55">
                  <c:v>37834</c:v>
                </c:pt>
                <c:pt idx="56">
                  <c:v>37865</c:v>
                </c:pt>
                <c:pt idx="57">
                  <c:v>37895</c:v>
                </c:pt>
                <c:pt idx="58">
                  <c:v>37926</c:v>
                </c:pt>
                <c:pt idx="59">
                  <c:v>37956</c:v>
                </c:pt>
                <c:pt idx="60">
                  <c:v>37987</c:v>
                </c:pt>
                <c:pt idx="61">
                  <c:v>38018</c:v>
                </c:pt>
                <c:pt idx="62">
                  <c:v>38047</c:v>
                </c:pt>
                <c:pt idx="63">
                  <c:v>38078</c:v>
                </c:pt>
                <c:pt idx="64">
                  <c:v>38108</c:v>
                </c:pt>
                <c:pt idx="65">
                  <c:v>38139</c:v>
                </c:pt>
                <c:pt idx="66">
                  <c:v>38169</c:v>
                </c:pt>
                <c:pt idx="67">
                  <c:v>38200</c:v>
                </c:pt>
                <c:pt idx="68">
                  <c:v>38231</c:v>
                </c:pt>
                <c:pt idx="69">
                  <c:v>38261</c:v>
                </c:pt>
                <c:pt idx="70">
                  <c:v>38292</c:v>
                </c:pt>
                <c:pt idx="71">
                  <c:v>38322</c:v>
                </c:pt>
                <c:pt idx="72">
                  <c:v>38353</c:v>
                </c:pt>
                <c:pt idx="73">
                  <c:v>38384</c:v>
                </c:pt>
                <c:pt idx="74">
                  <c:v>38412</c:v>
                </c:pt>
                <c:pt idx="75">
                  <c:v>38443</c:v>
                </c:pt>
                <c:pt idx="76">
                  <c:v>38473</c:v>
                </c:pt>
                <c:pt idx="77">
                  <c:v>38504</c:v>
                </c:pt>
                <c:pt idx="78">
                  <c:v>38534</c:v>
                </c:pt>
                <c:pt idx="79">
                  <c:v>38565</c:v>
                </c:pt>
                <c:pt idx="80">
                  <c:v>38596</c:v>
                </c:pt>
                <c:pt idx="81">
                  <c:v>38626</c:v>
                </c:pt>
                <c:pt idx="82">
                  <c:v>38657</c:v>
                </c:pt>
                <c:pt idx="83">
                  <c:v>38687</c:v>
                </c:pt>
                <c:pt idx="84">
                  <c:v>38718</c:v>
                </c:pt>
                <c:pt idx="85">
                  <c:v>38749</c:v>
                </c:pt>
                <c:pt idx="86">
                  <c:v>38777</c:v>
                </c:pt>
                <c:pt idx="87">
                  <c:v>38808</c:v>
                </c:pt>
                <c:pt idx="88">
                  <c:v>38838</c:v>
                </c:pt>
                <c:pt idx="89">
                  <c:v>38869</c:v>
                </c:pt>
                <c:pt idx="90">
                  <c:v>38899</c:v>
                </c:pt>
                <c:pt idx="91">
                  <c:v>38930</c:v>
                </c:pt>
                <c:pt idx="92">
                  <c:v>38961</c:v>
                </c:pt>
                <c:pt idx="93">
                  <c:v>38991</c:v>
                </c:pt>
                <c:pt idx="94">
                  <c:v>39022</c:v>
                </c:pt>
                <c:pt idx="95">
                  <c:v>39052</c:v>
                </c:pt>
                <c:pt idx="96">
                  <c:v>39083</c:v>
                </c:pt>
                <c:pt idx="97">
                  <c:v>39114</c:v>
                </c:pt>
                <c:pt idx="98">
                  <c:v>39142</c:v>
                </c:pt>
                <c:pt idx="99">
                  <c:v>39173</c:v>
                </c:pt>
                <c:pt idx="100">
                  <c:v>39203</c:v>
                </c:pt>
                <c:pt idx="101">
                  <c:v>39234</c:v>
                </c:pt>
                <c:pt idx="102">
                  <c:v>39264</c:v>
                </c:pt>
                <c:pt idx="103">
                  <c:v>39295</c:v>
                </c:pt>
                <c:pt idx="104">
                  <c:v>39326</c:v>
                </c:pt>
                <c:pt idx="105">
                  <c:v>39356</c:v>
                </c:pt>
                <c:pt idx="106">
                  <c:v>39387</c:v>
                </c:pt>
                <c:pt idx="107">
                  <c:v>39417</c:v>
                </c:pt>
                <c:pt idx="108">
                  <c:v>39448</c:v>
                </c:pt>
                <c:pt idx="109">
                  <c:v>39479</c:v>
                </c:pt>
                <c:pt idx="110">
                  <c:v>39508</c:v>
                </c:pt>
                <c:pt idx="111">
                  <c:v>39539</c:v>
                </c:pt>
                <c:pt idx="112">
                  <c:v>39569</c:v>
                </c:pt>
                <c:pt idx="113">
                  <c:v>39600</c:v>
                </c:pt>
                <c:pt idx="114">
                  <c:v>39630</c:v>
                </c:pt>
                <c:pt idx="115">
                  <c:v>39661</c:v>
                </c:pt>
                <c:pt idx="116">
                  <c:v>39692</c:v>
                </c:pt>
                <c:pt idx="117">
                  <c:v>39722</c:v>
                </c:pt>
                <c:pt idx="118">
                  <c:v>39753</c:v>
                </c:pt>
                <c:pt idx="119">
                  <c:v>39783</c:v>
                </c:pt>
                <c:pt idx="120">
                  <c:v>39814</c:v>
                </c:pt>
                <c:pt idx="121">
                  <c:v>39845</c:v>
                </c:pt>
                <c:pt idx="122">
                  <c:v>39873</c:v>
                </c:pt>
                <c:pt idx="123">
                  <c:v>39904</c:v>
                </c:pt>
                <c:pt idx="124">
                  <c:v>39934</c:v>
                </c:pt>
                <c:pt idx="125">
                  <c:v>39965</c:v>
                </c:pt>
                <c:pt idx="126">
                  <c:v>39995</c:v>
                </c:pt>
                <c:pt idx="127">
                  <c:v>40026</c:v>
                </c:pt>
                <c:pt idx="128">
                  <c:v>40057</c:v>
                </c:pt>
                <c:pt idx="129">
                  <c:v>40087</c:v>
                </c:pt>
                <c:pt idx="130">
                  <c:v>40118</c:v>
                </c:pt>
                <c:pt idx="131">
                  <c:v>40148</c:v>
                </c:pt>
                <c:pt idx="132">
                  <c:v>40179</c:v>
                </c:pt>
                <c:pt idx="133">
                  <c:v>40210</c:v>
                </c:pt>
                <c:pt idx="134">
                  <c:v>40238</c:v>
                </c:pt>
                <c:pt idx="135">
                  <c:v>40269</c:v>
                </c:pt>
                <c:pt idx="136">
                  <c:v>40299</c:v>
                </c:pt>
                <c:pt idx="137">
                  <c:v>40330</c:v>
                </c:pt>
                <c:pt idx="138">
                  <c:v>40360</c:v>
                </c:pt>
                <c:pt idx="139">
                  <c:v>40391</c:v>
                </c:pt>
                <c:pt idx="140">
                  <c:v>40422</c:v>
                </c:pt>
                <c:pt idx="141">
                  <c:v>40452</c:v>
                </c:pt>
                <c:pt idx="142">
                  <c:v>40483</c:v>
                </c:pt>
                <c:pt idx="143">
                  <c:v>40513</c:v>
                </c:pt>
                <c:pt idx="144">
                  <c:v>40544</c:v>
                </c:pt>
                <c:pt idx="145">
                  <c:v>40575</c:v>
                </c:pt>
                <c:pt idx="146">
                  <c:v>40603</c:v>
                </c:pt>
                <c:pt idx="147">
                  <c:v>40634</c:v>
                </c:pt>
                <c:pt idx="148">
                  <c:v>40664</c:v>
                </c:pt>
                <c:pt idx="149">
                  <c:v>40695</c:v>
                </c:pt>
                <c:pt idx="150">
                  <c:v>40725</c:v>
                </c:pt>
                <c:pt idx="151">
                  <c:v>40756</c:v>
                </c:pt>
                <c:pt idx="152">
                  <c:v>40787</c:v>
                </c:pt>
                <c:pt idx="153">
                  <c:v>40817</c:v>
                </c:pt>
                <c:pt idx="154">
                  <c:v>40848</c:v>
                </c:pt>
                <c:pt idx="155">
                  <c:v>40878</c:v>
                </c:pt>
                <c:pt idx="156">
                  <c:v>40909</c:v>
                </c:pt>
                <c:pt idx="157">
                  <c:v>40940</c:v>
                </c:pt>
                <c:pt idx="158">
                  <c:v>40969</c:v>
                </c:pt>
                <c:pt idx="159">
                  <c:v>41000</c:v>
                </c:pt>
                <c:pt idx="160">
                  <c:v>41030</c:v>
                </c:pt>
                <c:pt idx="161">
                  <c:v>41061</c:v>
                </c:pt>
                <c:pt idx="162">
                  <c:v>41091</c:v>
                </c:pt>
                <c:pt idx="163">
                  <c:v>41122</c:v>
                </c:pt>
                <c:pt idx="164">
                  <c:v>41153</c:v>
                </c:pt>
                <c:pt idx="165">
                  <c:v>41183</c:v>
                </c:pt>
                <c:pt idx="166">
                  <c:v>41214</c:v>
                </c:pt>
                <c:pt idx="167">
                  <c:v>41244</c:v>
                </c:pt>
                <c:pt idx="168">
                  <c:v>41275</c:v>
                </c:pt>
                <c:pt idx="169">
                  <c:v>41306</c:v>
                </c:pt>
                <c:pt idx="170">
                  <c:v>41334</c:v>
                </c:pt>
                <c:pt idx="171">
                  <c:v>41365</c:v>
                </c:pt>
                <c:pt idx="172">
                  <c:v>41395</c:v>
                </c:pt>
                <c:pt idx="173">
                  <c:v>41426</c:v>
                </c:pt>
                <c:pt idx="174">
                  <c:v>41456</c:v>
                </c:pt>
                <c:pt idx="175">
                  <c:v>41487</c:v>
                </c:pt>
                <c:pt idx="176">
                  <c:v>41518</c:v>
                </c:pt>
                <c:pt idx="177">
                  <c:v>41548</c:v>
                </c:pt>
                <c:pt idx="178">
                  <c:v>41579</c:v>
                </c:pt>
                <c:pt idx="179">
                  <c:v>41609</c:v>
                </c:pt>
                <c:pt idx="180">
                  <c:v>41640</c:v>
                </c:pt>
                <c:pt idx="181">
                  <c:v>41671</c:v>
                </c:pt>
                <c:pt idx="182">
                  <c:v>41699</c:v>
                </c:pt>
                <c:pt idx="183">
                  <c:v>41730</c:v>
                </c:pt>
                <c:pt idx="184">
                  <c:v>41760</c:v>
                </c:pt>
                <c:pt idx="185">
                  <c:v>41791</c:v>
                </c:pt>
                <c:pt idx="186">
                  <c:v>41821</c:v>
                </c:pt>
                <c:pt idx="187">
                  <c:v>41852</c:v>
                </c:pt>
                <c:pt idx="188">
                  <c:v>41883</c:v>
                </c:pt>
                <c:pt idx="189">
                  <c:v>41913</c:v>
                </c:pt>
                <c:pt idx="190">
                  <c:v>41944</c:v>
                </c:pt>
                <c:pt idx="191">
                  <c:v>41974</c:v>
                </c:pt>
                <c:pt idx="192">
                  <c:v>42005</c:v>
                </c:pt>
                <c:pt idx="193">
                  <c:v>42036</c:v>
                </c:pt>
                <c:pt idx="194">
                  <c:v>42064</c:v>
                </c:pt>
                <c:pt idx="195">
                  <c:v>42095</c:v>
                </c:pt>
                <c:pt idx="196">
                  <c:v>42125</c:v>
                </c:pt>
                <c:pt idx="197">
                  <c:v>42156</c:v>
                </c:pt>
                <c:pt idx="198">
                  <c:v>42186</c:v>
                </c:pt>
                <c:pt idx="199">
                  <c:v>42217</c:v>
                </c:pt>
                <c:pt idx="200">
                  <c:v>42248</c:v>
                </c:pt>
                <c:pt idx="201">
                  <c:v>42278</c:v>
                </c:pt>
                <c:pt idx="202">
                  <c:v>42309</c:v>
                </c:pt>
                <c:pt idx="203">
                  <c:v>42339</c:v>
                </c:pt>
                <c:pt idx="204">
                  <c:v>42370</c:v>
                </c:pt>
                <c:pt idx="205">
                  <c:v>42401</c:v>
                </c:pt>
                <c:pt idx="206">
                  <c:v>42430</c:v>
                </c:pt>
                <c:pt idx="207">
                  <c:v>42461</c:v>
                </c:pt>
                <c:pt idx="208">
                  <c:v>42491</c:v>
                </c:pt>
                <c:pt idx="209">
                  <c:v>42522</c:v>
                </c:pt>
                <c:pt idx="210">
                  <c:v>42552</c:v>
                </c:pt>
                <c:pt idx="211">
                  <c:v>42583</c:v>
                </c:pt>
                <c:pt idx="212">
                  <c:v>42614</c:v>
                </c:pt>
                <c:pt idx="213">
                  <c:v>42644</c:v>
                </c:pt>
                <c:pt idx="214">
                  <c:v>42675</c:v>
                </c:pt>
                <c:pt idx="215">
                  <c:v>42705</c:v>
                </c:pt>
                <c:pt idx="216">
                  <c:v>42736</c:v>
                </c:pt>
                <c:pt idx="217">
                  <c:v>42767</c:v>
                </c:pt>
                <c:pt idx="218">
                  <c:v>42795</c:v>
                </c:pt>
                <c:pt idx="219">
                  <c:v>42826</c:v>
                </c:pt>
                <c:pt idx="220">
                  <c:v>42856</c:v>
                </c:pt>
                <c:pt idx="221">
                  <c:v>42887</c:v>
                </c:pt>
                <c:pt idx="222">
                  <c:v>42917</c:v>
                </c:pt>
                <c:pt idx="223">
                  <c:v>42948</c:v>
                </c:pt>
                <c:pt idx="224">
                  <c:v>42979</c:v>
                </c:pt>
                <c:pt idx="225">
                  <c:v>43009</c:v>
                </c:pt>
                <c:pt idx="226">
                  <c:v>43040</c:v>
                </c:pt>
                <c:pt idx="227">
                  <c:v>43070</c:v>
                </c:pt>
                <c:pt idx="228">
                  <c:v>43101</c:v>
                </c:pt>
                <c:pt idx="229">
                  <c:v>43132</c:v>
                </c:pt>
                <c:pt idx="230">
                  <c:v>43160</c:v>
                </c:pt>
                <c:pt idx="231">
                  <c:v>43191</c:v>
                </c:pt>
                <c:pt idx="232">
                  <c:v>43221</c:v>
                </c:pt>
                <c:pt idx="233">
                  <c:v>43252</c:v>
                </c:pt>
                <c:pt idx="234">
                  <c:v>43282</c:v>
                </c:pt>
                <c:pt idx="235">
                  <c:v>43313</c:v>
                </c:pt>
                <c:pt idx="236">
                  <c:v>43344</c:v>
                </c:pt>
                <c:pt idx="237">
                  <c:v>43374</c:v>
                </c:pt>
                <c:pt idx="238">
                  <c:v>43405</c:v>
                </c:pt>
                <c:pt idx="239">
                  <c:v>43435</c:v>
                </c:pt>
                <c:pt idx="240">
                  <c:v>43466</c:v>
                </c:pt>
                <c:pt idx="241">
                  <c:v>43497</c:v>
                </c:pt>
                <c:pt idx="242">
                  <c:v>43543</c:v>
                </c:pt>
                <c:pt idx="243">
                  <c:v>43556</c:v>
                </c:pt>
                <c:pt idx="244">
                  <c:v>43586</c:v>
                </c:pt>
                <c:pt idx="245">
                  <c:v>43617</c:v>
                </c:pt>
                <c:pt idx="246">
                  <c:v>43647</c:v>
                </c:pt>
                <c:pt idx="247">
                  <c:v>43678</c:v>
                </c:pt>
                <c:pt idx="248">
                  <c:v>43709</c:v>
                </c:pt>
                <c:pt idx="249">
                  <c:v>43739</c:v>
                </c:pt>
                <c:pt idx="250">
                  <c:v>43770</c:v>
                </c:pt>
                <c:pt idx="251">
                  <c:v>43800</c:v>
                </c:pt>
                <c:pt idx="252">
                  <c:v>43831</c:v>
                </c:pt>
                <c:pt idx="253">
                  <c:v>43862</c:v>
                </c:pt>
                <c:pt idx="254">
                  <c:v>43891</c:v>
                </c:pt>
                <c:pt idx="255">
                  <c:v>43922</c:v>
                </c:pt>
                <c:pt idx="256">
                  <c:v>43952</c:v>
                </c:pt>
                <c:pt idx="257">
                  <c:v>43983</c:v>
                </c:pt>
                <c:pt idx="258">
                  <c:v>44013</c:v>
                </c:pt>
                <c:pt idx="259">
                  <c:v>44044</c:v>
                </c:pt>
                <c:pt idx="260">
                  <c:v>44075</c:v>
                </c:pt>
                <c:pt idx="261">
                  <c:v>44105</c:v>
                </c:pt>
                <c:pt idx="262">
                  <c:v>44136</c:v>
                </c:pt>
                <c:pt idx="263">
                  <c:v>44166</c:v>
                </c:pt>
                <c:pt idx="264">
                  <c:v>44197</c:v>
                </c:pt>
                <c:pt idx="265">
                  <c:v>44228</c:v>
                </c:pt>
                <c:pt idx="266">
                  <c:v>44256</c:v>
                </c:pt>
                <c:pt idx="267">
                  <c:v>44287</c:v>
                </c:pt>
                <c:pt idx="268">
                  <c:v>44317</c:v>
                </c:pt>
                <c:pt idx="269">
                  <c:v>44348</c:v>
                </c:pt>
                <c:pt idx="270">
                  <c:v>44378</c:v>
                </c:pt>
                <c:pt idx="271">
                  <c:v>44409</c:v>
                </c:pt>
                <c:pt idx="272">
                  <c:v>44440</c:v>
                </c:pt>
                <c:pt idx="273">
                  <c:v>44470</c:v>
                </c:pt>
                <c:pt idx="274">
                  <c:v>44501</c:v>
                </c:pt>
                <c:pt idx="275">
                  <c:v>44551</c:v>
                </c:pt>
                <c:pt idx="276">
                  <c:v>44562</c:v>
                </c:pt>
              </c:numCache>
            </c:numRef>
          </c:cat>
          <c:val>
            <c:numRef>
              <c:f>'Manually Updated Data'!$P$14:$P$286</c:f>
              <c:numCache>
                <c:formatCode>General</c:formatCode>
                <c:ptCount val="273"/>
                <c:pt idx="0">
                  <c:v>6</c:v>
                </c:pt>
                <c:pt idx="1">
                  <c:v>6</c:v>
                </c:pt>
                <c:pt idx="2">
                  <c:v>6</c:v>
                </c:pt>
                <c:pt idx="3">
                  <c:v>6</c:v>
                </c:pt>
                <c:pt idx="4">
                  <c:v>6</c:v>
                </c:pt>
                <c:pt idx="5">
                  <c:v>6</c:v>
                </c:pt>
                <c:pt idx="6">
                  <c:v>6</c:v>
                </c:pt>
                <c:pt idx="7">
                  <c:v>6</c:v>
                </c:pt>
                <c:pt idx="8">
                  <c:v>6</c:v>
                </c:pt>
                <c:pt idx="9">
                  <c:v>6</c:v>
                </c:pt>
                <c:pt idx="10">
                  <c:v>6</c:v>
                </c:pt>
                <c:pt idx="11">
                  <c:v>6</c:v>
                </c:pt>
                <c:pt idx="12">
                  <c:v>6</c:v>
                </c:pt>
                <c:pt idx="13">
                  <c:v>6</c:v>
                </c:pt>
                <c:pt idx="14">
                  <c:v>6</c:v>
                </c:pt>
                <c:pt idx="15">
                  <c:v>6</c:v>
                </c:pt>
                <c:pt idx="16">
                  <c:v>6</c:v>
                </c:pt>
                <c:pt idx="17">
                  <c:v>6</c:v>
                </c:pt>
                <c:pt idx="18">
                  <c:v>6</c:v>
                </c:pt>
                <c:pt idx="19">
                  <c:v>6</c:v>
                </c:pt>
                <c:pt idx="20">
                  <c:v>6</c:v>
                </c:pt>
                <c:pt idx="21">
                  <c:v>6</c:v>
                </c:pt>
                <c:pt idx="22">
                  <c:v>6</c:v>
                </c:pt>
                <c:pt idx="23">
                  <c:v>6</c:v>
                </c:pt>
                <c:pt idx="24">
                  <c:v>6</c:v>
                </c:pt>
                <c:pt idx="25">
                  <c:v>6</c:v>
                </c:pt>
                <c:pt idx="26">
                  <c:v>6</c:v>
                </c:pt>
                <c:pt idx="27">
                  <c:v>6</c:v>
                </c:pt>
                <c:pt idx="28">
                  <c:v>6</c:v>
                </c:pt>
                <c:pt idx="29">
                  <c:v>6</c:v>
                </c:pt>
                <c:pt idx="30">
                  <c:v>6</c:v>
                </c:pt>
                <c:pt idx="31">
                  <c:v>6</c:v>
                </c:pt>
                <c:pt idx="32">
                  <c:v>6</c:v>
                </c:pt>
                <c:pt idx="33">
                  <c:v>6</c:v>
                </c:pt>
                <c:pt idx="34">
                  <c:v>6</c:v>
                </c:pt>
                <c:pt idx="35">
                  <c:v>6</c:v>
                </c:pt>
                <c:pt idx="36">
                  <c:v>6</c:v>
                </c:pt>
                <c:pt idx="37">
                  <c:v>6</c:v>
                </c:pt>
                <c:pt idx="38">
                  <c:v>6</c:v>
                </c:pt>
                <c:pt idx="39">
                  <c:v>6</c:v>
                </c:pt>
                <c:pt idx="40">
                  <c:v>6</c:v>
                </c:pt>
                <c:pt idx="41">
                  <c:v>6</c:v>
                </c:pt>
                <c:pt idx="42">
                  <c:v>6</c:v>
                </c:pt>
                <c:pt idx="43">
                  <c:v>6</c:v>
                </c:pt>
                <c:pt idx="44">
                  <c:v>6</c:v>
                </c:pt>
                <c:pt idx="45">
                  <c:v>6</c:v>
                </c:pt>
                <c:pt idx="46">
                  <c:v>6</c:v>
                </c:pt>
                <c:pt idx="47">
                  <c:v>6</c:v>
                </c:pt>
                <c:pt idx="48">
                  <c:v>6</c:v>
                </c:pt>
                <c:pt idx="49">
                  <c:v>6</c:v>
                </c:pt>
                <c:pt idx="50">
                  <c:v>6</c:v>
                </c:pt>
                <c:pt idx="51">
                  <c:v>6</c:v>
                </c:pt>
                <c:pt idx="52">
                  <c:v>6</c:v>
                </c:pt>
                <c:pt idx="53">
                  <c:v>6</c:v>
                </c:pt>
                <c:pt idx="54">
                  <c:v>6</c:v>
                </c:pt>
                <c:pt idx="55">
                  <c:v>6</c:v>
                </c:pt>
                <c:pt idx="56">
                  <c:v>6</c:v>
                </c:pt>
                <c:pt idx="57">
                  <c:v>6</c:v>
                </c:pt>
                <c:pt idx="58">
                  <c:v>6</c:v>
                </c:pt>
                <c:pt idx="59">
                  <c:v>6</c:v>
                </c:pt>
                <c:pt idx="60">
                  <c:v>6</c:v>
                </c:pt>
                <c:pt idx="61">
                  <c:v>6</c:v>
                </c:pt>
                <c:pt idx="62">
                  <c:v>6</c:v>
                </c:pt>
                <c:pt idx="63">
                  <c:v>6</c:v>
                </c:pt>
                <c:pt idx="64">
                  <c:v>6</c:v>
                </c:pt>
                <c:pt idx="65">
                  <c:v>6</c:v>
                </c:pt>
                <c:pt idx="66">
                  <c:v>6</c:v>
                </c:pt>
                <c:pt idx="67">
                  <c:v>6</c:v>
                </c:pt>
                <c:pt idx="68">
                  <c:v>6</c:v>
                </c:pt>
                <c:pt idx="69">
                  <c:v>6</c:v>
                </c:pt>
                <c:pt idx="70">
                  <c:v>6</c:v>
                </c:pt>
                <c:pt idx="71">
                  <c:v>6</c:v>
                </c:pt>
                <c:pt idx="72">
                  <c:v>6</c:v>
                </c:pt>
                <c:pt idx="73">
                  <c:v>6</c:v>
                </c:pt>
                <c:pt idx="74">
                  <c:v>6</c:v>
                </c:pt>
                <c:pt idx="75">
                  <c:v>6</c:v>
                </c:pt>
                <c:pt idx="76">
                  <c:v>6</c:v>
                </c:pt>
                <c:pt idx="77">
                  <c:v>6</c:v>
                </c:pt>
                <c:pt idx="78">
                  <c:v>6</c:v>
                </c:pt>
                <c:pt idx="79">
                  <c:v>6</c:v>
                </c:pt>
                <c:pt idx="80">
                  <c:v>6</c:v>
                </c:pt>
                <c:pt idx="81">
                  <c:v>6</c:v>
                </c:pt>
                <c:pt idx="82">
                  <c:v>6</c:v>
                </c:pt>
                <c:pt idx="83">
                  <c:v>6</c:v>
                </c:pt>
                <c:pt idx="84">
                  <c:v>6</c:v>
                </c:pt>
                <c:pt idx="85">
                  <c:v>6</c:v>
                </c:pt>
                <c:pt idx="86">
                  <c:v>6</c:v>
                </c:pt>
                <c:pt idx="87">
                  <c:v>6</c:v>
                </c:pt>
                <c:pt idx="88">
                  <c:v>6</c:v>
                </c:pt>
                <c:pt idx="89">
                  <c:v>6</c:v>
                </c:pt>
                <c:pt idx="90">
                  <c:v>6</c:v>
                </c:pt>
                <c:pt idx="91">
                  <c:v>6</c:v>
                </c:pt>
                <c:pt idx="92">
                  <c:v>6</c:v>
                </c:pt>
                <c:pt idx="93">
                  <c:v>6</c:v>
                </c:pt>
                <c:pt idx="94">
                  <c:v>6</c:v>
                </c:pt>
                <c:pt idx="95">
                  <c:v>6</c:v>
                </c:pt>
                <c:pt idx="96">
                  <c:v>6</c:v>
                </c:pt>
                <c:pt idx="97">
                  <c:v>6</c:v>
                </c:pt>
                <c:pt idx="98">
                  <c:v>6</c:v>
                </c:pt>
                <c:pt idx="99">
                  <c:v>6</c:v>
                </c:pt>
                <c:pt idx="100">
                  <c:v>6</c:v>
                </c:pt>
                <c:pt idx="101">
                  <c:v>6</c:v>
                </c:pt>
                <c:pt idx="102">
                  <c:v>6</c:v>
                </c:pt>
                <c:pt idx="103">
                  <c:v>6</c:v>
                </c:pt>
                <c:pt idx="104">
                  <c:v>6</c:v>
                </c:pt>
                <c:pt idx="105">
                  <c:v>6</c:v>
                </c:pt>
                <c:pt idx="106">
                  <c:v>6</c:v>
                </c:pt>
                <c:pt idx="107">
                  <c:v>6</c:v>
                </c:pt>
                <c:pt idx="108">
                  <c:v>6</c:v>
                </c:pt>
                <c:pt idx="109">
                  <c:v>6</c:v>
                </c:pt>
                <c:pt idx="110">
                  <c:v>6</c:v>
                </c:pt>
                <c:pt idx="111">
                  <c:v>6</c:v>
                </c:pt>
                <c:pt idx="112">
                  <c:v>6</c:v>
                </c:pt>
                <c:pt idx="113">
                  <c:v>6</c:v>
                </c:pt>
                <c:pt idx="114">
                  <c:v>6</c:v>
                </c:pt>
                <c:pt idx="115">
                  <c:v>6</c:v>
                </c:pt>
                <c:pt idx="116">
                  <c:v>6</c:v>
                </c:pt>
                <c:pt idx="117">
                  <c:v>6</c:v>
                </c:pt>
                <c:pt idx="118">
                  <c:v>6</c:v>
                </c:pt>
                <c:pt idx="119">
                  <c:v>6</c:v>
                </c:pt>
                <c:pt idx="120">
                  <c:v>6</c:v>
                </c:pt>
                <c:pt idx="121">
                  <c:v>6</c:v>
                </c:pt>
                <c:pt idx="122">
                  <c:v>6</c:v>
                </c:pt>
                <c:pt idx="123">
                  <c:v>6</c:v>
                </c:pt>
                <c:pt idx="124">
                  <c:v>6</c:v>
                </c:pt>
                <c:pt idx="125">
                  <c:v>6</c:v>
                </c:pt>
                <c:pt idx="126">
                  <c:v>6</c:v>
                </c:pt>
                <c:pt idx="127">
                  <c:v>6</c:v>
                </c:pt>
                <c:pt idx="128">
                  <c:v>6</c:v>
                </c:pt>
                <c:pt idx="129">
                  <c:v>6</c:v>
                </c:pt>
                <c:pt idx="130">
                  <c:v>6</c:v>
                </c:pt>
                <c:pt idx="131">
                  <c:v>6</c:v>
                </c:pt>
                <c:pt idx="132">
                  <c:v>6</c:v>
                </c:pt>
                <c:pt idx="133">
                  <c:v>6</c:v>
                </c:pt>
                <c:pt idx="134">
                  <c:v>6</c:v>
                </c:pt>
                <c:pt idx="135">
                  <c:v>6</c:v>
                </c:pt>
                <c:pt idx="136">
                  <c:v>6</c:v>
                </c:pt>
                <c:pt idx="137">
                  <c:v>6</c:v>
                </c:pt>
                <c:pt idx="138">
                  <c:v>6</c:v>
                </c:pt>
                <c:pt idx="139">
                  <c:v>6</c:v>
                </c:pt>
                <c:pt idx="140">
                  <c:v>6</c:v>
                </c:pt>
                <c:pt idx="141">
                  <c:v>6</c:v>
                </c:pt>
                <c:pt idx="142">
                  <c:v>6</c:v>
                </c:pt>
                <c:pt idx="143">
                  <c:v>6</c:v>
                </c:pt>
                <c:pt idx="144">
                  <c:v>6</c:v>
                </c:pt>
                <c:pt idx="145">
                  <c:v>6</c:v>
                </c:pt>
                <c:pt idx="146">
                  <c:v>6</c:v>
                </c:pt>
                <c:pt idx="147">
                  <c:v>6</c:v>
                </c:pt>
                <c:pt idx="148">
                  <c:v>6</c:v>
                </c:pt>
                <c:pt idx="149">
                  <c:v>6</c:v>
                </c:pt>
                <c:pt idx="150">
                  <c:v>6</c:v>
                </c:pt>
                <c:pt idx="151">
                  <c:v>6</c:v>
                </c:pt>
                <c:pt idx="152">
                  <c:v>6</c:v>
                </c:pt>
                <c:pt idx="153">
                  <c:v>6</c:v>
                </c:pt>
                <c:pt idx="154">
                  <c:v>6</c:v>
                </c:pt>
                <c:pt idx="155">
                  <c:v>6</c:v>
                </c:pt>
                <c:pt idx="156">
                  <c:v>6</c:v>
                </c:pt>
                <c:pt idx="157">
                  <c:v>6</c:v>
                </c:pt>
                <c:pt idx="158">
                  <c:v>6</c:v>
                </c:pt>
                <c:pt idx="159">
                  <c:v>6</c:v>
                </c:pt>
                <c:pt idx="160">
                  <c:v>6</c:v>
                </c:pt>
                <c:pt idx="161">
                  <c:v>6</c:v>
                </c:pt>
                <c:pt idx="162">
                  <c:v>6</c:v>
                </c:pt>
                <c:pt idx="163">
                  <c:v>6</c:v>
                </c:pt>
                <c:pt idx="164">
                  <c:v>6</c:v>
                </c:pt>
                <c:pt idx="165">
                  <c:v>6</c:v>
                </c:pt>
                <c:pt idx="166">
                  <c:v>6</c:v>
                </c:pt>
                <c:pt idx="167">
                  <c:v>6</c:v>
                </c:pt>
                <c:pt idx="168">
                  <c:v>6</c:v>
                </c:pt>
                <c:pt idx="169">
                  <c:v>6</c:v>
                </c:pt>
                <c:pt idx="170">
                  <c:v>6</c:v>
                </c:pt>
                <c:pt idx="171">
                  <c:v>6</c:v>
                </c:pt>
                <c:pt idx="172">
                  <c:v>6</c:v>
                </c:pt>
                <c:pt idx="173">
                  <c:v>6</c:v>
                </c:pt>
                <c:pt idx="174">
                  <c:v>6</c:v>
                </c:pt>
                <c:pt idx="175">
                  <c:v>6</c:v>
                </c:pt>
                <c:pt idx="176">
                  <c:v>6</c:v>
                </c:pt>
                <c:pt idx="177">
                  <c:v>6</c:v>
                </c:pt>
                <c:pt idx="178">
                  <c:v>6</c:v>
                </c:pt>
                <c:pt idx="179">
                  <c:v>6</c:v>
                </c:pt>
                <c:pt idx="180">
                  <c:v>6</c:v>
                </c:pt>
                <c:pt idx="181">
                  <c:v>6</c:v>
                </c:pt>
                <c:pt idx="182">
                  <c:v>6</c:v>
                </c:pt>
                <c:pt idx="183">
                  <c:v>6</c:v>
                </c:pt>
                <c:pt idx="184">
                  <c:v>6</c:v>
                </c:pt>
                <c:pt idx="185">
                  <c:v>6</c:v>
                </c:pt>
                <c:pt idx="186">
                  <c:v>6</c:v>
                </c:pt>
                <c:pt idx="187">
                  <c:v>6</c:v>
                </c:pt>
                <c:pt idx="188">
                  <c:v>6</c:v>
                </c:pt>
                <c:pt idx="189">
                  <c:v>6</c:v>
                </c:pt>
                <c:pt idx="190">
                  <c:v>6</c:v>
                </c:pt>
                <c:pt idx="191">
                  <c:v>6</c:v>
                </c:pt>
                <c:pt idx="192">
                  <c:v>6</c:v>
                </c:pt>
                <c:pt idx="193">
                  <c:v>6</c:v>
                </c:pt>
                <c:pt idx="194">
                  <c:v>6</c:v>
                </c:pt>
                <c:pt idx="195">
                  <c:v>6</c:v>
                </c:pt>
                <c:pt idx="196">
                  <c:v>6</c:v>
                </c:pt>
                <c:pt idx="197">
                  <c:v>6</c:v>
                </c:pt>
                <c:pt idx="198">
                  <c:v>6</c:v>
                </c:pt>
                <c:pt idx="199">
                  <c:v>6</c:v>
                </c:pt>
                <c:pt idx="200">
                  <c:v>6</c:v>
                </c:pt>
                <c:pt idx="201">
                  <c:v>6</c:v>
                </c:pt>
                <c:pt idx="202">
                  <c:v>6</c:v>
                </c:pt>
                <c:pt idx="203">
                  <c:v>6</c:v>
                </c:pt>
                <c:pt idx="204">
                  <c:v>6</c:v>
                </c:pt>
                <c:pt idx="205">
                  <c:v>6</c:v>
                </c:pt>
                <c:pt idx="206">
                  <c:v>6</c:v>
                </c:pt>
                <c:pt idx="207">
                  <c:v>6</c:v>
                </c:pt>
                <c:pt idx="208">
                  <c:v>6</c:v>
                </c:pt>
                <c:pt idx="209">
                  <c:v>6</c:v>
                </c:pt>
                <c:pt idx="210">
                  <c:v>6</c:v>
                </c:pt>
                <c:pt idx="211">
                  <c:v>6</c:v>
                </c:pt>
                <c:pt idx="212">
                  <c:v>6</c:v>
                </c:pt>
                <c:pt idx="213">
                  <c:v>6</c:v>
                </c:pt>
                <c:pt idx="214">
                  <c:v>6</c:v>
                </c:pt>
                <c:pt idx="215">
                  <c:v>6</c:v>
                </c:pt>
                <c:pt idx="216">
                  <c:v>6</c:v>
                </c:pt>
                <c:pt idx="217">
                  <c:v>6</c:v>
                </c:pt>
                <c:pt idx="218">
                  <c:v>6</c:v>
                </c:pt>
                <c:pt idx="219">
                  <c:v>6</c:v>
                </c:pt>
                <c:pt idx="220">
                  <c:v>6</c:v>
                </c:pt>
                <c:pt idx="221">
                  <c:v>6</c:v>
                </c:pt>
                <c:pt idx="222">
                  <c:v>6</c:v>
                </c:pt>
                <c:pt idx="223">
                  <c:v>6</c:v>
                </c:pt>
                <c:pt idx="224">
                  <c:v>6</c:v>
                </c:pt>
                <c:pt idx="225">
                  <c:v>6</c:v>
                </c:pt>
                <c:pt idx="226">
                  <c:v>6</c:v>
                </c:pt>
                <c:pt idx="227">
                  <c:v>6</c:v>
                </c:pt>
                <c:pt idx="228">
                  <c:v>6</c:v>
                </c:pt>
                <c:pt idx="229">
                  <c:v>6</c:v>
                </c:pt>
                <c:pt idx="230">
                  <c:v>6</c:v>
                </c:pt>
                <c:pt idx="231">
                  <c:v>6</c:v>
                </c:pt>
                <c:pt idx="232">
                  <c:v>6</c:v>
                </c:pt>
                <c:pt idx="233">
                  <c:v>6</c:v>
                </c:pt>
                <c:pt idx="234">
                  <c:v>6</c:v>
                </c:pt>
                <c:pt idx="235">
                  <c:v>6</c:v>
                </c:pt>
                <c:pt idx="236">
                  <c:v>6</c:v>
                </c:pt>
                <c:pt idx="237">
                  <c:v>6</c:v>
                </c:pt>
                <c:pt idx="238">
                  <c:v>6</c:v>
                </c:pt>
                <c:pt idx="239">
                  <c:v>6</c:v>
                </c:pt>
                <c:pt idx="240">
                  <c:v>6</c:v>
                </c:pt>
                <c:pt idx="241">
                  <c:v>6</c:v>
                </c:pt>
                <c:pt idx="242">
                  <c:v>6</c:v>
                </c:pt>
                <c:pt idx="243">
                  <c:v>6</c:v>
                </c:pt>
                <c:pt idx="244">
                  <c:v>6</c:v>
                </c:pt>
                <c:pt idx="245">
                  <c:v>6</c:v>
                </c:pt>
                <c:pt idx="246">
                  <c:v>6</c:v>
                </c:pt>
                <c:pt idx="247">
                  <c:v>6</c:v>
                </c:pt>
                <c:pt idx="248">
                  <c:v>6</c:v>
                </c:pt>
                <c:pt idx="249">
                  <c:v>6</c:v>
                </c:pt>
                <c:pt idx="250">
                  <c:v>6</c:v>
                </c:pt>
                <c:pt idx="251">
                  <c:v>6</c:v>
                </c:pt>
                <c:pt idx="252">
                  <c:v>6</c:v>
                </c:pt>
                <c:pt idx="253">
                  <c:v>6</c:v>
                </c:pt>
                <c:pt idx="254">
                  <c:v>6</c:v>
                </c:pt>
                <c:pt idx="255">
                  <c:v>6</c:v>
                </c:pt>
                <c:pt idx="256">
                  <c:v>6</c:v>
                </c:pt>
                <c:pt idx="257">
                  <c:v>6</c:v>
                </c:pt>
                <c:pt idx="258">
                  <c:v>6</c:v>
                </c:pt>
                <c:pt idx="259">
                  <c:v>6</c:v>
                </c:pt>
                <c:pt idx="260">
                  <c:v>6</c:v>
                </c:pt>
                <c:pt idx="261">
                  <c:v>6</c:v>
                </c:pt>
                <c:pt idx="262">
                  <c:v>6</c:v>
                </c:pt>
                <c:pt idx="263">
                  <c:v>6</c:v>
                </c:pt>
                <c:pt idx="264">
                  <c:v>6</c:v>
                </c:pt>
                <c:pt idx="265">
                  <c:v>6</c:v>
                </c:pt>
                <c:pt idx="266">
                  <c:v>6</c:v>
                </c:pt>
                <c:pt idx="267">
                  <c:v>6</c:v>
                </c:pt>
                <c:pt idx="268">
                  <c:v>6</c:v>
                </c:pt>
                <c:pt idx="269">
                  <c:v>6</c:v>
                </c:pt>
                <c:pt idx="270">
                  <c:v>6</c:v>
                </c:pt>
                <c:pt idx="271">
                  <c:v>6</c:v>
                </c:pt>
                <c:pt idx="272">
                  <c:v>6</c:v>
                </c:pt>
              </c:numCache>
            </c:numRef>
          </c:val>
          <c:smooth val="0"/>
          <c:extLst>
            <c:ext xmlns:c16="http://schemas.microsoft.com/office/drawing/2014/chart" uri="{C3380CC4-5D6E-409C-BE32-E72D297353CC}">
              <c16:uniqueId val="{00000001-19C6-41F3-97D0-D08C1E66BF66}"/>
            </c:ext>
          </c:extLst>
        </c:ser>
        <c:dLbls>
          <c:showLegendKey val="0"/>
          <c:showVal val="0"/>
          <c:showCatName val="0"/>
          <c:showSerName val="0"/>
          <c:showPercent val="0"/>
          <c:showBubbleSize val="0"/>
        </c:dLbls>
        <c:marker val="1"/>
        <c:smooth val="0"/>
        <c:axId val="573322352"/>
        <c:axId val="573322912"/>
      </c:lineChart>
      <c:lineChart>
        <c:grouping val="standard"/>
        <c:varyColors val="0"/>
        <c:ser>
          <c:idx val="1"/>
          <c:order val="2"/>
          <c:spPr>
            <a:ln w="28575">
              <a:solidFill>
                <a:srgbClr val="C00000"/>
              </a:solidFill>
            </a:ln>
          </c:spPr>
          <c:marker>
            <c:symbol val="none"/>
          </c:marker>
          <c:cat>
            <c:numRef>
              <c:f>'Manually Updated Data'!$L$14:$L$291</c:f>
              <c:numCache>
                <c:formatCode>[$-409]mmm\-yy;@</c:formatCode>
                <c:ptCount val="278"/>
                <c:pt idx="0">
                  <c:v>36161</c:v>
                </c:pt>
                <c:pt idx="1">
                  <c:v>36192</c:v>
                </c:pt>
                <c:pt idx="2">
                  <c:v>36220</c:v>
                </c:pt>
                <c:pt idx="3">
                  <c:v>36251</c:v>
                </c:pt>
                <c:pt idx="4">
                  <c:v>36281</c:v>
                </c:pt>
                <c:pt idx="5">
                  <c:v>36312</c:v>
                </c:pt>
                <c:pt idx="6">
                  <c:v>36342</c:v>
                </c:pt>
                <c:pt idx="7">
                  <c:v>36373</c:v>
                </c:pt>
                <c:pt idx="8">
                  <c:v>36404</c:v>
                </c:pt>
                <c:pt idx="9">
                  <c:v>36434</c:v>
                </c:pt>
                <c:pt idx="10">
                  <c:v>36465</c:v>
                </c:pt>
                <c:pt idx="11">
                  <c:v>36495</c:v>
                </c:pt>
                <c:pt idx="12">
                  <c:v>36526</c:v>
                </c:pt>
                <c:pt idx="13">
                  <c:v>36557</c:v>
                </c:pt>
                <c:pt idx="14">
                  <c:v>36586</c:v>
                </c:pt>
                <c:pt idx="15">
                  <c:v>36617</c:v>
                </c:pt>
                <c:pt idx="16">
                  <c:v>36647</c:v>
                </c:pt>
                <c:pt idx="17">
                  <c:v>36678</c:v>
                </c:pt>
                <c:pt idx="18">
                  <c:v>36708</c:v>
                </c:pt>
                <c:pt idx="19">
                  <c:v>36739</c:v>
                </c:pt>
                <c:pt idx="20">
                  <c:v>36770</c:v>
                </c:pt>
                <c:pt idx="21">
                  <c:v>36800</c:v>
                </c:pt>
                <c:pt idx="22">
                  <c:v>36831</c:v>
                </c:pt>
                <c:pt idx="23">
                  <c:v>36861</c:v>
                </c:pt>
                <c:pt idx="24">
                  <c:v>36892</c:v>
                </c:pt>
                <c:pt idx="25">
                  <c:v>36923</c:v>
                </c:pt>
                <c:pt idx="26">
                  <c:v>36951</c:v>
                </c:pt>
                <c:pt idx="27">
                  <c:v>36982</c:v>
                </c:pt>
                <c:pt idx="28">
                  <c:v>37012</c:v>
                </c:pt>
                <c:pt idx="29">
                  <c:v>37043</c:v>
                </c:pt>
                <c:pt idx="30">
                  <c:v>37073</c:v>
                </c:pt>
                <c:pt idx="31">
                  <c:v>37104</c:v>
                </c:pt>
                <c:pt idx="32">
                  <c:v>37135</c:v>
                </c:pt>
                <c:pt idx="33">
                  <c:v>37165</c:v>
                </c:pt>
                <c:pt idx="34">
                  <c:v>37196</c:v>
                </c:pt>
                <c:pt idx="35">
                  <c:v>37226</c:v>
                </c:pt>
                <c:pt idx="36">
                  <c:v>37257</c:v>
                </c:pt>
                <c:pt idx="37">
                  <c:v>37288</c:v>
                </c:pt>
                <c:pt idx="38">
                  <c:v>37316</c:v>
                </c:pt>
                <c:pt idx="39">
                  <c:v>37347</c:v>
                </c:pt>
                <c:pt idx="40">
                  <c:v>37377</c:v>
                </c:pt>
                <c:pt idx="41">
                  <c:v>37408</c:v>
                </c:pt>
                <c:pt idx="42">
                  <c:v>37438</c:v>
                </c:pt>
                <c:pt idx="43">
                  <c:v>37469</c:v>
                </c:pt>
                <c:pt idx="44">
                  <c:v>37500</c:v>
                </c:pt>
                <c:pt idx="45">
                  <c:v>37530</c:v>
                </c:pt>
                <c:pt idx="46">
                  <c:v>37561</c:v>
                </c:pt>
                <c:pt idx="47">
                  <c:v>37591</c:v>
                </c:pt>
                <c:pt idx="48">
                  <c:v>37622</c:v>
                </c:pt>
                <c:pt idx="49">
                  <c:v>37653</c:v>
                </c:pt>
                <c:pt idx="50">
                  <c:v>37681</c:v>
                </c:pt>
                <c:pt idx="51">
                  <c:v>37712</c:v>
                </c:pt>
                <c:pt idx="52">
                  <c:v>37742</c:v>
                </c:pt>
                <c:pt idx="53">
                  <c:v>37773</c:v>
                </c:pt>
                <c:pt idx="54">
                  <c:v>37803</c:v>
                </c:pt>
                <c:pt idx="55">
                  <c:v>37834</c:v>
                </c:pt>
                <c:pt idx="56">
                  <c:v>37865</c:v>
                </c:pt>
                <c:pt idx="57">
                  <c:v>37895</c:v>
                </c:pt>
                <c:pt idx="58">
                  <c:v>37926</c:v>
                </c:pt>
                <c:pt idx="59">
                  <c:v>37956</c:v>
                </c:pt>
                <c:pt idx="60">
                  <c:v>37987</c:v>
                </c:pt>
                <c:pt idx="61">
                  <c:v>38018</c:v>
                </c:pt>
                <c:pt idx="62">
                  <c:v>38047</c:v>
                </c:pt>
                <c:pt idx="63">
                  <c:v>38078</c:v>
                </c:pt>
                <c:pt idx="64">
                  <c:v>38108</c:v>
                </c:pt>
                <c:pt idx="65">
                  <c:v>38139</c:v>
                </c:pt>
                <c:pt idx="66">
                  <c:v>38169</c:v>
                </c:pt>
                <c:pt idx="67">
                  <c:v>38200</c:v>
                </c:pt>
                <c:pt idx="68">
                  <c:v>38231</c:v>
                </c:pt>
                <c:pt idx="69">
                  <c:v>38261</c:v>
                </c:pt>
                <c:pt idx="70">
                  <c:v>38292</c:v>
                </c:pt>
                <c:pt idx="71">
                  <c:v>38322</c:v>
                </c:pt>
                <c:pt idx="72">
                  <c:v>38353</c:v>
                </c:pt>
                <c:pt idx="73">
                  <c:v>38384</c:v>
                </c:pt>
                <c:pt idx="74">
                  <c:v>38412</c:v>
                </c:pt>
                <c:pt idx="75">
                  <c:v>38443</c:v>
                </c:pt>
                <c:pt idx="76">
                  <c:v>38473</c:v>
                </c:pt>
                <c:pt idx="77">
                  <c:v>38504</c:v>
                </c:pt>
                <c:pt idx="78">
                  <c:v>38534</c:v>
                </c:pt>
                <c:pt idx="79">
                  <c:v>38565</c:v>
                </c:pt>
                <c:pt idx="80">
                  <c:v>38596</c:v>
                </c:pt>
                <c:pt idx="81">
                  <c:v>38626</c:v>
                </c:pt>
                <c:pt idx="82">
                  <c:v>38657</c:v>
                </c:pt>
                <c:pt idx="83">
                  <c:v>38687</c:v>
                </c:pt>
                <c:pt idx="84">
                  <c:v>38718</c:v>
                </c:pt>
                <c:pt idx="85">
                  <c:v>38749</c:v>
                </c:pt>
                <c:pt idx="86">
                  <c:v>38777</c:v>
                </c:pt>
                <c:pt idx="87">
                  <c:v>38808</c:v>
                </c:pt>
                <c:pt idx="88">
                  <c:v>38838</c:v>
                </c:pt>
                <c:pt idx="89">
                  <c:v>38869</c:v>
                </c:pt>
                <c:pt idx="90">
                  <c:v>38899</c:v>
                </c:pt>
                <c:pt idx="91">
                  <c:v>38930</c:v>
                </c:pt>
                <c:pt idx="92">
                  <c:v>38961</c:v>
                </c:pt>
                <c:pt idx="93">
                  <c:v>38991</c:v>
                </c:pt>
                <c:pt idx="94">
                  <c:v>39022</c:v>
                </c:pt>
                <c:pt idx="95">
                  <c:v>39052</c:v>
                </c:pt>
                <c:pt idx="96">
                  <c:v>39083</c:v>
                </c:pt>
                <c:pt idx="97">
                  <c:v>39114</c:v>
                </c:pt>
                <c:pt idx="98">
                  <c:v>39142</c:v>
                </c:pt>
                <c:pt idx="99">
                  <c:v>39173</c:v>
                </c:pt>
                <c:pt idx="100">
                  <c:v>39203</c:v>
                </c:pt>
                <c:pt idx="101">
                  <c:v>39234</c:v>
                </c:pt>
                <c:pt idx="102">
                  <c:v>39264</c:v>
                </c:pt>
                <c:pt idx="103">
                  <c:v>39295</c:v>
                </c:pt>
                <c:pt idx="104">
                  <c:v>39326</c:v>
                </c:pt>
                <c:pt idx="105">
                  <c:v>39356</c:v>
                </c:pt>
                <c:pt idx="106">
                  <c:v>39387</c:v>
                </c:pt>
                <c:pt idx="107">
                  <c:v>39417</c:v>
                </c:pt>
                <c:pt idx="108">
                  <c:v>39448</c:v>
                </c:pt>
                <c:pt idx="109">
                  <c:v>39479</c:v>
                </c:pt>
                <c:pt idx="110">
                  <c:v>39508</c:v>
                </c:pt>
                <c:pt idx="111">
                  <c:v>39539</c:v>
                </c:pt>
                <c:pt idx="112">
                  <c:v>39569</c:v>
                </c:pt>
                <c:pt idx="113">
                  <c:v>39600</c:v>
                </c:pt>
                <c:pt idx="114">
                  <c:v>39630</c:v>
                </c:pt>
                <c:pt idx="115">
                  <c:v>39661</c:v>
                </c:pt>
                <c:pt idx="116">
                  <c:v>39692</c:v>
                </c:pt>
                <c:pt idx="117">
                  <c:v>39722</c:v>
                </c:pt>
                <c:pt idx="118">
                  <c:v>39753</c:v>
                </c:pt>
                <c:pt idx="119">
                  <c:v>39783</c:v>
                </c:pt>
                <c:pt idx="120">
                  <c:v>39814</c:v>
                </c:pt>
                <c:pt idx="121">
                  <c:v>39845</c:v>
                </c:pt>
                <c:pt idx="122">
                  <c:v>39873</c:v>
                </c:pt>
                <c:pt idx="123">
                  <c:v>39904</c:v>
                </c:pt>
                <c:pt idx="124">
                  <c:v>39934</c:v>
                </c:pt>
                <c:pt idx="125">
                  <c:v>39965</c:v>
                </c:pt>
                <c:pt idx="126">
                  <c:v>39995</c:v>
                </c:pt>
                <c:pt idx="127">
                  <c:v>40026</c:v>
                </c:pt>
                <c:pt idx="128">
                  <c:v>40057</c:v>
                </c:pt>
                <c:pt idx="129">
                  <c:v>40087</c:v>
                </c:pt>
                <c:pt idx="130">
                  <c:v>40118</c:v>
                </c:pt>
                <c:pt idx="131">
                  <c:v>40148</c:v>
                </c:pt>
                <c:pt idx="132">
                  <c:v>40179</c:v>
                </c:pt>
                <c:pt idx="133">
                  <c:v>40210</c:v>
                </c:pt>
                <c:pt idx="134">
                  <c:v>40238</c:v>
                </c:pt>
                <c:pt idx="135">
                  <c:v>40269</c:v>
                </c:pt>
                <c:pt idx="136">
                  <c:v>40299</c:v>
                </c:pt>
                <c:pt idx="137">
                  <c:v>40330</c:v>
                </c:pt>
                <c:pt idx="138">
                  <c:v>40360</c:v>
                </c:pt>
                <c:pt idx="139">
                  <c:v>40391</c:v>
                </c:pt>
                <c:pt idx="140">
                  <c:v>40422</c:v>
                </c:pt>
                <c:pt idx="141">
                  <c:v>40452</c:v>
                </c:pt>
                <c:pt idx="142">
                  <c:v>40483</c:v>
                </c:pt>
                <c:pt idx="143">
                  <c:v>40513</c:v>
                </c:pt>
                <c:pt idx="144">
                  <c:v>40544</c:v>
                </c:pt>
                <c:pt idx="145">
                  <c:v>40575</c:v>
                </c:pt>
                <c:pt idx="146">
                  <c:v>40603</c:v>
                </c:pt>
                <c:pt idx="147">
                  <c:v>40634</c:v>
                </c:pt>
                <c:pt idx="148">
                  <c:v>40664</c:v>
                </c:pt>
                <c:pt idx="149">
                  <c:v>40695</c:v>
                </c:pt>
                <c:pt idx="150">
                  <c:v>40725</c:v>
                </c:pt>
                <c:pt idx="151">
                  <c:v>40756</c:v>
                </c:pt>
                <c:pt idx="152">
                  <c:v>40787</c:v>
                </c:pt>
                <c:pt idx="153">
                  <c:v>40817</c:v>
                </c:pt>
                <c:pt idx="154">
                  <c:v>40848</c:v>
                </c:pt>
                <c:pt idx="155">
                  <c:v>40878</c:v>
                </c:pt>
                <c:pt idx="156">
                  <c:v>40909</c:v>
                </c:pt>
                <c:pt idx="157">
                  <c:v>40940</c:v>
                </c:pt>
                <c:pt idx="158">
                  <c:v>40969</c:v>
                </c:pt>
                <c:pt idx="159">
                  <c:v>41000</c:v>
                </c:pt>
                <c:pt idx="160">
                  <c:v>41030</c:v>
                </c:pt>
                <c:pt idx="161">
                  <c:v>41061</c:v>
                </c:pt>
                <c:pt idx="162">
                  <c:v>41091</c:v>
                </c:pt>
                <c:pt idx="163">
                  <c:v>41122</c:v>
                </c:pt>
                <c:pt idx="164">
                  <c:v>41153</c:v>
                </c:pt>
                <c:pt idx="165">
                  <c:v>41183</c:v>
                </c:pt>
                <c:pt idx="166">
                  <c:v>41214</c:v>
                </c:pt>
                <c:pt idx="167">
                  <c:v>41244</c:v>
                </c:pt>
                <c:pt idx="168">
                  <c:v>41275</c:v>
                </c:pt>
                <c:pt idx="169">
                  <c:v>41306</c:v>
                </c:pt>
                <c:pt idx="170">
                  <c:v>41334</c:v>
                </c:pt>
                <c:pt idx="171">
                  <c:v>41365</c:v>
                </c:pt>
                <c:pt idx="172">
                  <c:v>41395</c:v>
                </c:pt>
                <c:pt idx="173">
                  <c:v>41426</c:v>
                </c:pt>
                <c:pt idx="174">
                  <c:v>41456</c:v>
                </c:pt>
                <c:pt idx="175">
                  <c:v>41487</c:v>
                </c:pt>
                <c:pt idx="176">
                  <c:v>41518</c:v>
                </c:pt>
                <c:pt idx="177">
                  <c:v>41548</c:v>
                </c:pt>
                <c:pt idx="178">
                  <c:v>41579</c:v>
                </c:pt>
                <c:pt idx="179">
                  <c:v>41609</c:v>
                </c:pt>
                <c:pt idx="180">
                  <c:v>41640</c:v>
                </c:pt>
                <c:pt idx="181">
                  <c:v>41671</c:v>
                </c:pt>
                <c:pt idx="182">
                  <c:v>41699</c:v>
                </c:pt>
                <c:pt idx="183">
                  <c:v>41730</c:v>
                </c:pt>
                <c:pt idx="184">
                  <c:v>41760</c:v>
                </c:pt>
                <c:pt idx="185">
                  <c:v>41791</c:v>
                </c:pt>
                <c:pt idx="186">
                  <c:v>41821</c:v>
                </c:pt>
                <c:pt idx="187">
                  <c:v>41852</c:v>
                </c:pt>
                <c:pt idx="188">
                  <c:v>41883</c:v>
                </c:pt>
                <c:pt idx="189">
                  <c:v>41913</c:v>
                </c:pt>
                <c:pt idx="190">
                  <c:v>41944</c:v>
                </c:pt>
                <c:pt idx="191">
                  <c:v>41974</c:v>
                </c:pt>
                <c:pt idx="192">
                  <c:v>42005</c:v>
                </c:pt>
                <c:pt idx="193">
                  <c:v>42036</c:v>
                </c:pt>
                <c:pt idx="194">
                  <c:v>42064</c:v>
                </c:pt>
                <c:pt idx="195">
                  <c:v>42095</c:v>
                </c:pt>
                <c:pt idx="196">
                  <c:v>42125</c:v>
                </c:pt>
                <c:pt idx="197">
                  <c:v>42156</c:v>
                </c:pt>
                <c:pt idx="198">
                  <c:v>42186</c:v>
                </c:pt>
                <c:pt idx="199">
                  <c:v>42217</c:v>
                </c:pt>
                <c:pt idx="200">
                  <c:v>42248</c:v>
                </c:pt>
                <c:pt idx="201">
                  <c:v>42278</c:v>
                </c:pt>
                <c:pt idx="202">
                  <c:v>42309</c:v>
                </c:pt>
                <c:pt idx="203">
                  <c:v>42339</c:v>
                </c:pt>
                <c:pt idx="204">
                  <c:v>42370</c:v>
                </c:pt>
                <c:pt idx="205">
                  <c:v>42401</c:v>
                </c:pt>
                <c:pt idx="206">
                  <c:v>42430</c:v>
                </c:pt>
                <c:pt idx="207">
                  <c:v>42461</c:v>
                </c:pt>
                <c:pt idx="208">
                  <c:v>42491</c:v>
                </c:pt>
                <c:pt idx="209">
                  <c:v>42522</c:v>
                </c:pt>
                <c:pt idx="210">
                  <c:v>42552</c:v>
                </c:pt>
                <c:pt idx="211">
                  <c:v>42583</c:v>
                </c:pt>
                <c:pt idx="212">
                  <c:v>42614</c:v>
                </c:pt>
                <c:pt idx="213">
                  <c:v>42644</c:v>
                </c:pt>
                <c:pt idx="214">
                  <c:v>42675</c:v>
                </c:pt>
                <c:pt idx="215">
                  <c:v>42705</c:v>
                </c:pt>
                <c:pt idx="216">
                  <c:v>42736</c:v>
                </c:pt>
                <c:pt idx="217">
                  <c:v>42767</c:v>
                </c:pt>
                <c:pt idx="218">
                  <c:v>42795</c:v>
                </c:pt>
                <c:pt idx="219">
                  <c:v>42826</c:v>
                </c:pt>
                <c:pt idx="220">
                  <c:v>42856</c:v>
                </c:pt>
                <c:pt idx="221">
                  <c:v>42887</c:v>
                </c:pt>
                <c:pt idx="222">
                  <c:v>42917</c:v>
                </c:pt>
                <c:pt idx="223">
                  <c:v>42948</c:v>
                </c:pt>
                <c:pt idx="224">
                  <c:v>42979</c:v>
                </c:pt>
                <c:pt idx="225">
                  <c:v>43009</c:v>
                </c:pt>
                <c:pt idx="226">
                  <c:v>43040</c:v>
                </c:pt>
                <c:pt idx="227">
                  <c:v>43070</c:v>
                </c:pt>
                <c:pt idx="228">
                  <c:v>43101</c:v>
                </c:pt>
                <c:pt idx="229">
                  <c:v>43132</c:v>
                </c:pt>
                <c:pt idx="230">
                  <c:v>43160</c:v>
                </c:pt>
                <c:pt idx="231">
                  <c:v>43191</c:v>
                </c:pt>
                <c:pt idx="232">
                  <c:v>43221</c:v>
                </c:pt>
                <c:pt idx="233">
                  <c:v>43252</c:v>
                </c:pt>
                <c:pt idx="234">
                  <c:v>43282</c:v>
                </c:pt>
                <c:pt idx="235">
                  <c:v>43313</c:v>
                </c:pt>
                <c:pt idx="236">
                  <c:v>43344</c:v>
                </c:pt>
                <c:pt idx="237">
                  <c:v>43374</c:v>
                </c:pt>
                <c:pt idx="238">
                  <c:v>43405</c:v>
                </c:pt>
                <c:pt idx="239">
                  <c:v>43435</c:v>
                </c:pt>
                <c:pt idx="240">
                  <c:v>43466</c:v>
                </c:pt>
                <c:pt idx="241">
                  <c:v>43497</c:v>
                </c:pt>
                <c:pt idx="242">
                  <c:v>43543</c:v>
                </c:pt>
                <c:pt idx="243">
                  <c:v>43556</c:v>
                </c:pt>
                <c:pt idx="244">
                  <c:v>43586</c:v>
                </c:pt>
                <c:pt idx="245">
                  <c:v>43617</c:v>
                </c:pt>
                <c:pt idx="246">
                  <c:v>43647</c:v>
                </c:pt>
                <c:pt idx="247">
                  <c:v>43678</c:v>
                </c:pt>
                <c:pt idx="248">
                  <c:v>43709</c:v>
                </c:pt>
                <c:pt idx="249">
                  <c:v>43739</c:v>
                </c:pt>
                <c:pt idx="250">
                  <c:v>43770</c:v>
                </c:pt>
                <c:pt idx="251">
                  <c:v>43800</c:v>
                </c:pt>
                <c:pt idx="252">
                  <c:v>43831</c:v>
                </c:pt>
                <c:pt idx="253">
                  <c:v>43862</c:v>
                </c:pt>
                <c:pt idx="254">
                  <c:v>43891</c:v>
                </c:pt>
                <c:pt idx="255">
                  <c:v>43922</c:v>
                </c:pt>
                <c:pt idx="256">
                  <c:v>43952</c:v>
                </c:pt>
                <c:pt idx="257">
                  <c:v>43983</c:v>
                </c:pt>
                <c:pt idx="258">
                  <c:v>44013</c:v>
                </c:pt>
                <c:pt idx="259">
                  <c:v>44044</c:v>
                </c:pt>
                <c:pt idx="260">
                  <c:v>44075</c:v>
                </c:pt>
                <c:pt idx="261">
                  <c:v>44105</c:v>
                </c:pt>
                <c:pt idx="262">
                  <c:v>44136</c:v>
                </c:pt>
                <c:pt idx="263">
                  <c:v>44166</c:v>
                </c:pt>
                <c:pt idx="264">
                  <c:v>44197</c:v>
                </c:pt>
                <c:pt idx="265">
                  <c:v>44228</c:v>
                </c:pt>
                <c:pt idx="266">
                  <c:v>44256</c:v>
                </c:pt>
                <c:pt idx="267">
                  <c:v>44287</c:v>
                </c:pt>
                <c:pt idx="268">
                  <c:v>44317</c:v>
                </c:pt>
                <c:pt idx="269">
                  <c:v>44348</c:v>
                </c:pt>
                <c:pt idx="270">
                  <c:v>44378</c:v>
                </c:pt>
                <c:pt idx="271">
                  <c:v>44409</c:v>
                </c:pt>
                <c:pt idx="272">
                  <c:v>44440</c:v>
                </c:pt>
                <c:pt idx="273">
                  <c:v>44470</c:v>
                </c:pt>
                <c:pt idx="274">
                  <c:v>44501</c:v>
                </c:pt>
                <c:pt idx="275">
                  <c:v>44551</c:v>
                </c:pt>
                <c:pt idx="276">
                  <c:v>44562</c:v>
                </c:pt>
                <c:pt idx="277">
                  <c:v>44593</c:v>
                </c:pt>
              </c:numCache>
            </c:numRef>
          </c:cat>
          <c:val>
            <c:numRef>
              <c:f>'Manually Updated Data'!$O$14:$O$291</c:f>
              <c:numCache>
                <c:formatCode>General</c:formatCode>
                <c:ptCount val="278"/>
                <c:pt idx="0">
                  <c:v>6.1204261997191756E-2</c:v>
                </c:pt>
                <c:pt idx="1">
                  <c:v>5.7815319009348887E-2</c:v>
                </c:pt>
                <c:pt idx="2">
                  <c:v>5.9097596861206414E-2</c:v>
                </c:pt>
                <c:pt idx="3">
                  <c:v>5.9393051826539756E-2</c:v>
                </c:pt>
                <c:pt idx="4">
                  <c:v>6.1684364107967848E-2</c:v>
                </c:pt>
                <c:pt idx="5">
                  <c:v>5.9751972942502674E-2</c:v>
                </c:pt>
                <c:pt idx="6">
                  <c:v>6.2816290465097735E-2</c:v>
                </c:pt>
                <c:pt idx="7">
                  <c:v>6.4954803615710599E-2</c:v>
                </c:pt>
                <c:pt idx="8">
                  <c:v>6.1119058973136298E-2</c:v>
                </c:pt>
                <c:pt idx="9">
                  <c:v>6.3083742282729061E-2</c:v>
                </c:pt>
                <c:pt idx="10">
                  <c:v>6.0465481994024239E-2</c:v>
                </c:pt>
                <c:pt idx="11">
                  <c:v>6.1051972448340708E-2</c:v>
                </c:pt>
                <c:pt idx="12">
                  <c:v>6.7247820672478253E-2</c:v>
                </c:pt>
                <c:pt idx="13">
                  <c:v>6.1632684704240548E-2</c:v>
                </c:pt>
                <c:pt idx="14">
                  <c:v>6.5215713513930851E-2</c:v>
                </c:pt>
                <c:pt idx="15">
                  <c:v>6.712234083403712E-2</c:v>
                </c:pt>
                <c:pt idx="16">
                  <c:v>6.5353489082302652E-2</c:v>
                </c:pt>
                <c:pt idx="17">
                  <c:v>6.7553191489361897E-2</c:v>
                </c:pt>
                <c:pt idx="18">
                  <c:v>6.7266268611594127E-2</c:v>
                </c:pt>
                <c:pt idx="19">
                  <c:v>6.489897093066932E-2</c:v>
                </c:pt>
                <c:pt idx="20">
                  <c:v>6.845929143884355E-2</c:v>
                </c:pt>
                <c:pt idx="21">
                  <c:v>6.7902613357158748E-2</c:v>
                </c:pt>
                <c:pt idx="22">
                  <c:v>6.9993326907392239E-2</c:v>
                </c:pt>
                <c:pt idx="23">
                  <c:v>7.0964886397167248E-2</c:v>
                </c:pt>
                <c:pt idx="24">
                  <c:v>6.5271295215869163E-2</c:v>
                </c:pt>
                <c:pt idx="25">
                  <c:v>7.404702789542883E-2</c:v>
                </c:pt>
                <c:pt idx="26">
                  <c:v>7.1511375163019641E-2</c:v>
                </c:pt>
                <c:pt idx="27">
                  <c:v>7.0456998920475078E-2</c:v>
                </c:pt>
                <c:pt idx="28">
                  <c:v>7.0732406478429155E-2</c:v>
                </c:pt>
                <c:pt idx="29">
                  <c:v>6.8616983415189514E-2</c:v>
                </c:pt>
                <c:pt idx="30">
                  <c:v>6.9046101550881644E-2</c:v>
                </c:pt>
                <c:pt idx="31">
                  <c:v>6.9901953868942712E-2</c:v>
                </c:pt>
                <c:pt idx="32">
                  <c:v>6.8839817735716791E-2</c:v>
                </c:pt>
                <c:pt idx="33">
                  <c:v>6.958098026912074E-2</c:v>
                </c:pt>
                <c:pt idx="34">
                  <c:v>6.6246275379391539E-2</c:v>
                </c:pt>
                <c:pt idx="35">
                  <c:v>6.6744730679156872E-2</c:v>
                </c:pt>
                <c:pt idx="36">
                  <c:v>6.6406517423153399E-2</c:v>
                </c:pt>
                <c:pt idx="37">
                  <c:v>6.5202610824041107E-2</c:v>
                </c:pt>
                <c:pt idx="38">
                  <c:v>6.6197849753194982E-2</c:v>
                </c:pt>
                <c:pt idx="39">
                  <c:v>6.5617856662632645E-2</c:v>
                </c:pt>
                <c:pt idx="40">
                  <c:v>6.8067733083461812E-2</c:v>
                </c:pt>
                <c:pt idx="41">
                  <c:v>6.9672950109904708E-2</c:v>
                </c:pt>
                <c:pt idx="42">
                  <c:v>7.0482246952835004E-2</c:v>
                </c:pt>
                <c:pt idx="43">
                  <c:v>7.2257383966244593E-2</c:v>
                </c:pt>
                <c:pt idx="44">
                  <c:v>7.319472683150785E-2</c:v>
                </c:pt>
                <c:pt idx="45">
                  <c:v>7.404993155596129E-2</c:v>
                </c:pt>
                <c:pt idx="46">
                  <c:v>7.70130629752388E-2</c:v>
                </c:pt>
                <c:pt idx="47">
                  <c:v>7.7871763414476769E-2</c:v>
                </c:pt>
                <c:pt idx="48">
                  <c:v>7.832060088592141E-2</c:v>
                </c:pt>
                <c:pt idx="49">
                  <c:v>7.8700453181847374E-2</c:v>
                </c:pt>
                <c:pt idx="50">
                  <c:v>7.5469304921359726E-2</c:v>
                </c:pt>
                <c:pt idx="51">
                  <c:v>7.6403785488958986E-2</c:v>
                </c:pt>
                <c:pt idx="52">
                  <c:v>7.500939967414455E-2</c:v>
                </c:pt>
                <c:pt idx="53">
                  <c:v>7.3354505261846947E-2</c:v>
                </c:pt>
                <c:pt idx="54">
                  <c:v>7.4443069306930676E-2</c:v>
                </c:pt>
                <c:pt idx="55">
                  <c:v>7.5258239055582932E-2</c:v>
                </c:pt>
                <c:pt idx="56">
                  <c:v>7.7491902462873519E-2</c:v>
                </c:pt>
                <c:pt idx="57">
                  <c:v>7.6470231231413388E-2</c:v>
                </c:pt>
                <c:pt idx="58">
                  <c:v>7.8686941829592127E-2</c:v>
                </c:pt>
                <c:pt idx="59">
                  <c:v>7.9793925597555715E-2</c:v>
                </c:pt>
                <c:pt idx="60">
                  <c:v>8.0014288265761735E-2</c:v>
                </c:pt>
                <c:pt idx="61">
                  <c:v>8.1420118343195291E-2</c:v>
                </c:pt>
                <c:pt idx="62">
                  <c:v>8.5800212289184996E-2</c:v>
                </c:pt>
                <c:pt idx="63">
                  <c:v>8.8037043549616056E-2</c:v>
                </c:pt>
                <c:pt idx="64">
                  <c:v>9.2392888370737447E-2</c:v>
                </c:pt>
                <c:pt idx="65">
                  <c:v>9.8392991819922226E-2</c:v>
                </c:pt>
                <c:pt idx="66">
                  <c:v>9.9291597074238291E-2</c:v>
                </c:pt>
                <c:pt idx="67">
                  <c:v>9.9325251601097841E-2</c:v>
                </c:pt>
                <c:pt idx="68">
                  <c:v>9.8973399126538464E-2</c:v>
                </c:pt>
                <c:pt idx="69">
                  <c:v>0.10069346563680437</c:v>
                </c:pt>
                <c:pt idx="70">
                  <c:v>0.1019243678675319</c:v>
                </c:pt>
                <c:pt idx="71">
                  <c:v>0.10252427184466018</c:v>
                </c:pt>
                <c:pt idx="72">
                  <c:v>0.1033570365470482</c:v>
                </c:pt>
                <c:pt idx="73">
                  <c:v>0.10292186474064358</c:v>
                </c:pt>
                <c:pt idx="74">
                  <c:v>0.1060663661543475</c:v>
                </c:pt>
                <c:pt idx="75">
                  <c:v>0.10682540537628626</c:v>
                </c:pt>
                <c:pt idx="76">
                  <c:v>0.10517609391675564</c:v>
                </c:pt>
                <c:pt idx="77">
                  <c:v>0.10357576717899963</c:v>
                </c:pt>
                <c:pt idx="78">
                  <c:v>0.10551684392518457</c:v>
                </c:pt>
                <c:pt idx="79">
                  <c:v>0.10538361508452532</c:v>
                </c:pt>
                <c:pt idx="80">
                  <c:v>0.10688480594549965</c:v>
                </c:pt>
                <c:pt idx="81">
                  <c:v>0.10459458075090922</c:v>
                </c:pt>
                <c:pt idx="82">
                  <c:v>0.10199004975124382</c:v>
                </c:pt>
                <c:pt idx="83">
                  <c:v>9.8827554974085574E-2</c:v>
                </c:pt>
                <c:pt idx="84">
                  <c:v>9.8021582733812895E-2</c:v>
                </c:pt>
                <c:pt idx="85">
                  <c:v>9.2275636255395144E-2</c:v>
                </c:pt>
                <c:pt idx="86">
                  <c:v>8.5240106059118137E-2</c:v>
                </c:pt>
                <c:pt idx="87">
                  <c:v>7.7922710016548269E-2</c:v>
                </c:pt>
                <c:pt idx="88">
                  <c:v>7.1942446043165242E-2</c:v>
                </c:pt>
                <c:pt idx="89">
                  <c:v>6.2649564468268526E-2</c:v>
                </c:pt>
                <c:pt idx="90">
                  <c:v>5.141936401118441E-2</c:v>
                </c:pt>
                <c:pt idx="91">
                  <c:v>4.6962495882546751E-2</c:v>
                </c:pt>
                <c:pt idx="92">
                  <c:v>3.7114747983401086E-2</c:v>
                </c:pt>
                <c:pt idx="93">
                  <c:v>3.2599118942731264E-2</c:v>
                </c:pt>
                <c:pt idx="94">
                  <c:v>2.8976827751416634E-2</c:v>
                </c:pt>
                <c:pt idx="95">
                  <c:v>2.3171681091725072E-2</c:v>
                </c:pt>
                <c:pt idx="96">
                  <c:v>2.0247520247520301E-2</c:v>
                </c:pt>
                <c:pt idx="97">
                  <c:v>1.8485715583412832E-2</c:v>
                </c:pt>
                <c:pt idx="98">
                  <c:v>1.8912315627545029E-2</c:v>
                </c:pt>
                <c:pt idx="99">
                  <c:v>1.6932315889285121E-2</c:v>
                </c:pt>
                <c:pt idx="100">
                  <c:v>9.5040763929552519E-3</c:v>
                </c:pt>
                <c:pt idx="101">
                  <c:v>5.494752961311633E-3</c:v>
                </c:pt>
                <c:pt idx="102">
                  <c:v>1.3071306229153201E-3</c:v>
                </c:pt>
                <c:pt idx="103">
                  <c:v>-6.1575801159602372E-3</c:v>
                </c:pt>
                <c:pt idx="104">
                  <c:v>-9.5310884323157596E-3</c:v>
                </c:pt>
                <c:pt idx="105">
                  <c:v>-1.8995868510867653E-2</c:v>
                </c:pt>
                <c:pt idx="106">
                  <c:v>-2.8518982808022897E-2</c:v>
                </c:pt>
                <c:pt idx="107">
                  <c:v>-3.3836100792194457E-2</c:v>
                </c:pt>
                <c:pt idx="108">
                  <c:v>-4.5489006823350997E-2</c:v>
                </c:pt>
                <c:pt idx="109">
                  <c:v>-5.1551908669282942E-2</c:v>
                </c:pt>
                <c:pt idx="110">
                  <c:v>-6.358792184724682E-2</c:v>
                </c:pt>
                <c:pt idx="111">
                  <c:v>-7.4194121303614247E-2</c:v>
                </c:pt>
                <c:pt idx="112">
                  <c:v>-8.0001784758165329E-2</c:v>
                </c:pt>
                <c:pt idx="113">
                  <c:v>-8.232922732362824E-2</c:v>
                </c:pt>
                <c:pt idx="114">
                  <c:v>-8.6248030609948234E-2</c:v>
                </c:pt>
                <c:pt idx="115">
                  <c:v>-9.1443560057887119E-2</c:v>
                </c:pt>
                <c:pt idx="116">
                  <c:v>-9.6046479960056219E-2</c:v>
                </c:pt>
                <c:pt idx="117">
                  <c:v>-9.5948729686426981E-2</c:v>
                </c:pt>
                <c:pt idx="118">
                  <c:v>-0.10585741278399929</c:v>
                </c:pt>
                <c:pt idx="119">
                  <c:v>-0.10376615555658497</c:v>
                </c:pt>
                <c:pt idx="120">
                  <c:v>-8.8866046815866961E-2</c:v>
                </c:pt>
                <c:pt idx="121">
                  <c:v>-8.1907090464547805E-2</c:v>
                </c:pt>
                <c:pt idx="122">
                  <c:v>-8.4597875569044079E-2</c:v>
                </c:pt>
                <c:pt idx="123">
                  <c:v>-8.0331878566975212E-2</c:v>
                </c:pt>
                <c:pt idx="124">
                  <c:v>-7.0808477617731236E-2</c:v>
                </c:pt>
                <c:pt idx="125">
                  <c:v>-6.5309708595694849E-2</c:v>
                </c:pt>
                <c:pt idx="126">
                  <c:v>-5.9411793684417957E-2</c:v>
                </c:pt>
                <c:pt idx="127">
                  <c:v>-5.0920856147337101E-2</c:v>
                </c:pt>
                <c:pt idx="128">
                  <c:v>-4.3836304293246364E-2</c:v>
                </c:pt>
                <c:pt idx="129">
                  <c:v>-3.4128310294192166E-2</c:v>
                </c:pt>
                <c:pt idx="130">
                  <c:v>-1.3452221420472199E-2</c:v>
                </c:pt>
                <c:pt idx="131">
                  <c:v>-2.0158164056442884E-2</c:v>
                </c:pt>
                <c:pt idx="132">
                  <c:v>-2.7896005333059803E-2</c:v>
                </c:pt>
                <c:pt idx="133">
                  <c:v>-3.3032879237939072E-2</c:v>
                </c:pt>
                <c:pt idx="134">
                  <c:v>-2.2948611686696929E-2</c:v>
                </c:pt>
                <c:pt idx="135">
                  <c:v>-1.5018773466833557E-2</c:v>
                </c:pt>
                <c:pt idx="136">
                  <c:v>-1.4405762304921965E-2</c:v>
                </c:pt>
                <c:pt idx="137">
                  <c:v>-2.4022142148415138E-2</c:v>
                </c:pt>
                <c:pt idx="138">
                  <c:v>-2.7025611480647305E-2</c:v>
                </c:pt>
                <c:pt idx="139">
                  <c:v>-2.6905124036293082E-2</c:v>
                </c:pt>
                <c:pt idx="140">
                  <c:v>-3.4712740258376118E-2</c:v>
                </c:pt>
                <c:pt idx="141">
                  <c:v>-3.5072083879423288E-2</c:v>
                </c:pt>
                <c:pt idx="142">
                  <c:v>-4.1429392403740661E-2</c:v>
                </c:pt>
                <c:pt idx="143">
                  <c:v>-3.924671625257159E-2</c:v>
                </c:pt>
                <c:pt idx="144">
                  <c:v>-4.4838318299308955E-2</c:v>
                </c:pt>
                <c:pt idx="145">
                  <c:v>-4.9573645463693694E-2</c:v>
                </c:pt>
                <c:pt idx="146">
                  <c:v>-5.911669582736867E-2</c:v>
                </c:pt>
                <c:pt idx="147">
                  <c:v>-5.8132147395171474E-2</c:v>
                </c:pt>
                <c:pt idx="148">
                  <c:v>-5.9948101466928083E-2</c:v>
                </c:pt>
                <c:pt idx="149">
                  <c:v>-4.7514580769436598E-2</c:v>
                </c:pt>
                <c:pt idx="150">
                  <c:v>-3.9941863594767812E-2</c:v>
                </c:pt>
                <c:pt idx="151">
                  <c:v>-4.1284898135172998E-2</c:v>
                </c:pt>
                <c:pt idx="152">
                  <c:v>-2.6657962026005122E-2</c:v>
                </c:pt>
                <c:pt idx="153">
                  <c:v>-3.3087036835814376E-2</c:v>
                </c:pt>
                <c:pt idx="154">
                  <c:v>-2.5888380204927008E-2</c:v>
                </c:pt>
                <c:pt idx="155">
                  <c:v>-1.5208916707845965E-2</c:v>
                </c:pt>
                <c:pt idx="156">
                  <c:v>-1.3641133263378791E-2</c:v>
                </c:pt>
                <c:pt idx="157">
                  <c:v>-2.5076623014766986E-3</c:v>
                </c:pt>
                <c:pt idx="158">
                  <c:v>1.724332243885951E-2</c:v>
                </c:pt>
                <c:pt idx="159">
                  <c:v>2.0179876335019609E-2</c:v>
                </c:pt>
                <c:pt idx="160">
                  <c:v>2.8505436313447152E-2</c:v>
                </c:pt>
                <c:pt idx="161">
                  <c:v>2.960507836638393E-2</c:v>
                </c:pt>
                <c:pt idx="162">
                  <c:v>2.9716848892626935E-2</c:v>
                </c:pt>
                <c:pt idx="163">
                  <c:v>3.96896784348999E-2</c:v>
                </c:pt>
                <c:pt idx="164">
                  <c:v>3.7784360851824905E-2</c:v>
                </c:pt>
                <c:pt idx="165">
                  <c:v>4.8322751025453803E-2</c:v>
                </c:pt>
                <c:pt idx="166">
                  <c:v>4.8788675656017411E-2</c:v>
                </c:pt>
                <c:pt idx="167">
                  <c:v>5.0512934879571647E-2</c:v>
                </c:pt>
                <c:pt idx="168">
                  <c:v>6.2430011198208346E-2</c:v>
                </c:pt>
                <c:pt idx="169">
                  <c:v>6.6648044692737551E-2</c:v>
                </c:pt>
                <c:pt idx="170">
                  <c:v>6.8302681143363575E-2</c:v>
                </c:pt>
                <c:pt idx="171">
                  <c:v>6.7937627417488544E-2</c:v>
                </c:pt>
                <c:pt idx="172">
                  <c:v>7.0383962315824E-2</c:v>
                </c:pt>
                <c:pt idx="173">
                  <c:v>7.2730248799650843E-2</c:v>
                </c:pt>
                <c:pt idx="174">
                  <c:v>7.6667574190035337E-2</c:v>
                </c:pt>
                <c:pt idx="175">
                  <c:v>7.2293716881150605E-2</c:v>
                </c:pt>
                <c:pt idx="176">
                  <c:v>7.3625249097861944E-2</c:v>
                </c:pt>
                <c:pt idx="177">
                  <c:v>7.1072519697700676E-2</c:v>
                </c:pt>
                <c:pt idx="178">
                  <c:v>6.6471058949053141E-2</c:v>
                </c:pt>
                <c:pt idx="179">
                  <c:v>6.729646534338185E-2</c:v>
                </c:pt>
                <c:pt idx="180">
                  <c:v>6.4400527009222719E-2</c:v>
                </c:pt>
                <c:pt idx="181">
                  <c:v>6.2012255800555138E-2</c:v>
                </c:pt>
                <c:pt idx="182">
                  <c:v>5.4913144931293845E-2</c:v>
                </c:pt>
                <c:pt idx="183">
                  <c:v>5.2935713548653451E-2</c:v>
                </c:pt>
                <c:pt idx="184">
                  <c:v>4.625933885989153E-2</c:v>
                </c:pt>
                <c:pt idx="185">
                  <c:v>4.5419866741264414E-2</c:v>
                </c:pt>
                <c:pt idx="186">
                  <c:v>4.3847671066606031E-2</c:v>
                </c:pt>
                <c:pt idx="187">
                  <c:v>4.452624678533601E-2</c:v>
                </c:pt>
                <c:pt idx="188">
                  <c:v>4.0132437042239344E-2</c:v>
                </c:pt>
                <c:pt idx="189">
                  <c:v>4.3937346744733041E-2</c:v>
                </c:pt>
                <c:pt idx="190">
                  <c:v>4.8221699764894321E-2</c:v>
                </c:pt>
                <c:pt idx="191">
                  <c:v>4.8980606663351578E-2</c:v>
                </c:pt>
                <c:pt idx="192">
                  <c:v>4.4957171857206601E-2</c:v>
                </c:pt>
                <c:pt idx="193">
                  <c:v>4.9119692262168835E-2</c:v>
                </c:pt>
                <c:pt idx="194">
                  <c:v>4.9400314589068017E-2</c:v>
                </c:pt>
                <c:pt idx="195">
                  <c:v>4.9343394747157987E-2</c:v>
                </c:pt>
                <c:pt idx="196">
                  <c:v>5.3653526362124504E-2</c:v>
                </c:pt>
                <c:pt idx="197">
                  <c:v>5.2447212221465422E-2</c:v>
                </c:pt>
                <c:pt idx="198">
                  <c:v>5.295542635658923E-2</c:v>
                </c:pt>
                <c:pt idx="199">
                  <c:v>5.160760838080547E-2</c:v>
                </c:pt>
                <c:pt idx="200">
                  <c:v>5.5994984084112964E-2</c:v>
                </c:pt>
                <c:pt idx="201">
                  <c:v>5.5174727961267322E-2</c:v>
                </c:pt>
                <c:pt idx="202">
                  <c:v>5.5977093772369368E-2</c:v>
                </c:pt>
                <c:pt idx="203">
                  <c:v>5.3424982223275741E-2</c:v>
                </c:pt>
                <c:pt idx="204">
                  <c:v>5.7285003553660063E-2</c:v>
                </c:pt>
                <c:pt idx="205">
                  <c:v>5.0110468669205099E-2</c:v>
                </c:pt>
                <c:pt idx="206">
                  <c:v>5.4803503676987164E-2</c:v>
                </c:pt>
                <c:pt idx="207">
                  <c:v>5.6222274106934256E-2</c:v>
                </c:pt>
                <c:pt idx="208">
                  <c:v>5.463491621408334E-2</c:v>
                </c:pt>
                <c:pt idx="209">
                  <c:v>5.6120562130177687E-2</c:v>
                </c:pt>
                <c:pt idx="210">
                  <c:v>5.7010076841669255E-2</c:v>
                </c:pt>
                <c:pt idx="211">
                  <c:v>5.9266400403984676E-2</c:v>
                </c:pt>
                <c:pt idx="212">
                  <c:v>5.9693994062571365E-2</c:v>
                </c:pt>
                <c:pt idx="213">
                  <c:v>5.951299291295653E-2</c:v>
                </c:pt>
                <c:pt idx="214">
                  <c:v>5.9065437454808301E-2</c:v>
                </c:pt>
                <c:pt idx="215">
                  <c:v>6.1200612006119925E-2</c:v>
                </c:pt>
                <c:pt idx="216">
                  <c:v>5.6690866720444655E-2</c:v>
                </c:pt>
                <c:pt idx="217">
                  <c:v>6.1864899950758945E-2</c:v>
                </c:pt>
                <c:pt idx="218">
                  <c:v>6.0615480261112964E-2</c:v>
                </c:pt>
                <c:pt idx="219">
                  <c:v>6.3795923780892272E-2</c:v>
                </c:pt>
                <c:pt idx="220">
                  <c:v>6.4216549295774694E-2</c:v>
                </c:pt>
                <c:pt idx="221">
                  <c:v>6.2111529370568075E-2</c:v>
                </c:pt>
                <c:pt idx="222">
                  <c:v>6.2206164025770505E-2</c:v>
                </c:pt>
                <c:pt idx="223">
                  <c:v>6.4704862615931225E-2</c:v>
                </c:pt>
                <c:pt idx="224">
                  <c:v>6.2710111197310514E-2</c:v>
                </c:pt>
                <c:pt idx="225">
                  <c:v>6.1658519852499705E-2</c:v>
                </c:pt>
                <c:pt idx="226">
                  <c:v>6.3537443994026166E-2</c:v>
                </c:pt>
                <c:pt idx="227">
                  <c:v>6.1742006615215006E-2</c:v>
                </c:pt>
                <c:pt idx="228">
                  <c:v>6.9468594936171968E-2</c:v>
                </c:pt>
                <c:pt idx="229">
                  <c:v>7.1582142405463456E-2</c:v>
                </c:pt>
                <c:pt idx="230">
                  <c:v>6.8162786802880682E-2</c:v>
                </c:pt>
                <c:pt idx="231">
                  <c:v>6.346105893109466E-2</c:v>
                </c:pt>
                <c:pt idx="232">
                  <c:v>6.4146573472848356E-2</c:v>
                </c:pt>
                <c:pt idx="233">
                  <c:v>6.461982279002676E-2</c:v>
                </c:pt>
                <c:pt idx="234">
                  <c:v>6.2620384410475127E-2</c:v>
                </c:pt>
                <c:pt idx="235">
                  <c:v>6.0569056050799874E-2</c:v>
                </c:pt>
                <c:pt idx="236">
                  <c:v>5.8441821795027993E-2</c:v>
                </c:pt>
                <c:pt idx="237">
                  <c:v>5.7673667205169643E-2</c:v>
                </c:pt>
                <c:pt idx="238">
                  <c:v>5.6933076552720285E-2</c:v>
                </c:pt>
                <c:pt idx="239">
                  <c:v>5.475676971004062E-2</c:v>
                </c:pt>
                <c:pt idx="240">
                  <c:v>5.3218067176904471E-2</c:v>
                </c:pt>
                <c:pt idx="241">
                  <c:v>4.8389000354065903E-2</c:v>
                </c:pt>
                <c:pt idx="242">
                  <c:v>4.8604578237692042E-2</c:v>
                </c:pt>
                <c:pt idx="243">
                  <c:v>5.1780061745281269E-2</c:v>
                </c:pt>
                <c:pt idx="244">
                  <c:v>5.1263116984065382E-2</c:v>
                </c:pt>
                <c:pt idx="245">
                  <c:v>5.0013548561917087E-2</c:v>
                </c:pt>
                <c:pt idx="246">
                  <c:v>4.9905511203671482E-2</c:v>
                </c:pt>
                <c:pt idx="247">
                  <c:v>4.7630013433122009E-2</c:v>
                </c:pt>
                <c:pt idx="248">
                  <c:v>5.2494444018698738E-2</c:v>
                </c:pt>
                <c:pt idx="249">
                  <c:v>5.3650526958912481E-2</c:v>
                </c:pt>
                <c:pt idx="250">
                  <c:v>5.2575636791557301E-2</c:v>
                </c:pt>
                <c:pt idx="251">
                  <c:v>5.850278314211077E-2</c:v>
                </c:pt>
                <c:pt idx="252">
                  <c:v>5.9301931548627618E-2</c:v>
                </c:pt>
                <c:pt idx="253">
                  <c:v>6.397988667492216E-2</c:v>
                </c:pt>
                <c:pt idx="254">
                  <c:v>6.2985944976076569E-2</c:v>
                </c:pt>
                <c:pt idx="255">
                  <c:v>5.9634391023259292E-2</c:v>
                </c:pt>
                <c:pt idx="256">
                  <c:v>5.2682169396280898E-2</c:v>
                </c:pt>
                <c:pt idx="257">
                  <c:v>6.0718894009216706E-2</c:v>
                </c:pt>
                <c:pt idx="258">
                  <c:v>6.9463321456121552E-2</c:v>
                </c:pt>
                <c:pt idx="259">
                  <c:v>8.4224794841735173E-2</c:v>
                </c:pt>
                <c:pt idx="260">
                  <c:v>9.4582787243337796E-2</c:v>
                </c:pt>
                <c:pt idx="261">
                  <c:v>0.10589642300583479</c:v>
                </c:pt>
                <c:pt idx="262">
                  <c:v>0.11270196191575299</c:v>
                </c:pt>
                <c:pt idx="263">
                  <c:v>0.11772912642197886</c:v>
                </c:pt>
                <c:pt idx="264">
                  <c:v>0.12294732352313931</c:v>
                </c:pt>
                <c:pt idx="265">
                  <c:v>0.12643718699301676</c:v>
                </c:pt>
                <c:pt idx="266">
                  <c:v>0.14322889193656163</c:v>
                </c:pt>
                <c:pt idx="267">
                  <c:v>0.16080507731687654</c:v>
                </c:pt>
                <c:pt idx="268">
                  <c:v>0.18293882138090889</c:v>
                </c:pt>
                <c:pt idx="269">
                  <c:v>0.19094953426942851</c:v>
                </c:pt>
                <c:pt idx="270">
                  <c:v>0.19385862471663118</c:v>
                </c:pt>
                <c:pt idx="271">
                  <c:v>0.18587599256631182</c:v>
                </c:pt>
                <c:pt idx="272">
                  <c:v>0.17867358478015016</c:v>
                </c:pt>
                <c:pt idx="273">
                  <c:v>0.17493036211699153</c:v>
                </c:pt>
                <c:pt idx="274">
                  <c:v>0.17700061582342075</c:v>
                </c:pt>
                <c:pt idx="275">
                  <c:v>0.17756441030564907</c:v>
                </c:pt>
                <c:pt idx="276">
                  <c:v>0.1826986990789099</c:v>
                </c:pt>
                <c:pt idx="277">
                  <c:v>0.1942452800651242</c:v>
                </c:pt>
              </c:numCache>
            </c:numRef>
          </c:val>
          <c:smooth val="0"/>
          <c:extLst>
            <c:ext xmlns:c16="http://schemas.microsoft.com/office/drawing/2014/chart" uri="{C3380CC4-5D6E-409C-BE32-E72D297353CC}">
              <c16:uniqueId val="{00000002-19C6-41F3-97D0-D08C1E66BF66}"/>
            </c:ext>
          </c:extLst>
        </c:ser>
        <c:dLbls>
          <c:showLegendKey val="0"/>
          <c:showVal val="0"/>
          <c:showCatName val="0"/>
          <c:showSerName val="0"/>
          <c:showPercent val="0"/>
          <c:showBubbleSize val="0"/>
        </c:dLbls>
        <c:marker val="1"/>
        <c:smooth val="0"/>
        <c:axId val="1491957087"/>
        <c:axId val="1491943775"/>
      </c:lineChart>
      <c:dateAx>
        <c:axId val="573322352"/>
        <c:scaling>
          <c:orientation val="minMax"/>
        </c:scaling>
        <c:delete val="0"/>
        <c:axPos val="b"/>
        <c:numFmt formatCode="[$-409]mmm\-yy;@" sourceLinked="1"/>
        <c:majorTickMark val="out"/>
        <c:minorTickMark val="none"/>
        <c:tickLblPos val="nextTo"/>
        <c:spPr>
          <a:noFill/>
          <a:ln w="9525" cap="flat" cmpd="sng" algn="ctr">
            <a:solidFill>
              <a:sysClr val="windowText" lastClr="000000"/>
            </a:solidFill>
            <a:round/>
          </a:ln>
          <a:effectLst/>
        </c:spPr>
        <c:txPr>
          <a:bodyPr rot="-60000000" vert="horz"/>
          <a:lstStyle/>
          <a:p>
            <a:pPr>
              <a:defRPr/>
            </a:pPr>
            <a:endParaRPr lang="en-US"/>
          </a:p>
        </c:txPr>
        <c:crossAx val="573322912"/>
        <c:crosses val="autoZero"/>
        <c:auto val="1"/>
        <c:lblOffset val="100"/>
        <c:baseTimeUnit val="days"/>
        <c:majorUnit val="24"/>
        <c:majorTimeUnit val="months"/>
      </c:dateAx>
      <c:valAx>
        <c:axId val="573322912"/>
        <c:scaling>
          <c:orientation val="minMax"/>
          <c:max val="12"/>
          <c:min val="0"/>
        </c:scaling>
        <c:delete val="0"/>
        <c:axPos val="l"/>
        <c:majorGridlines>
          <c:spPr>
            <a:ln w="9525" cap="flat" cmpd="sng" algn="ctr">
              <a:solidFill>
                <a:schemeClr val="tx1">
                  <a:lumMod val="15000"/>
                  <a:lumOff val="85000"/>
                </a:schemeClr>
              </a:solidFill>
              <a:round/>
            </a:ln>
            <a:effectLst/>
          </c:spPr>
        </c:majorGridlines>
        <c:title>
          <c:tx>
            <c:rich>
              <a:bodyPr/>
              <a:lstStyle/>
              <a:p>
                <a:pPr>
                  <a:defRPr/>
                </a:pPr>
                <a:r>
                  <a:rPr lang="en-US" sz="1200" b="0" i="0" baseline="0">
                    <a:effectLst/>
                  </a:rPr>
                  <a:t>Month's Supply</a:t>
                </a:r>
                <a:endParaRPr lang="en-US" sz="700">
                  <a:effectLst/>
                </a:endParaRPr>
              </a:p>
            </c:rich>
          </c:tx>
          <c:overlay val="0"/>
        </c:title>
        <c:numFmt formatCode="General" sourceLinked="1"/>
        <c:majorTickMark val="none"/>
        <c:minorTickMark val="none"/>
        <c:tickLblPos val="nextTo"/>
        <c:spPr>
          <a:noFill/>
          <a:ln>
            <a:noFill/>
          </a:ln>
          <a:effectLst/>
        </c:spPr>
        <c:txPr>
          <a:bodyPr rot="-60000000" vert="horz"/>
          <a:lstStyle/>
          <a:p>
            <a:pPr>
              <a:defRPr/>
            </a:pPr>
            <a:endParaRPr lang="en-US"/>
          </a:p>
        </c:txPr>
        <c:crossAx val="573322352"/>
        <c:crosses val="autoZero"/>
        <c:crossBetween val="between"/>
        <c:majorUnit val="2"/>
      </c:valAx>
      <c:valAx>
        <c:axId val="1491943775"/>
        <c:scaling>
          <c:orientation val="maxMin"/>
          <c:max val="0.22000000000000003"/>
          <c:min val="-0.18000000000000002"/>
        </c:scaling>
        <c:delete val="0"/>
        <c:axPos val="r"/>
        <c:title>
          <c:tx>
            <c:rich>
              <a:bodyPr/>
              <a:lstStyle/>
              <a:p>
                <a:pPr>
                  <a:defRPr/>
                </a:pPr>
                <a:r>
                  <a:rPr lang="en-US" sz="1100" b="0" i="0" baseline="0">
                    <a:effectLst/>
                  </a:rPr>
                  <a:t>YoY Price Change (scale inverted)</a:t>
                </a:r>
                <a:endParaRPr lang="en-US" sz="600">
                  <a:effectLst/>
                </a:endParaRPr>
              </a:p>
            </c:rich>
          </c:tx>
          <c:layout>
            <c:manualLayout>
              <c:xMode val="edge"/>
              <c:yMode val="edge"/>
              <c:x val="0.97455827122903715"/>
              <c:y val="0.20888916229221346"/>
            </c:manualLayout>
          </c:layout>
          <c:overlay val="0"/>
        </c:title>
        <c:numFmt formatCode="General" sourceLinked="1"/>
        <c:majorTickMark val="out"/>
        <c:minorTickMark val="none"/>
        <c:tickLblPos val="nextTo"/>
        <c:crossAx val="1491957087"/>
        <c:crosses val="max"/>
        <c:crossBetween val="between"/>
      </c:valAx>
      <c:dateAx>
        <c:axId val="1491957087"/>
        <c:scaling>
          <c:orientation val="minMax"/>
        </c:scaling>
        <c:delete val="1"/>
        <c:axPos val="t"/>
        <c:numFmt formatCode="[$-409]mmm\-yy;@" sourceLinked="1"/>
        <c:majorTickMark val="out"/>
        <c:minorTickMark val="none"/>
        <c:tickLblPos val="nextTo"/>
        <c:crossAx val="1491943775"/>
        <c:crosses val="autoZero"/>
        <c:auto val="1"/>
        <c:lblOffset val="100"/>
        <c:baseTimeUnit val="days"/>
        <c:majorUnit val="1"/>
        <c:minorUnit val="1"/>
      </c:dateAx>
      <c:spPr>
        <a:noFill/>
        <a:ln>
          <a:solidFill>
            <a:schemeClr val="tx1"/>
          </a:solidFill>
        </a:ln>
        <a:effectLst/>
      </c:spPr>
    </c:plotArea>
    <c:plotVisOnly val="1"/>
    <c:dispBlanksAs val="gap"/>
    <c:showDLblsOverMax val="0"/>
  </c:chart>
  <c:spPr>
    <a:noFill/>
    <a:ln w="9525" cap="flat" cmpd="sng" algn="ctr">
      <a:noFill/>
      <a:round/>
    </a:ln>
    <a:effectLst/>
  </c:spPr>
  <c:txPr>
    <a:bodyPr/>
    <a:lstStyle/>
    <a:p>
      <a:pPr>
        <a:defRPr>
          <a:solidFill>
            <a:sysClr val="windowText" lastClr="000000"/>
          </a:solidFill>
        </a:defRPr>
      </a:pPr>
      <a:endParaRPr lang="en-US"/>
    </a:p>
  </c:txPr>
  <c:externalData r:id="rId2">
    <c:autoUpdate val="0"/>
  </c:externalData>
  <c:userShapes r:id="rId3"/>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4456036745406818E-2"/>
          <c:y val="0.13425925925925927"/>
          <c:w val="0.87585870516185482"/>
          <c:h val="0.80309579058314173"/>
        </c:manualLayout>
      </c:layout>
      <c:lineChart>
        <c:grouping val="standard"/>
        <c:varyColors val="0"/>
        <c:ser>
          <c:idx val="0"/>
          <c:order val="0"/>
          <c:tx>
            <c:strRef>
              <c:f>'Historical MDR'!$B$2</c:f>
              <c:strCache>
                <c:ptCount val="1"/>
                <c:pt idx="0">
                  <c:v>GSE</c:v>
                </c:pt>
              </c:strCache>
            </c:strRef>
          </c:tx>
          <c:spPr>
            <a:ln w="28575" cap="rnd">
              <a:solidFill>
                <a:schemeClr val="accent5"/>
              </a:solidFill>
              <a:round/>
            </a:ln>
            <a:effectLst/>
          </c:spPr>
          <c:marker>
            <c:symbol val="none"/>
          </c:marker>
          <c:cat>
            <c:numRef>
              <c:f>'Historical MDR'!$A$7:$A$32</c:f>
              <c:numCache>
                <c:formatCode>General</c:formatCode>
                <c:ptCount val="26"/>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pt idx="25">
                  <c:v>2019</c:v>
                </c:pt>
              </c:numCache>
            </c:numRef>
          </c:cat>
          <c:val>
            <c:numRef>
              <c:f>'Historical MDR'!$B$7:$B$32</c:f>
              <c:numCache>
                <c:formatCode>0%</c:formatCode>
                <c:ptCount val="26"/>
                <c:pt idx="0">
                  <c:v>0.116926598616931</c:v>
                </c:pt>
                <c:pt idx="1">
                  <c:v>0.12364408467391769</c:v>
                </c:pt>
                <c:pt idx="2">
                  <c:v>0.12654417610335458</c:v>
                </c:pt>
                <c:pt idx="3">
                  <c:v>0.12312237583753896</c:v>
                </c:pt>
                <c:pt idx="4">
                  <c:v>0.11452888934282904</c:v>
                </c:pt>
                <c:pt idx="5">
                  <c:v>0.13406191165310996</c:v>
                </c:pt>
                <c:pt idx="6">
                  <c:v>0.15201491551017815</c:v>
                </c:pt>
                <c:pt idx="7">
                  <c:v>0.14093827127257411</c:v>
                </c:pt>
                <c:pt idx="8">
                  <c:v>0.13303514822383497</c:v>
                </c:pt>
                <c:pt idx="9">
                  <c:v>0.12013783744047701</c:v>
                </c:pt>
                <c:pt idx="10">
                  <c:v>0.15458815166416504</c:v>
                </c:pt>
                <c:pt idx="11">
                  <c:v>0.1735296225252653</c:v>
                </c:pt>
                <c:pt idx="12">
                  <c:v>0.2042479586199786</c:v>
                </c:pt>
                <c:pt idx="13">
                  <c:v>0.21364947256252945</c:v>
                </c:pt>
                <c:pt idx="14">
                  <c:v>0.12254266913600505</c:v>
                </c:pt>
                <c:pt idx="15">
                  <c:v>7.3474065365322069E-2</c:v>
                </c:pt>
                <c:pt idx="16">
                  <c:v>7.4983809350793226E-2</c:v>
                </c:pt>
                <c:pt idx="17">
                  <c:v>7.8287173124805542E-2</c:v>
                </c:pt>
                <c:pt idx="18">
                  <c:v>9.4279325480473061E-2</c:v>
                </c:pt>
                <c:pt idx="19">
                  <c:v>0.10523723086144061</c:v>
                </c:pt>
                <c:pt idx="20">
                  <c:v>9.867110887277758E-2</c:v>
                </c:pt>
                <c:pt idx="21">
                  <c:v>8.8573525508203535E-2</c:v>
                </c:pt>
                <c:pt idx="22">
                  <c:v>8.4921034811069537E-2</c:v>
                </c:pt>
                <c:pt idx="23">
                  <c:v>9.321932722790939E-2</c:v>
                </c:pt>
                <c:pt idx="24">
                  <c:v>9.8241782812046111E-2</c:v>
                </c:pt>
                <c:pt idx="25">
                  <c:v>8.992367110466841E-2</c:v>
                </c:pt>
              </c:numCache>
            </c:numRef>
          </c:val>
          <c:smooth val="0"/>
          <c:extLst>
            <c:ext xmlns:c16="http://schemas.microsoft.com/office/drawing/2014/chart" uri="{C3380CC4-5D6E-409C-BE32-E72D297353CC}">
              <c16:uniqueId val="{00000000-B6E4-4F9B-B83F-5D8466F81351}"/>
            </c:ext>
          </c:extLst>
        </c:ser>
        <c:ser>
          <c:idx val="1"/>
          <c:order val="1"/>
          <c:tx>
            <c:strRef>
              <c:f>'Historical MDR'!$C$2</c:f>
              <c:strCache>
                <c:ptCount val="1"/>
                <c:pt idx="0">
                  <c:v>PLS</c:v>
                </c:pt>
              </c:strCache>
            </c:strRef>
          </c:tx>
          <c:spPr>
            <a:ln w="28575" cap="rnd">
              <a:solidFill>
                <a:schemeClr val="bg1">
                  <a:lumMod val="65000"/>
                </a:schemeClr>
              </a:solidFill>
              <a:round/>
            </a:ln>
            <a:effectLst/>
          </c:spPr>
          <c:marker>
            <c:symbol val="none"/>
          </c:marker>
          <c:cat>
            <c:numRef>
              <c:f>'Historical MDR'!$A$7:$A$32</c:f>
              <c:numCache>
                <c:formatCode>General</c:formatCode>
                <c:ptCount val="26"/>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pt idx="25">
                  <c:v>2019</c:v>
                </c:pt>
              </c:numCache>
            </c:numRef>
          </c:cat>
          <c:val>
            <c:numRef>
              <c:f>'Historical MDR'!$C$7:$C$32</c:f>
              <c:numCache>
                <c:formatCode>0%</c:formatCode>
                <c:ptCount val="26"/>
                <c:pt idx="0">
                  <c:v>0.2349916086794086</c:v>
                </c:pt>
                <c:pt idx="1">
                  <c:v>0.282207257846604</c:v>
                </c:pt>
                <c:pt idx="2">
                  <c:v>0.29022661201795485</c:v>
                </c:pt>
                <c:pt idx="3">
                  <c:v>0.30392162111025284</c:v>
                </c:pt>
                <c:pt idx="4">
                  <c:v>0.31244063655044424</c:v>
                </c:pt>
                <c:pt idx="5">
                  <c:v>0.37515556539197858</c:v>
                </c:pt>
                <c:pt idx="6">
                  <c:v>0.41251714765610925</c:v>
                </c:pt>
                <c:pt idx="7">
                  <c:v>0.37653230915805125</c:v>
                </c:pt>
                <c:pt idx="8">
                  <c:v>0.39062937300654221</c:v>
                </c:pt>
                <c:pt idx="9">
                  <c:v>0.41823154174476623</c:v>
                </c:pt>
                <c:pt idx="10">
                  <c:v>0.48128583040353734</c:v>
                </c:pt>
                <c:pt idx="11">
                  <c:v>0.51977278733361776</c:v>
                </c:pt>
                <c:pt idx="12">
                  <c:v>0.56163103850841156</c:v>
                </c:pt>
                <c:pt idx="13">
                  <c:v>0.51125527490746325</c:v>
                </c:pt>
                <c:pt idx="14">
                  <c:v>0.2914662831406476</c:v>
                </c:pt>
                <c:pt idx="15">
                  <c:v>0.13451032344133995</c:v>
                </c:pt>
                <c:pt idx="16">
                  <c:v>7.533835241656521E-2</c:v>
                </c:pt>
                <c:pt idx="17">
                  <c:v>8.4030029409848689E-2</c:v>
                </c:pt>
                <c:pt idx="18">
                  <c:v>8.3709842769361359E-2</c:v>
                </c:pt>
                <c:pt idx="19">
                  <c:v>8.0280736821915527E-2</c:v>
                </c:pt>
                <c:pt idx="20">
                  <c:v>8.836815507707399E-2</c:v>
                </c:pt>
                <c:pt idx="21">
                  <c:v>0.1049417726094535</c:v>
                </c:pt>
                <c:pt idx="22">
                  <c:v>0.13196017662715173</c:v>
                </c:pt>
                <c:pt idx="23">
                  <c:v>0.14425210607474268</c:v>
                </c:pt>
                <c:pt idx="24">
                  <c:v>0.17237496383032133</c:v>
                </c:pt>
                <c:pt idx="25">
                  <c:v>0.19760725325774478</c:v>
                </c:pt>
              </c:numCache>
            </c:numRef>
          </c:val>
          <c:smooth val="0"/>
          <c:extLst>
            <c:ext xmlns:c16="http://schemas.microsoft.com/office/drawing/2014/chart" uri="{C3380CC4-5D6E-409C-BE32-E72D297353CC}">
              <c16:uniqueId val="{00000001-B6E4-4F9B-B83F-5D8466F81351}"/>
            </c:ext>
          </c:extLst>
        </c:ser>
        <c:ser>
          <c:idx val="2"/>
          <c:order val="2"/>
          <c:tx>
            <c:strRef>
              <c:f>'Historical MDR'!$D$2</c:f>
              <c:strCache>
                <c:ptCount val="1"/>
                <c:pt idx="0">
                  <c:v>Portfolio</c:v>
                </c:pt>
              </c:strCache>
            </c:strRef>
          </c:tx>
          <c:spPr>
            <a:ln w="28575" cap="rnd">
              <a:solidFill>
                <a:srgbClr val="00B0F0"/>
              </a:solidFill>
              <a:round/>
            </a:ln>
            <a:effectLst/>
          </c:spPr>
          <c:marker>
            <c:symbol val="none"/>
          </c:marker>
          <c:cat>
            <c:numRef>
              <c:f>'Historical MDR'!$A$7:$A$32</c:f>
              <c:numCache>
                <c:formatCode>General</c:formatCode>
                <c:ptCount val="26"/>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pt idx="25">
                  <c:v>2019</c:v>
                </c:pt>
              </c:numCache>
            </c:numRef>
          </c:cat>
          <c:val>
            <c:numRef>
              <c:f>'Historical MDR'!$D$7:$D$32</c:f>
              <c:numCache>
                <c:formatCode>0%</c:formatCode>
                <c:ptCount val="26"/>
                <c:pt idx="0">
                  <c:v>0.14409844326905422</c:v>
                </c:pt>
                <c:pt idx="1">
                  <c:v>0.15351265253891874</c:v>
                </c:pt>
                <c:pt idx="2">
                  <c:v>0.15716326428179464</c:v>
                </c:pt>
                <c:pt idx="3">
                  <c:v>0.16950918245464275</c:v>
                </c:pt>
                <c:pt idx="4">
                  <c:v>0.17032114740858592</c:v>
                </c:pt>
                <c:pt idx="5">
                  <c:v>0.21915762939041272</c:v>
                </c:pt>
                <c:pt idx="6">
                  <c:v>0.25775993551928228</c:v>
                </c:pt>
                <c:pt idx="7">
                  <c:v>0.22582237538822439</c:v>
                </c:pt>
                <c:pt idx="8">
                  <c:v>0.21007722808269041</c:v>
                </c:pt>
                <c:pt idx="9">
                  <c:v>0.21850392715352232</c:v>
                </c:pt>
                <c:pt idx="10">
                  <c:v>0.30877290391025991</c:v>
                </c:pt>
                <c:pt idx="11">
                  <c:v>0.36202752149107575</c:v>
                </c:pt>
                <c:pt idx="12">
                  <c:v>0.38208856787082279</c:v>
                </c:pt>
                <c:pt idx="13">
                  <c:v>0.32930243776656215</c:v>
                </c:pt>
                <c:pt idx="14">
                  <c:v>0.22324990116540097</c:v>
                </c:pt>
                <c:pt idx="15">
                  <c:v>0.15468251653437298</c:v>
                </c:pt>
                <c:pt idx="16">
                  <c:v>0.10557988171851576</c:v>
                </c:pt>
                <c:pt idx="17">
                  <c:v>9.3865572047386978E-2</c:v>
                </c:pt>
                <c:pt idx="18">
                  <c:v>8.5497238274761508E-2</c:v>
                </c:pt>
                <c:pt idx="19">
                  <c:v>9.8541773631916435E-2</c:v>
                </c:pt>
                <c:pt idx="20">
                  <c:v>0.10410333302925547</c:v>
                </c:pt>
                <c:pt idx="21">
                  <c:v>9.5147460648063287E-2</c:v>
                </c:pt>
                <c:pt idx="22">
                  <c:v>0.10740945116877956</c:v>
                </c:pt>
                <c:pt idx="23">
                  <c:v>0.10683366470055188</c:v>
                </c:pt>
                <c:pt idx="24">
                  <c:v>0.11079660515179747</c:v>
                </c:pt>
                <c:pt idx="25">
                  <c:v>0.13452843581188245</c:v>
                </c:pt>
              </c:numCache>
            </c:numRef>
          </c:val>
          <c:smooth val="0"/>
          <c:extLst>
            <c:ext xmlns:c16="http://schemas.microsoft.com/office/drawing/2014/chart" uri="{C3380CC4-5D6E-409C-BE32-E72D297353CC}">
              <c16:uniqueId val="{00000002-B6E4-4F9B-B83F-5D8466F81351}"/>
            </c:ext>
          </c:extLst>
        </c:ser>
        <c:ser>
          <c:idx val="3"/>
          <c:order val="3"/>
          <c:tx>
            <c:strRef>
              <c:f>'Historical MDR'!$E$2</c:f>
              <c:strCache>
                <c:ptCount val="1"/>
                <c:pt idx="0">
                  <c:v>FHA</c:v>
                </c:pt>
              </c:strCache>
            </c:strRef>
          </c:tx>
          <c:spPr>
            <a:ln w="28575" cap="rnd">
              <a:solidFill>
                <a:srgbClr val="C00000"/>
              </a:solidFill>
              <a:round/>
            </a:ln>
            <a:effectLst/>
          </c:spPr>
          <c:marker>
            <c:symbol val="none"/>
          </c:marker>
          <c:cat>
            <c:numRef>
              <c:f>'Historical MDR'!$A$7:$A$32</c:f>
              <c:numCache>
                <c:formatCode>General</c:formatCode>
                <c:ptCount val="26"/>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pt idx="25">
                  <c:v>2019</c:v>
                </c:pt>
              </c:numCache>
            </c:numRef>
          </c:cat>
          <c:val>
            <c:numRef>
              <c:f>'Historical MDR'!$E$7:$E$32</c:f>
              <c:numCache>
                <c:formatCode>0%</c:formatCode>
                <c:ptCount val="26"/>
                <c:pt idx="0">
                  <c:v>0.28148210990947337</c:v>
                </c:pt>
                <c:pt idx="1">
                  <c:v>0.30558289323376642</c:v>
                </c:pt>
                <c:pt idx="2">
                  <c:v>0.29753282875863118</c:v>
                </c:pt>
                <c:pt idx="3">
                  <c:v>0.31061763485702759</c:v>
                </c:pt>
                <c:pt idx="4">
                  <c:v>0.30042465296262433</c:v>
                </c:pt>
                <c:pt idx="5">
                  <c:v>0.30955316025851409</c:v>
                </c:pt>
                <c:pt idx="6">
                  <c:v>0.32800938355443654</c:v>
                </c:pt>
                <c:pt idx="7">
                  <c:v>0.31442290100431297</c:v>
                </c:pt>
                <c:pt idx="8">
                  <c:v>0.31425908368668581</c:v>
                </c:pt>
                <c:pt idx="9">
                  <c:v>0.30622015865797558</c:v>
                </c:pt>
                <c:pt idx="10">
                  <c:v>0.32362346784247981</c:v>
                </c:pt>
                <c:pt idx="11">
                  <c:v>0.32028309787696785</c:v>
                </c:pt>
                <c:pt idx="12">
                  <c:v>0.31957791972736027</c:v>
                </c:pt>
                <c:pt idx="13">
                  <c:v>0.34221270477615284</c:v>
                </c:pt>
                <c:pt idx="14">
                  <c:v>0.30285250308057332</c:v>
                </c:pt>
                <c:pt idx="15">
                  <c:v>0.26315473446006771</c:v>
                </c:pt>
                <c:pt idx="16">
                  <c:v>0.23854161645399985</c:v>
                </c:pt>
                <c:pt idx="17">
                  <c:v>0.23137177152049176</c:v>
                </c:pt>
                <c:pt idx="18">
                  <c:v>0.23247847071792843</c:v>
                </c:pt>
                <c:pt idx="19">
                  <c:v>0.24182492829575428</c:v>
                </c:pt>
                <c:pt idx="20">
                  <c:v>0.25984454693019432</c:v>
                </c:pt>
                <c:pt idx="21">
                  <c:v>0.26142084805857257</c:v>
                </c:pt>
                <c:pt idx="22">
                  <c:v>0.26449118880211342</c:v>
                </c:pt>
                <c:pt idx="23">
                  <c:v>0.27108088877433123</c:v>
                </c:pt>
                <c:pt idx="24">
                  <c:v>0.28486617620623195</c:v>
                </c:pt>
                <c:pt idx="25">
                  <c:v>0.28995458639718608</c:v>
                </c:pt>
              </c:numCache>
            </c:numRef>
          </c:val>
          <c:smooth val="0"/>
          <c:extLst>
            <c:ext xmlns:c16="http://schemas.microsoft.com/office/drawing/2014/chart" uri="{C3380CC4-5D6E-409C-BE32-E72D297353CC}">
              <c16:uniqueId val="{00000003-B6E4-4F9B-B83F-5D8466F81351}"/>
            </c:ext>
          </c:extLst>
        </c:ser>
        <c:ser>
          <c:idx val="4"/>
          <c:order val="4"/>
          <c:tx>
            <c:strRef>
              <c:f>'Historical MDR'!$F$2</c:f>
              <c:strCache>
                <c:ptCount val="1"/>
                <c:pt idx="0">
                  <c:v>VA</c:v>
                </c:pt>
              </c:strCache>
            </c:strRef>
          </c:tx>
          <c:spPr>
            <a:ln w="28575" cap="rnd">
              <a:solidFill>
                <a:schemeClr val="accent6"/>
              </a:solidFill>
              <a:round/>
            </a:ln>
            <a:effectLst/>
          </c:spPr>
          <c:marker>
            <c:symbol val="none"/>
          </c:marker>
          <c:cat>
            <c:numRef>
              <c:f>'Historical MDR'!$A$7:$A$32</c:f>
              <c:numCache>
                <c:formatCode>General</c:formatCode>
                <c:ptCount val="26"/>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pt idx="25">
                  <c:v>2019</c:v>
                </c:pt>
              </c:numCache>
            </c:numRef>
          </c:cat>
          <c:val>
            <c:numRef>
              <c:f>'Historical MDR'!$F$7:$F$32</c:f>
              <c:numCache>
                <c:formatCode>0%</c:formatCode>
                <c:ptCount val="26"/>
                <c:pt idx="0">
                  <c:v>0.19335137094949004</c:v>
                </c:pt>
                <c:pt idx="1">
                  <c:v>0.21405887926182685</c:v>
                </c:pt>
                <c:pt idx="2">
                  <c:v>0.17543426555967181</c:v>
                </c:pt>
                <c:pt idx="3">
                  <c:v>0.17895964003913087</c:v>
                </c:pt>
                <c:pt idx="4">
                  <c:v>0.16205615044662705</c:v>
                </c:pt>
                <c:pt idx="5">
                  <c:v>0.16230026280530407</c:v>
                </c:pt>
                <c:pt idx="6">
                  <c:v>0.17302096521210367</c:v>
                </c:pt>
                <c:pt idx="7">
                  <c:v>0.16369982858087914</c:v>
                </c:pt>
                <c:pt idx="8">
                  <c:v>0.1528796045049586</c:v>
                </c:pt>
                <c:pt idx="9">
                  <c:v>0.1539482160228865</c:v>
                </c:pt>
                <c:pt idx="10">
                  <c:v>0.19116611739852604</c:v>
                </c:pt>
                <c:pt idx="11">
                  <c:v>0.17486954914066302</c:v>
                </c:pt>
                <c:pt idx="12">
                  <c:v>0.17882736304035884</c:v>
                </c:pt>
                <c:pt idx="13">
                  <c:v>0.1759596000983768</c:v>
                </c:pt>
                <c:pt idx="14">
                  <c:v>0.16332637451210488</c:v>
                </c:pt>
                <c:pt idx="15">
                  <c:v>0.1525964608807992</c:v>
                </c:pt>
                <c:pt idx="16">
                  <c:v>0.13984723349936937</c:v>
                </c:pt>
                <c:pt idx="17">
                  <c:v>0.1270162158456708</c:v>
                </c:pt>
                <c:pt idx="18">
                  <c:v>0.12461402159908948</c:v>
                </c:pt>
                <c:pt idx="19">
                  <c:v>0.11839005434953061</c:v>
                </c:pt>
                <c:pt idx="20">
                  <c:v>0.12144456417720205</c:v>
                </c:pt>
                <c:pt idx="21">
                  <c:v>0.1232184483908183</c:v>
                </c:pt>
                <c:pt idx="22">
                  <c:v>0.12679932787566781</c:v>
                </c:pt>
                <c:pt idx="23">
                  <c:v>0.12172034678287734</c:v>
                </c:pt>
                <c:pt idx="24">
                  <c:v>0.12128590476974889</c:v>
                </c:pt>
                <c:pt idx="25">
                  <c:v>0.13165890604534461</c:v>
                </c:pt>
              </c:numCache>
            </c:numRef>
          </c:val>
          <c:smooth val="0"/>
          <c:extLst>
            <c:ext xmlns:c16="http://schemas.microsoft.com/office/drawing/2014/chart" uri="{C3380CC4-5D6E-409C-BE32-E72D297353CC}">
              <c16:uniqueId val="{00000004-B6E4-4F9B-B83F-5D8466F81351}"/>
            </c:ext>
          </c:extLst>
        </c:ser>
        <c:ser>
          <c:idx val="5"/>
          <c:order val="5"/>
          <c:tx>
            <c:strRef>
              <c:f>'Historical MDR'!$G$2</c:f>
              <c:strCache>
                <c:ptCount val="1"/>
                <c:pt idx="0">
                  <c:v>Total</c:v>
                </c:pt>
              </c:strCache>
            </c:strRef>
          </c:tx>
          <c:spPr>
            <a:ln w="28575" cap="rnd">
              <a:solidFill>
                <a:schemeClr val="tx1"/>
              </a:solidFill>
              <a:round/>
            </a:ln>
            <a:effectLst/>
          </c:spPr>
          <c:marker>
            <c:symbol val="none"/>
          </c:marker>
          <c:cat>
            <c:numRef>
              <c:f>'Historical MDR'!$A$7:$A$32</c:f>
              <c:numCache>
                <c:formatCode>General</c:formatCode>
                <c:ptCount val="26"/>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pt idx="25">
                  <c:v>2019</c:v>
                </c:pt>
              </c:numCache>
            </c:numRef>
          </c:cat>
          <c:val>
            <c:numRef>
              <c:f>'Historical MDR'!$G$7:$G$32</c:f>
              <c:numCache>
                <c:formatCode>0%</c:formatCode>
                <c:ptCount val="26"/>
                <c:pt idx="0">
                  <c:v>0.15562978376118264</c:v>
                </c:pt>
                <c:pt idx="1">
                  <c:v>0.16637258941413258</c:v>
                </c:pt>
                <c:pt idx="2">
                  <c:v>0.16694993938904845</c:v>
                </c:pt>
                <c:pt idx="3">
                  <c:v>0.17922270026659767</c:v>
                </c:pt>
                <c:pt idx="4">
                  <c:v>0.16573283510766201</c:v>
                </c:pt>
                <c:pt idx="5">
                  <c:v>0.20656908168959831</c:v>
                </c:pt>
                <c:pt idx="6">
                  <c:v>0.23964438948756975</c:v>
                </c:pt>
                <c:pt idx="7">
                  <c:v>0.1993109762727425</c:v>
                </c:pt>
                <c:pt idx="8">
                  <c:v>0.18865807777545499</c:v>
                </c:pt>
                <c:pt idx="9">
                  <c:v>0.18848015573231003</c:v>
                </c:pt>
                <c:pt idx="10">
                  <c:v>0.28643622532553398</c:v>
                </c:pt>
                <c:pt idx="11">
                  <c:v>0.33750784344243545</c:v>
                </c:pt>
                <c:pt idx="12">
                  <c:v>0.36285691380431906</c:v>
                </c:pt>
                <c:pt idx="13">
                  <c:v>0.2889994123598813</c:v>
                </c:pt>
                <c:pt idx="14">
                  <c:v>0.18504525991549153</c:v>
                </c:pt>
                <c:pt idx="15">
                  <c:v>0.1301448267228949</c:v>
                </c:pt>
                <c:pt idx="16">
                  <c:v>0.1121693467840031</c:v>
                </c:pt>
                <c:pt idx="17">
                  <c:v>0.10762717168107494</c:v>
                </c:pt>
                <c:pt idx="18">
                  <c:v>0.11396191719105422</c:v>
                </c:pt>
                <c:pt idx="19">
                  <c:v>0.12304223467411704</c:v>
                </c:pt>
                <c:pt idx="20">
                  <c:v>0.12469760427543743</c:v>
                </c:pt>
                <c:pt idx="21">
                  <c:v>0.12390574209949448</c:v>
                </c:pt>
                <c:pt idx="22">
                  <c:v>0.12308635801248625</c:v>
                </c:pt>
                <c:pt idx="23">
                  <c:v>0.12865381950568855</c:v>
                </c:pt>
                <c:pt idx="24">
                  <c:v>0.13181299010229372</c:v>
                </c:pt>
                <c:pt idx="25">
                  <c:v>0.13422841096458848</c:v>
                </c:pt>
              </c:numCache>
            </c:numRef>
          </c:val>
          <c:smooth val="0"/>
          <c:extLst>
            <c:ext xmlns:c16="http://schemas.microsoft.com/office/drawing/2014/chart" uri="{C3380CC4-5D6E-409C-BE32-E72D297353CC}">
              <c16:uniqueId val="{00000005-B6E4-4F9B-B83F-5D8466F81351}"/>
            </c:ext>
          </c:extLst>
        </c:ser>
        <c:dLbls>
          <c:showLegendKey val="0"/>
          <c:showVal val="0"/>
          <c:showCatName val="0"/>
          <c:showSerName val="0"/>
          <c:showPercent val="0"/>
          <c:showBubbleSize val="0"/>
        </c:dLbls>
        <c:smooth val="0"/>
        <c:axId val="623233872"/>
        <c:axId val="623229936"/>
      </c:lineChart>
      <c:catAx>
        <c:axId val="62323387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623229936"/>
        <c:crosses val="autoZero"/>
        <c:auto val="1"/>
        <c:lblAlgn val="ctr"/>
        <c:lblOffset val="100"/>
        <c:tickLblSkip val="4"/>
        <c:noMultiLvlLbl val="0"/>
      </c:catAx>
      <c:valAx>
        <c:axId val="6232299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623233872"/>
        <c:crosses val="autoZero"/>
        <c:crossBetween val="between"/>
      </c:valAx>
      <c:spPr>
        <a:noFill/>
        <a:ln>
          <a:solidFill>
            <a:schemeClr val="tx1"/>
          </a:solidFill>
        </a:ln>
        <a:effectLst/>
      </c:spPr>
    </c:plotArea>
    <c:legend>
      <c:legendPos val="r"/>
      <c:layout>
        <c:manualLayout>
          <c:xMode val="edge"/>
          <c:yMode val="edge"/>
          <c:x val="0.78013372232693945"/>
          <c:y val="0.18731736718426217"/>
          <c:w val="0.11352249417895553"/>
          <c:h val="0.31143142052303724"/>
        </c:manualLayout>
      </c:layout>
      <c:overlay val="0"/>
      <c:spPr>
        <a:solidFill>
          <a:sysClr val="window" lastClr="FFFFFF"/>
        </a:solidFill>
        <a:ln>
          <a:solidFill>
            <a:sysClr val="windowText" lastClr="000000"/>
          </a:solid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ysClr val="windowText" lastClr="000000"/>
          </a:solidFill>
        </a:defRPr>
      </a:pPr>
      <a:endParaRPr lang="en-US"/>
    </a:p>
  </c:txPr>
  <c:externalData r:id="rId4">
    <c:autoUpdate val="0"/>
  </c:externalData>
  <c:userShapes r:id="rId5"/>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6922075081523908E-2"/>
          <c:y val="7.5886069796830949E-2"/>
          <c:w val="0.8985986605661459"/>
          <c:h val="0.84820622705046422"/>
        </c:manualLayout>
      </c:layout>
      <c:lineChart>
        <c:grouping val="standard"/>
        <c:varyColors val="0"/>
        <c:ser>
          <c:idx val="2"/>
          <c:order val="0"/>
          <c:tx>
            <c:v>Composite</c:v>
          </c:tx>
          <c:spPr>
            <a:ln>
              <a:solidFill>
                <a:schemeClr val="tx1"/>
              </a:solidFill>
            </a:ln>
          </c:spPr>
          <c:marker>
            <c:symbol val="none"/>
          </c:marker>
          <c:dPt>
            <c:idx val="4"/>
            <c:bubble3D val="0"/>
            <c:spPr>
              <a:ln w="28575">
                <a:solidFill>
                  <a:schemeClr val="tx1"/>
                </a:solidFill>
              </a:ln>
            </c:spPr>
            <c:extLst>
              <c:ext xmlns:c16="http://schemas.microsoft.com/office/drawing/2014/chart" uri="{C3380CC4-5D6E-409C-BE32-E72D297353CC}">
                <c16:uniqueId val="{00000001-465A-418A-A058-B10B3AAA0B69}"/>
              </c:ext>
            </c:extLst>
          </c:dPt>
          <c:cat>
            <c:numRef>
              <c:f>Data!Date</c:f>
              <c:numCache>
                <c:formatCode>[$-409]mmm\-yy;@</c:formatCode>
                <c:ptCount val="113"/>
                <c:pt idx="0">
                  <c:v>41167</c:v>
                </c:pt>
                <c:pt idx="1">
                  <c:v>41197</c:v>
                </c:pt>
                <c:pt idx="2">
                  <c:v>41228</c:v>
                </c:pt>
                <c:pt idx="3">
                  <c:v>41258</c:v>
                </c:pt>
                <c:pt idx="4">
                  <c:v>41289</c:v>
                </c:pt>
                <c:pt idx="5">
                  <c:v>41320</c:v>
                </c:pt>
                <c:pt idx="6">
                  <c:v>41348</c:v>
                </c:pt>
                <c:pt idx="7">
                  <c:v>41379</c:v>
                </c:pt>
                <c:pt idx="8">
                  <c:v>41409</c:v>
                </c:pt>
                <c:pt idx="9">
                  <c:v>41440</c:v>
                </c:pt>
                <c:pt idx="10">
                  <c:v>41470</c:v>
                </c:pt>
                <c:pt idx="11">
                  <c:v>41501</c:v>
                </c:pt>
                <c:pt idx="12">
                  <c:v>41532</c:v>
                </c:pt>
                <c:pt idx="13">
                  <c:v>41562</c:v>
                </c:pt>
                <c:pt idx="14">
                  <c:v>41593</c:v>
                </c:pt>
                <c:pt idx="15">
                  <c:v>41623</c:v>
                </c:pt>
                <c:pt idx="16">
                  <c:v>41654</c:v>
                </c:pt>
                <c:pt idx="17">
                  <c:v>41685</c:v>
                </c:pt>
                <c:pt idx="18">
                  <c:v>41713</c:v>
                </c:pt>
                <c:pt idx="19">
                  <c:v>41744</c:v>
                </c:pt>
                <c:pt idx="20">
                  <c:v>41774</c:v>
                </c:pt>
                <c:pt idx="21">
                  <c:v>41805</c:v>
                </c:pt>
                <c:pt idx="22">
                  <c:v>41835</c:v>
                </c:pt>
                <c:pt idx="23">
                  <c:v>41866</c:v>
                </c:pt>
                <c:pt idx="24">
                  <c:v>41897</c:v>
                </c:pt>
                <c:pt idx="25">
                  <c:v>41927</c:v>
                </c:pt>
                <c:pt idx="26">
                  <c:v>41958</c:v>
                </c:pt>
                <c:pt idx="27">
                  <c:v>41988</c:v>
                </c:pt>
                <c:pt idx="28">
                  <c:v>42019</c:v>
                </c:pt>
                <c:pt idx="29">
                  <c:v>42050</c:v>
                </c:pt>
                <c:pt idx="30">
                  <c:v>42078</c:v>
                </c:pt>
                <c:pt idx="31">
                  <c:v>42109</c:v>
                </c:pt>
                <c:pt idx="32">
                  <c:v>42139</c:v>
                </c:pt>
                <c:pt idx="33">
                  <c:v>42170</c:v>
                </c:pt>
                <c:pt idx="34">
                  <c:v>42200</c:v>
                </c:pt>
                <c:pt idx="35">
                  <c:v>42231</c:v>
                </c:pt>
                <c:pt idx="36">
                  <c:v>42262</c:v>
                </c:pt>
                <c:pt idx="37">
                  <c:v>42292</c:v>
                </c:pt>
                <c:pt idx="38">
                  <c:v>42323</c:v>
                </c:pt>
                <c:pt idx="39">
                  <c:v>42353</c:v>
                </c:pt>
                <c:pt idx="40">
                  <c:v>42384</c:v>
                </c:pt>
                <c:pt idx="41">
                  <c:v>42415</c:v>
                </c:pt>
                <c:pt idx="42">
                  <c:v>42444</c:v>
                </c:pt>
                <c:pt idx="43">
                  <c:v>42475</c:v>
                </c:pt>
                <c:pt idx="44">
                  <c:v>42505</c:v>
                </c:pt>
                <c:pt idx="45">
                  <c:v>42536</c:v>
                </c:pt>
                <c:pt idx="46">
                  <c:v>42566</c:v>
                </c:pt>
                <c:pt idx="47">
                  <c:v>42597</c:v>
                </c:pt>
                <c:pt idx="48">
                  <c:v>42628</c:v>
                </c:pt>
                <c:pt idx="49">
                  <c:v>42658</c:v>
                </c:pt>
                <c:pt idx="50">
                  <c:v>42689</c:v>
                </c:pt>
                <c:pt idx="51">
                  <c:v>42719</c:v>
                </c:pt>
                <c:pt idx="52">
                  <c:v>42750</c:v>
                </c:pt>
                <c:pt idx="53">
                  <c:v>42781</c:v>
                </c:pt>
                <c:pt idx="54">
                  <c:v>42809</c:v>
                </c:pt>
                <c:pt idx="55">
                  <c:v>42840</c:v>
                </c:pt>
                <c:pt idx="56">
                  <c:v>42870</c:v>
                </c:pt>
                <c:pt idx="57">
                  <c:v>42901</c:v>
                </c:pt>
                <c:pt idx="58">
                  <c:v>42931</c:v>
                </c:pt>
                <c:pt idx="59">
                  <c:v>42962</c:v>
                </c:pt>
                <c:pt idx="60">
                  <c:v>42993</c:v>
                </c:pt>
                <c:pt idx="61">
                  <c:v>43023</c:v>
                </c:pt>
                <c:pt idx="62">
                  <c:v>43054</c:v>
                </c:pt>
                <c:pt idx="63">
                  <c:v>43084</c:v>
                </c:pt>
                <c:pt idx="64">
                  <c:v>43115</c:v>
                </c:pt>
                <c:pt idx="65">
                  <c:v>43146</c:v>
                </c:pt>
                <c:pt idx="66">
                  <c:v>43174</c:v>
                </c:pt>
                <c:pt idx="67">
                  <c:v>43205</c:v>
                </c:pt>
                <c:pt idx="68">
                  <c:v>43235</c:v>
                </c:pt>
                <c:pt idx="69">
                  <c:v>43266</c:v>
                </c:pt>
                <c:pt idx="70">
                  <c:v>43296</c:v>
                </c:pt>
                <c:pt idx="71">
                  <c:v>43327</c:v>
                </c:pt>
                <c:pt idx="72">
                  <c:v>43358</c:v>
                </c:pt>
                <c:pt idx="73">
                  <c:v>43388</c:v>
                </c:pt>
                <c:pt idx="74">
                  <c:v>43419</c:v>
                </c:pt>
                <c:pt idx="75">
                  <c:v>43449</c:v>
                </c:pt>
                <c:pt idx="76">
                  <c:v>43480</c:v>
                </c:pt>
                <c:pt idx="77">
                  <c:v>43511</c:v>
                </c:pt>
                <c:pt idx="78">
                  <c:v>43539</c:v>
                </c:pt>
                <c:pt idx="79">
                  <c:v>43570</c:v>
                </c:pt>
                <c:pt idx="80">
                  <c:v>43600</c:v>
                </c:pt>
                <c:pt idx="81">
                  <c:v>43631</c:v>
                </c:pt>
                <c:pt idx="82">
                  <c:v>43661</c:v>
                </c:pt>
                <c:pt idx="83">
                  <c:v>43692</c:v>
                </c:pt>
                <c:pt idx="84">
                  <c:v>43723</c:v>
                </c:pt>
                <c:pt idx="85">
                  <c:v>43753</c:v>
                </c:pt>
                <c:pt idx="86">
                  <c:v>43784</c:v>
                </c:pt>
                <c:pt idx="87">
                  <c:v>43814</c:v>
                </c:pt>
                <c:pt idx="88">
                  <c:v>43845</c:v>
                </c:pt>
                <c:pt idx="89">
                  <c:v>43876</c:v>
                </c:pt>
                <c:pt idx="90">
                  <c:v>43905</c:v>
                </c:pt>
                <c:pt idx="91">
                  <c:v>43936</c:v>
                </c:pt>
                <c:pt idx="92">
                  <c:v>43966</c:v>
                </c:pt>
                <c:pt idx="93">
                  <c:v>43997</c:v>
                </c:pt>
                <c:pt idx="94">
                  <c:v>44027</c:v>
                </c:pt>
                <c:pt idx="95">
                  <c:v>44058</c:v>
                </c:pt>
                <c:pt idx="96">
                  <c:v>44089</c:v>
                </c:pt>
                <c:pt idx="97">
                  <c:v>44119</c:v>
                </c:pt>
                <c:pt idx="98">
                  <c:v>44150</c:v>
                </c:pt>
                <c:pt idx="99">
                  <c:v>44180</c:v>
                </c:pt>
                <c:pt idx="100">
                  <c:v>44211</c:v>
                </c:pt>
                <c:pt idx="101">
                  <c:v>44242</c:v>
                </c:pt>
                <c:pt idx="102">
                  <c:v>44270</c:v>
                </c:pt>
                <c:pt idx="103">
                  <c:v>44301</c:v>
                </c:pt>
                <c:pt idx="104">
                  <c:v>44331</c:v>
                </c:pt>
                <c:pt idx="105">
                  <c:v>44362</c:v>
                </c:pt>
                <c:pt idx="106">
                  <c:v>44392</c:v>
                </c:pt>
                <c:pt idx="107">
                  <c:v>44423</c:v>
                </c:pt>
                <c:pt idx="108">
                  <c:v>44454</c:v>
                </c:pt>
                <c:pt idx="109">
                  <c:v>44484</c:v>
                </c:pt>
                <c:pt idx="110">
                  <c:v>44515</c:v>
                </c:pt>
                <c:pt idx="111">
                  <c:v>44545</c:v>
                </c:pt>
                <c:pt idx="112">
                  <c:v>44576</c:v>
                </c:pt>
              </c:numCache>
            </c:numRef>
          </c:cat>
          <c:val>
            <c:numRef>
              <c:f>Data!Composite_NMRI</c:f>
              <c:numCache>
                <c:formatCode>0.00</c:formatCode>
                <c:ptCount val="113"/>
                <c:pt idx="0">
                  <c:v>0.12762531638145447</c:v>
                </c:pt>
                <c:pt idx="1">
                  <c:v>0.12475045770406723</c:v>
                </c:pt>
                <c:pt idx="2">
                  <c:v>0.12558633089065552</c:v>
                </c:pt>
                <c:pt idx="3">
                  <c:v>0.12486462295055389</c:v>
                </c:pt>
                <c:pt idx="4">
                  <c:v>0.1287287175655365</c:v>
                </c:pt>
                <c:pt idx="5">
                  <c:v>0.12586694955825806</c:v>
                </c:pt>
                <c:pt idx="6">
                  <c:v>0.12558256089687347</c:v>
                </c:pt>
                <c:pt idx="7">
                  <c:v>0.12476310133934021</c:v>
                </c:pt>
                <c:pt idx="8">
                  <c:v>0.12017739564180374</c:v>
                </c:pt>
                <c:pt idx="9">
                  <c:v>0.11771377176046371</c:v>
                </c:pt>
                <c:pt idx="10">
                  <c:v>0.11859658360481262</c:v>
                </c:pt>
                <c:pt idx="11">
                  <c:v>0.11998012661933899</c:v>
                </c:pt>
                <c:pt idx="12">
                  <c:v>0.12332926690578461</c:v>
                </c:pt>
                <c:pt idx="13">
                  <c:v>0.12107314914464951</c:v>
                </c:pt>
                <c:pt idx="14">
                  <c:v>0.12683452665805817</c:v>
                </c:pt>
                <c:pt idx="15">
                  <c:v>0.12564085423946381</c:v>
                </c:pt>
                <c:pt idx="16">
                  <c:v>0.12991572916507721</c:v>
                </c:pt>
                <c:pt idx="17">
                  <c:v>0.12743692100048065</c:v>
                </c:pt>
                <c:pt idx="18">
                  <c:v>0.12914849817752838</c:v>
                </c:pt>
                <c:pt idx="19">
                  <c:v>0.13042056560516357</c:v>
                </c:pt>
                <c:pt idx="20">
                  <c:v>0.1280423104763031</c:v>
                </c:pt>
                <c:pt idx="21">
                  <c:v>0.12480919063091278</c:v>
                </c:pt>
                <c:pt idx="22">
                  <c:v>0.12630154192447662</c:v>
                </c:pt>
                <c:pt idx="23">
                  <c:v>0.1267993152141571</c:v>
                </c:pt>
                <c:pt idx="24">
                  <c:v>0.12970440089702606</c:v>
                </c:pt>
                <c:pt idx="25">
                  <c:v>0.13071903586387634</c:v>
                </c:pt>
                <c:pt idx="26">
                  <c:v>0.13252854347229004</c:v>
                </c:pt>
                <c:pt idx="27">
                  <c:v>0.13167060911655426</c:v>
                </c:pt>
                <c:pt idx="28">
                  <c:v>0.13219335675239563</c:v>
                </c:pt>
                <c:pt idx="29">
                  <c:v>0.1344837099313736</c:v>
                </c:pt>
                <c:pt idx="30">
                  <c:v>0.1359160840511322</c:v>
                </c:pt>
                <c:pt idx="31">
                  <c:v>0.13734295964241028</c:v>
                </c:pt>
                <c:pt idx="32">
                  <c:v>0.13313858211040497</c:v>
                </c:pt>
                <c:pt idx="33">
                  <c:v>0.13216911256313324</c:v>
                </c:pt>
                <c:pt idx="34">
                  <c:v>0.13379462063312531</c:v>
                </c:pt>
                <c:pt idx="35">
                  <c:v>0.13456501066684723</c:v>
                </c:pt>
                <c:pt idx="36">
                  <c:v>0.13688990473747253</c:v>
                </c:pt>
                <c:pt idx="37">
                  <c:v>0.13660329580307007</c:v>
                </c:pt>
                <c:pt idx="38">
                  <c:v>0.13539953529834747</c:v>
                </c:pt>
                <c:pt idx="39">
                  <c:v>0.13607020676136017</c:v>
                </c:pt>
                <c:pt idx="40">
                  <c:v>0.13775816559791565</c:v>
                </c:pt>
                <c:pt idx="41">
                  <c:v>0.13994279503822327</c:v>
                </c:pt>
                <c:pt idx="42">
                  <c:v>0.14038544893264771</c:v>
                </c:pt>
                <c:pt idx="43">
                  <c:v>0.13956950604915619</c:v>
                </c:pt>
                <c:pt idx="44">
                  <c:v>0.13610425591468811</c:v>
                </c:pt>
                <c:pt idx="45">
                  <c:v>0.13375385105609894</c:v>
                </c:pt>
                <c:pt idx="46">
                  <c:v>0.13373591005802155</c:v>
                </c:pt>
                <c:pt idx="47">
                  <c:v>0.13371580839157104</c:v>
                </c:pt>
                <c:pt idx="48">
                  <c:v>0.134609654545784</c:v>
                </c:pt>
                <c:pt idx="49">
                  <c:v>0.13492165505886078</c:v>
                </c:pt>
                <c:pt idx="50">
                  <c:v>0.13586814701557159</c:v>
                </c:pt>
                <c:pt idx="51">
                  <c:v>0.1381150484085083</c:v>
                </c:pt>
                <c:pt idx="52">
                  <c:v>0.13916458189487457</c:v>
                </c:pt>
                <c:pt idx="53">
                  <c:v>0.1398596316576004</c:v>
                </c:pt>
                <c:pt idx="54">
                  <c:v>0.14080332219600677</c:v>
                </c:pt>
                <c:pt idx="55">
                  <c:v>0.13940401375293732</c:v>
                </c:pt>
                <c:pt idx="56">
                  <c:v>0.13779585063457489</c:v>
                </c:pt>
                <c:pt idx="57">
                  <c:v>0.13488572835922241</c:v>
                </c:pt>
                <c:pt idx="58">
                  <c:v>0.13487188518047333</c:v>
                </c:pt>
                <c:pt idx="59">
                  <c:v>0.13603918254375458</c:v>
                </c:pt>
                <c:pt idx="60">
                  <c:v>0.13791222870349884</c:v>
                </c:pt>
                <c:pt idx="61">
                  <c:v>0.13894748687744141</c:v>
                </c:pt>
                <c:pt idx="62">
                  <c:v>0.13842730224132538</c:v>
                </c:pt>
                <c:pt idx="63">
                  <c:v>0.14029239118099213</c:v>
                </c:pt>
                <c:pt idx="64">
                  <c:v>0.14118090271949768</c:v>
                </c:pt>
                <c:pt idx="65">
                  <c:v>0.13994976878166199</c:v>
                </c:pt>
                <c:pt idx="66">
                  <c:v>0.14237836003303528</c:v>
                </c:pt>
                <c:pt idx="67">
                  <c:v>0.14166484773159027</c:v>
                </c:pt>
                <c:pt idx="68">
                  <c:v>0.13935334980487823</c:v>
                </c:pt>
                <c:pt idx="69">
                  <c:v>0.13831369578838348</c:v>
                </c:pt>
                <c:pt idx="70">
                  <c:v>0.13848301768302917</c:v>
                </c:pt>
                <c:pt idx="71">
                  <c:v>0.1397358775138855</c:v>
                </c:pt>
                <c:pt idx="72">
                  <c:v>0.14080400764942169</c:v>
                </c:pt>
                <c:pt idx="73">
                  <c:v>0.14220267534255981</c:v>
                </c:pt>
                <c:pt idx="74">
                  <c:v>0.14255641400814056</c:v>
                </c:pt>
                <c:pt idx="75">
                  <c:v>0.14418061077594757</c:v>
                </c:pt>
                <c:pt idx="76">
                  <c:v>0.14213764667510986</c:v>
                </c:pt>
                <c:pt idx="77">
                  <c:v>0.14383824169635773</c:v>
                </c:pt>
                <c:pt idx="78">
                  <c:v>0.14560471475124359</c:v>
                </c:pt>
                <c:pt idx="79">
                  <c:v>0.14380870759487152</c:v>
                </c:pt>
                <c:pt idx="80">
                  <c:v>0.1395147293806076</c:v>
                </c:pt>
                <c:pt idx="81">
                  <c:v>0.1361909806728363</c:v>
                </c:pt>
                <c:pt idx="82">
                  <c:v>0.13624767959117889</c:v>
                </c:pt>
                <c:pt idx="83">
                  <c:v>0.13557431101799011</c:v>
                </c:pt>
                <c:pt idx="84">
                  <c:v>0.13520774245262146</c:v>
                </c:pt>
                <c:pt idx="85">
                  <c:v>0.13619512319564819</c:v>
                </c:pt>
                <c:pt idx="86">
                  <c:v>0.13639087975025177</c:v>
                </c:pt>
                <c:pt idx="87">
                  <c:v>0.13610281050205231</c:v>
                </c:pt>
                <c:pt idx="88">
                  <c:v>0.13847388327121735</c:v>
                </c:pt>
                <c:pt idx="89">
                  <c:v>0.13500030338764191</c:v>
                </c:pt>
                <c:pt idx="90">
                  <c:v>0.13466134667396545</c:v>
                </c:pt>
                <c:pt idx="91">
                  <c:v>0.13300639390945435</c:v>
                </c:pt>
                <c:pt idx="92">
                  <c:v>0.13120386004447937</c:v>
                </c:pt>
                <c:pt idx="93">
                  <c:v>0.12589131295681</c:v>
                </c:pt>
                <c:pt idx="94">
                  <c:v>0.122305728495121</c:v>
                </c:pt>
                <c:pt idx="95">
                  <c:v>0.12026764452457428</c:v>
                </c:pt>
                <c:pt idx="96">
                  <c:v>0.12044984847307205</c:v>
                </c:pt>
                <c:pt idx="97">
                  <c:v>0.12026913464069366</c:v>
                </c:pt>
                <c:pt idx="98">
                  <c:v>0.11991535872220993</c:v>
                </c:pt>
                <c:pt idx="99">
                  <c:v>0.12281449884176254</c:v>
                </c:pt>
                <c:pt idx="100">
                  <c:v>0.12326454371213913</c:v>
                </c:pt>
                <c:pt idx="101">
                  <c:v>0.12196873873472214</c:v>
                </c:pt>
                <c:pt idx="102">
                  <c:v>0.12115434557199478</c:v>
                </c:pt>
                <c:pt idx="103">
                  <c:v>0.12196537107229233</c:v>
                </c:pt>
                <c:pt idx="104">
                  <c:v>0.12224776297807693</c:v>
                </c:pt>
                <c:pt idx="105">
                  <c:v>0.12274489551782608</c:v>
                </c:pt>
                <c:pt idx="106">
                  <c:v>0.12590591609477997</c:v>
                </c:pt>
                <c:pt idx="107">
                  <c:v>0.12675832211971283</c:v>
                </c:pt>
                <c:pt idx="108">
                  <c:v>0.12762302160263062</c:v>
                </c:pt>
                <c:pt idx="109">
                  <c:v>0.12781494855880737</c:v>
                </c:pt>
                <c:pt idx="110">
                  <c:v>0.12671028077602386</c:v>
                </c:pt>
                <c:pt idx="111">
                  <c:v>0.12754854559898376</c:v>
                </c:pt>
                <c:pt idx="112">
                  <c:v>0.12786723673343658</c:v>
                </c:pt>
              </c:numCache>
            </c:numRef>
          </c:val>
          <c:smooth val="0"/>
          <c:extLst>
            <c:ext xmlns:c16="http://schemas.microsoft.com/office/drawing/2014/chart" uri="{C3380CC4-5D6E-409C-BE32-E72D297353CC}">
              <c16:uniqueId val="{00000002-465A-418A-A058-B10B3AAA0B69}"/>
            </c:ext>
          </c:extLst>
        </c:ser>
        <c:ser>
          <c:idx val="1"/>
          <c:order val="2"/>
          <c:tx>
            <c:v>FHA</c:v>
          </c:tx>
          <c:spPr>
            <a:ln>
              <a:solidFill>
                <a:srgbClr val="C00000"/>
              </a:solidFill>
            </a:ln>
          </c:spPr>
          <c:marker>
            <c:symbol val="none"/>
          </c:marker>
          <c:cat>
            <c:numRef>
              <c:f>Data!Date</c:f>
              <c:numCache>
                <c:formatCode>[$-409]mmm\-yy;@</c:formatCode>
                <c:ptCount val="113"/>
                <c:pt idx="0">
                  <c:v>41167</c:v>
                </c:pt>
                <c:pt idx="1">
                  <c:v>41197</c:v>
                </c:pt>
                <c:pt idx="2">
                  <c:v>41228</c:v>
                </c:pt>
                <c:pt idx="3">
                  <c:v>41258</c:v>
                </c:pt>
                <c:pt idx="4">
                  <c:v>41289</c:v>
                </c:pt>
                <c:pt idx="5">
                  <c:v>41320</c:v>
                </c:pt>
                <c:pt idx="6">
                  <c:v>41348</c:v>
                </c:pt>
                <c:pt idx="7">
                  <c:v>41379</c:v>
                </c:pt>
                <c:pt idx="8">
                  <c:v>41409</c:v>
                </c:pt>
                <c:pt idx="9">
                  <c:v>41440</c:v>
                </c:pt>
                <c:pt idx="10">
                  <c:v>41470</c:v>
                </c:pt>
                <c:pt idx="11">
                  <c:v>41501</c:v>
                </c:pt>
                <c:pt idx="12">
                  <c:v>41532</c:v>
                </c:pt>
                <c:pt idx="13">
                  <c:v>41562</c:v>
                </c:pt>
                <c:pt idx="14">
                  <c:v>41593</c:v>
                </c:pt>
                <c:pt idx="15">
                  <c:v>41623</c:v>
                </c:pt>
                <c:pt idx="16">
                  <c:v>41654</c:v>
                </c:pt>
                <c:pt idx="17">
                  <c:v>41685</c:v>
                </c:pt>
                <c:pt idx="18">
                  <c:v>41713</c:v>
                </c:pt>
                <c:pt idx="19">
                  <c:v>41744</c:v>
                </c:pt>
                <c:pt idx="20">
                  <c:v>41774</c:v>
                </c:pt>
                <c:pt idx="21">
                  <c:v>41805</c:v>
                </c:pt>
                <c:pt idx="22">
                  <c:v>41835</c:v>
                </c:pt>
                <c:pt idx="23">
                  <c:v>41866</c:v>
                </c:pt>
                <c:pt idx="24">
                  <c:v>41897</c:v>
                </c:pt>
                <c:pt idx="25">
                  <c:v>41927</c:v>
                </c:pt>
                <c:pt idx="26">
                  <c:v>41958</c:v>
                </c:pt>
                <c:pt idx="27">
                  <c:v>41988</c:v>
                </c:pt>
                <c:pt idx="28">
                  <c:v>42019</c:v>
                </c:pt>
                <c:pt idx="29">
                  <c:v>42050</c:v>
                </c:pt>
                <c:pt idx="30">
                  <c:v>42078</c:v>
                </c:pt>
                <c:pt idx="31">
                  <c:v>42109</c:v>
                </c:pt>
                <c:pt idx="32">
                  <c:v>42139</c:v>
                </c:pt>
                <c:pt idx="33">
                  <c:v>42170</c:v>
                </c:pt>
                <c:pt idx="34">
                  <c:v>42200</c:v>
                </c:pt>
                <c:pt idx="35">
                  <c:v>42231</c:v>
                </c:pt>
                <c:pt idx="36">
                  <c:v>42262</c:v>
                </c:pt>
                <c:pt idx="37">
                  <c:v>42292</c:v>
                </c:pt>
                <c:pt idx="38">
                  <c:v>42323</c:v>
                </c:pt>
                <c:pt idx="39">
                  <c:v>42353</c:v>
                </c:pt>
                <c:pt idx="40">
                  <c:v>42384</c:v>
                </c:pt>
                <c:pt idx="41">
                  <c:v>42415</c:v>
                </c:pt>
                <c:pt idx="42">
                  <c:v>42444</c:v>
                </c:pt>
                <c:pt idx="43">
                  <c:v>42475</c:v>
                </c:pt>
                <c:pt idx="44">
                  <c:v>42505</c:v>
                </c:pt>
                <c:pt idx="45">
                  <c:v>42536</c:v>
                </c:pt>
                <c:pt idx="46">
                  <c:v>42566</c:v>
                </c:pt>
                <c:pt idx="47">
                  <c:v>42597</c:v>
                </c:pt>
                <c:pt idx="48">
                  <c:v>42628</c:v>
                </c:pt>
                <c:pt idx="49">
                  <c:v>42658</c:v>
                </c:pt>
                <c:pt idx="50">
                  <c:v>42689</c:v>
                </c:pt>
                <c:pt idx="51">
                  <c:v>42719</c:v>
                </c:pt>
                <c:pt idx="52">
                  <c:v>42750</c:v>
                </c:pt>
                <c:pt idx="53">
                  <c:v>42781</c:v>
                </c:pt>
                <c:pt idx="54">
                  <c:v>42809</c:v>
                </c:pt>
                <c:pt idx="55">
                  <c:v>42840</c:v>
                </c:pt>
                <c:pt idx="56">
                  <c:v>42870</c:v>
                </c:pt>
                <c:pt idx="57">
                  <c:v>42901</c:v>
                </c:pt>
                <c:pt idx="58">
                  <c:v>42931</c:v>
                </c:pt>
                <c:pt idx="59">
                  <c:v>42962</c:v>
                </c:pt>
                <c:pt idx="60">
                  <c:v>42993</c:v>
                </c:pt>
                <c:pt idx="61">
                  <c:v>43023</c:v>
                </c:pt>
                <c:pt idx="62">
                  <c:v>43054</c:v>
                </c:pt>
                <c:pt idx="63">
                  <c:v>43084</c:v>
                </c:pt>
                <c:pt idx="64">
                  <c:v>43115</c:v>
                </c:pt>
                <c:pt idx="65">
                  <c:v>43146</c:v>
                </c:pt>
                <c:pt idx="66">
                  <c:v>43174</c:v>
                </c:pt>
                <c:pt idx="67">
                  <c:v>43205</c:v>
                </c:pt>
                <c:pt idx="68">
                  <c:v>43235</c:v>
                </c:pt>
                <c:pt idx="69">
                  <c:v>43266</c:v>
                </c:pt>
                <c:pt idx="70">
                  <c:v>43296</c:v>
                </c:pt>
                <c:pt idx="71">
                  <c:v>43327</c:v>
                </c:pt>
                <c:pt idx="72">
                  <c:v>43358</c:v>
                </c:pt>
                <c:pt idx="73">
                  <c:v>43388</c:v>
                </c:pt>
                <c:pt idx="74">
                  <c:v>43419</c:v>
                </c:pt>
                <c:pt idx="75">
                  <c:v>43449</c:v>
                </c:pt>
                <c:pt idx="76">
                  <c:v>43480</c:v>
                </c:pt>
                <c:pt idx="77">
                  <c:v>43511</c:v>
                </c:pt>
                <c:pt idx="78">
                  <c:v>43539</c:v>
                </c:pt>
                <c:pt idx="79">
                  <c:v>43570</c:v>
                </c:pt>
                <c:pt idx="80">
                  <c:v>43600</c:v>
                </c:pt>
                <c:pt idx="81">
                  <c:v>43631</c:v>
                </c:pt>
                <c:pt idx="82">
                  <c:v>43661</c:v>
                </c:pt>
                <c:pt idx="83">
                  <c:v>43692</c:v>
                </c:pt>
                <c:pt idx="84">
                  <c:v>43723</c:v>
                </c:pt>
                <c:pt idx="85">
                  <c:v>43753</c:v>
                </c:pt>
                <c:pt idx="86">
                  <c:v>43784</c:v>
                </c:pt>
                <c:pt idx="87">
                  <c:v>43814</c:v>
                </c:pt>
                <c:pt idx="88">
                  <c:v>43845</c:v>
                </c:pt>
                <c:pt idx="89">
                  <c:v>43876</c:v>
                </c:pt>
                <c:pt idx="90">
                  <c:v>43905</c:v>
                </c:pt>
                <c:pt idx="91">
                  <c:v>43936</c:v>
                </c:pt>
                <c:pt idx="92">
                  <c:v>43966</c:v>
                </c:pt>
                <c:pt idx="93">
                  <c:v>43997</c:v>
                </c:pt>
                <c:pt idx="94">
                  <c:v>44027</c:v>
                </c:pt>
                <c:pt idx="95">
                  <c:v>44058</c:v>
                </c:pt>
                <c:pt idx="96">
                  <c:v>44089</c:v>
                </c:pt>
                <c:pt idx="97">
                  <c:v>44119</c:v>
                </c:pt>
                <c:pt idx="98">
                  <c:v>44150</c:v>
                </c:pt>
                <c:pt idx="99">
                  <c:v>44180</c:v>
                </c:pt>
                <c:pt idx="100">
                  <c:v>44211</c:v>
                </c:pt>
                <c:pt idx="101">
                  <c:v>44242</c:v>
                </c:pt>
                <c:pt idx="102">
                  <c:v>44270</c:v>
                </c:pt>
                <c:pt idx="103">
                  <c:v>44301</c:v>
                </c:pt>
                <c:pt idx="104">
                  <c:v>44331</c:v>
                </c:pt>
                <c:pt idx="105">
                  <c:v>44362</c:v>
                </c:pt>
                <c:pt idx="106">
                  <c:v>44392</c:v>
                </c:pt>
                <c:pt idx="107">
                  <c:v>44423</c:v>
                </c:pt>
                <c:pt idx="108">
                  <c:v>44454</c:v>
                </c:pt>
                <c:pt idx="109">
                  <c:v>44484</c:v>
                </c:pt>
                <c:pt idx="110">
                  <c:v>44515</c:v>
                </c:pt>
                <c:pt idx="111">
                  <c:v>44545</c:v>
                </c:pt>
                <c:pt idx="112">
                  <c:v>44576</c:v>
                </c:pt>
              </c:numCache>
            </c:numRef>
          </c:cat>
          <c:val>
            <c:numRef>
              <c:f>Data!FHA_RHS_NMRI</c:f>
              <c:numCache>
                <c:formatCode>0.00</c:formatCode>
                <c:ptCount val="113"/>
                <c:pt idx="0">
                  <c:v>0.22587995231151581</c:v>
                </c:pt>
                <c:pt idx="1">
                  <c:v>0.22569000720977783</c:v>
                </c:pt>
                <c:pt idx="2">
                  <c:v>0.22543857991695404</c:v>
                </c:pt>
                <c:pt idx="3">
                  <c:v>0.22490465641021729</c:v>
                </c:pt>
                <c:pt idx="4">
                  <c:v>0.22678194940090179</c:v>
                </c:pt>
                <c:pt idx="5">
                  <c:v>0.22714406251907349</c:v>
                </c:pt>
                <c:pt idx="6">
                  <c:v>0.22900600731372833</c:v>
                </c:pt>
                <c:pt idx="7">
                  <c:v>0.2289971262216568</c:v>
                </c:pt>
                <c:pt idx="8">
                  <c:v>0.22903889417648315</c:v>
                </c:pt>
                <c:pt idx="9">
                  <c:v>0.23093843460083008</c:v>
                </c:pt>
                <c:pt idx="10">
                  <c:v>0.23493671417236328</c:v>
                </c:pt>
                <c:pt idx="11">
                  <c:v>0.23806139826774597</c:v>
                </c:pt>
                <c:pt idx="12">
                  <c:v>0.24121317267417908</c:v>
                </c:pt>
                <c:pt idx="13">
                  <c:v>0.24326758086681366</c:v>
                </c:pt>
                <c:pt idx="14">
                  <c:v>0.24554981291294098</c:v>
                </c:pt>
                <c:pt idx="15">
                  <c:v>0.24484740197658539</c:v>
                </c:pt>
                <c:pt idx="16">
                  <c:v>0.24767610430717468</c:v>
                </c:pt>
                <c:pt idx="17">
                  <c:v>0.24926918745040894</c:v>
                </c:pt>
                <c:pt idx="18">
                  <c:v>0.25196453928947449</c:v>
                </c:pt>
                <c:pt idx="19">
                  <c:v>0.25350743532180786</c:v>
                </c:pt>
                <c:pt idx="20">
                  <c:v>0.25354155898094177</c:v>
                </c:pt>
                <c:pt idx="21">
                  <c:v>0.25409096479415894</c:v>
                </c:pt>
                <c:pt idx="22">
                  <c:v>0.25532880425453186</c:v>
                </c:pt>
                <c:pt idx="23">
                  <c:v>0.25735190510749817</c:v>
                </c:pt>
                <c:pt idx="24">
                  <c:v>0.25829458236694336</c:v>
                </c:pt>
                <c:pt idx="25">
                  <c:v>0.2593630850315094</c:v>
                </c:pt>
                <c:pt idx="26">
                  <c:v>0.2591816782951355</c:v>
                </c:pt>
                <c:pt idx="27">
                  <c:v>0.26040863990783691</c:v>
                </c:pt>
                <c:pt idx="28">
                  <c:v>0.26093819737434387</c:v>
                </c:pt>
                <c:pt idx="29">
                  <c:v>0.25604671239852905</c:v>
                </c:pt>
                <c:pt idx="30">
                  <c:v>0.25441965460777283</c:v>
                </c:pt>
                <c:pt idx="31">
                  <c:v>0.25305050611495972</c:v>
                </c:pt>
                <c:pt idx="32">
                  <c:v>0.25054565072059631</c:v>
                </c:pt>
                <c:pt idx="33">
                  <c:v>0.24908028542995453</c:v>
                </c:pt>
                <c:pt idx="34">
                  <c:v>0.24934935569763184</c:v>
                </c:pt>
                <c:pt idx="35">
                  <c:v>0.25101983547210693</c:v>
                </c:pt>
                <c:pt idx="36">
                  <c:v>0.25239703059196472</c:v>
                </c:pt>
                <c:pt idx="37">
                  <c:v>0.25248169898986816</c:v>
                </c:pt>
                <c:pt idx="38">
                  <c:v>0.25294145941734314</c:v>
                </c:pt>
                <c:pt idx="39">
                  <c:v>0.25261062383651733</c:v>
                </c:pt>
                <c:pt idx="40">
                  <c:v>0.25366067886352539</c:v>
                </c:pt>
                <c:pt idx="41">
                  <c:v>0.25576508045196533</c:v>
                </c:pt>
                <c:pt idx="42">
                  <c:v>0.25795957446098328</c:v>
                </c:pt>
                <c:pt idx="43">
                  <c:v>0.25730451941490173</c:v>
                </c:pt>
                <c:pt idx="44">
                  <c:v>0.25659158825874329</c:v>
                </c:pt>
                <c:pt idx="45">
                  <c:v>0.25618311762809753</c:v>
                </c:pt>
                <c:pt idx="46">
                  <c:v>0.25657454133033752</c:v>
                </c:pt>
                <c:pt idx="47">
                  <c:v>0.25684326887130737</c:v>
                </c:pt>
                <c:pt idx="48">
                  <c:v>0.25724706053733826</c:v>
                </c:pt>
                <c:pt idx="49">
                  <c:v>0.25903847813606262</c:v>
                </c:pt>
                <c:pt idx="50">
                  <c:v>0.25980672240257263</c:v>
                </c:pt>
                <c:pt idx="51">
                  <c:v>0.2611784040927887</c:v>
                </c:pt>
                <c:pt idx="52">
                  <c:v>0.26157024502754211</c:v>
                </c:pt>
                <c:pt idx="53">
                  <c:v>0.26104056835174561</c:v>
                </c:pt>
                <c:pt idx="54">
                  <c:v>0.26503661274909973</c:v>
                </c:pt>
                <c:pt idx="55">
                  <c:v>0.26657778024673462</c:v>
                </c:pt>
                <c:pt idx="56">
                  <c:v>0.26782092452049255</c:v>
                </c:pt>
                <c:pt idx="57">
                  <c:v>0.26798731088638306</c:v>
                </c:pt>
                <c:pt idx="58">
                  <c:v>0.26857569813728333</c:v>
                </c:pt>
                <c:pt idx="59">
                  <c:v>0.26973643898963928</c:v>
                </c:pt>
                <c:pt idx="60">
                  <c:v>0.27226996421813965</c:v>
                </c:pt>
                <c:pt idx="61">
                  <c:v>0.27448347210884094</c:v>
                </c:pt>
                <c:pt idx="62">
                  <c:v>0.27557113766670227</c:v>
                </c:pt>
                <c:pt idx="63">
                  <c:v>0.27734923362731934</c:v>
                </c:pt>
                <c:pt idx="64">
                  <c:v>0.27808645367622375</c:v>
                </c:pt>
                <c:pt idx="65">
                  <c:v>0.27830195426940918</c:v>
                </c:pt>
                <c:pt idx="66">
                  <c:v>0.28203299641609192</c:v>
                </c:pt>
                <c:pt idx="67">
                  <c:v>0.28382709622383118</c:v>
                </c:pt>
                <c:pt idx="68">
                  <c:v>0.28357455134391785</c:v>
                </c:pt>
                <c:pt idx="69">
                  <c:v>0.28456607460975647</c:v>
                </c:pt>
                <c:pt idx="70">
                  <c:v>0.2842467725276947</c:v>
                </c:pt>
                <c:pt idx="71">
                  <c:v>0.2863897979259491</c:v>
                </c:pt>
                <c:pt idx="72">
                  <c:v>0.28626537322998047</c:v>
                </c:pt>
                <c:pt idx="73">
                  <c:v>0.28677430748939514</c:v>
                </c:pt>
                <c:pt idx="74">
                  <c:v>0.28910660743713379</c:v>
                </c:pt>
                <c:pt idx="75">
                  <c:v>0.29031556844711304</c:v>
                </c:pt>
                <c:pt idx="76">
                  <c:v>0.29043427109718323</c:v>
                </c:pt>
                <c:pt idx="77">
                  <c:v>0.28879439830780029</c:v>
                </c:pt>
                <c:pt idx="78">
                  <c:v>0.2934766411781311</c:v>
                </c:pt>
                <c:pt idx="79">
                  <c:v>0.2927301824092865</c:v>
                </c:pt>
                <c:pt idx="80">
                  <c:v>0.28981223702430725</c:v>
                </c:pt>
                <c:pt idx="81">
                  <c:v>0.28875121474266052</c:v>
                </c:pt>
                <c:pt idx="82">
                  <c:v>0.28723391890525818</c:v>
                </c:pt>
                <c:pt idx="83">
                  <c:v>0.28395423293113708</c:v>
                </c:pt>
                <c:pt idx="84">
                  <c:v>0.28260648250579834</c:v>
                </c:pt>
                <c:pt idx="85">
                  <c:v>0.28172460198402405</c:v>
                </c:pt>
                <c:pt idx="86">
                  <c:v>0.28012102842330933</c:v>
                </c:pt>
                <c:pt idx="87">
                  <c:v>0.27951067686080933</c:v>
                </c:pt>
                <c:pt idx="88">
                  <c:v>0.28021794557571411</c:v>
                </c:pt>
                <c:pt idx="89">
                  <c:v>0.28016984462738037</c:v>
                </c:pt>
                <c:pt idx="90">
                  <c:v>0.28157877922058105</c:v>
                </c:pt>
                <c:pt idx="91">
                  <c:v>0.27660694718360901</c:v>
                </c:pt>
                <c:pt idx="92">
                  <c:v>0.26772907376289368</c:v>
                </c:pt>
                <c:pt idx="93">
                  <c:v>0.26321569085121155</c:v>
                </c:pt>
                <c:pt idx="94">
                  <c:v>0.26428785920143127</c:v>
                </c:pt>
                <c:pt idx="95">
                  <c:v>0.26449564099311829</c:v>
                </c:pt>
                <c:pt idx="96">
                  <c:v>0.26678311824798584</c:v>
                </c:pt>
                <c:pt idx="97">
                  <c:v>0.2689252495765686</c:v>
                </c:pt>
                <c:pt idx="98">
                  <c:v>0.26949289441108704</c:v>
                </c:pt>
                <c:pt idx="99">
                  <c:v>0.27110123634338379</c:v>
                </c:pt>
                <c:pt idx="100">
                  <c:v>0.27045956254005432</c:v>
                </c:pt>
                <c:pt idx="101">
                  <c:v>0.2725757360458374</c:v>
                </c:pt>
                <c:pt idx="102">
                  <c:v>0.27592724561691284</c:v>
                </c:pt>
                <c:pt idx="103">
                  <c:v>0.27909579873085022</c:v>
                </c:pt>
                <c:pt idx="104">
                  <c:v>0.28218728303909302</c:v>
                </c:pt>
                <c:pt idx="105">
                  <c:v>0.28451675176620483</c:v>
                </c:pt>
                <c:pt idx="106">
                  <c:v>0.28573790192604065</c:v>
                </c:pt>
                <c:pt idx="107">
                  <c:v>0.28682565689086914</c:v>
                </c:pt>
                <c:pt idx="108">
                  <c:v>0.28654858469963074</c:v>
                </c:pt>
                <c:pt idx="109">
                  <c:v>0.2883090078830719</c:v>
                </c:pt>
                <c:pt idx="110">
                  <c:v>0.28894525766372681</c:v>
                </c:pt>
                <c:pt idx="111">
                  <c:v>0.28953221440315247</c:v>
                </c:pt>
                <c:pt idx="112">
                  <c:v>0.29023972153663635</c:v>
                </c:pt>
              </c:numCache>
            </c:numRef>
          </c:val>
          <c:smooth val="0"/>
          <c:extLst>
            <c:ext xmlns:c16="http://schemas.microsoft.com/office/drawing/2014/chart" uri="{C3380CC4-5D6E-409C-BE32-E72D297353CC}">
              <c16:uniqueId val="{00000003-465A-418A-A058-B10B3AAA0B69}"/>
            </c:ext>
          </c:extLst>
        </c:ser>
        <c:dLbls>
          <c:showLegendKey val="0"/>
          <c:showVal val="0"/>
          <c:showCatName val="0"/>
          <c:showSerName val="0"/>
          <c:showPercent val="0"/>
          <c:showBubbleSize val="0"/>
        </c:dLbls>
        <c:marker val="1"/>
        <c:smooth val="0"/>
        <c:axId val="539443168"/>
        <c:axId val="539443728"/>
      </c:lineChart>
      <c:lineChart>
        <c:grouping val="standard"/>
        <c:varyColors val="0"/>
        <c:ser>
          <c:idx val="0"/>
          <c:order val="1"/>
          <c:tx>
            <c:v>Fannie</c:v>
          </c:tx>
          <c:spPr>
            <a:ln>
              <a:solidFill>
                <a:srgbClr val="0070C0"/>
              </a:solidFill>
            </a:ln>
          </c:spPr>
          <c:marker>
            <c:symbol val="none"/>
          </c:marker>
          <c:cat>
            <c:numRef>
              <c:f>Data!Date</c:f>
              <c:numCache>
                <c:formatCode>[$-409]mmm\-yy;@</c:formatCode>
                <c:ptCount val="113"/>
                <c:pt idx="0">
                  <c:v>41167</c:v>
                </c:pt>
                <c:pt idx="1">
                  <c:v>41197</c:v>
                </c:pt>
                <c:pt idx="2">
                  <c:v>41228</c:v>
                </c:pt>
                <c:pt idx="3">
                  <c:v>41258</c:v>
                </c:pt>
                <c:pt idx="4">
                  <c:v>41289</c:v>
                </c:pt>
                <c:pt idx="5">
                  <c:v>41320</c:v>
                </c:pt>
                <c:pt idx="6">
                  <c:v>41348</c:v>
                </c:pt>
                <c:pt idx="7">
                  <c:v>41379</c:v>
                </c:pt>
                <c:pt idx="8">
                  <c:v>41409</c:v>
                </c:pt>
                <c:pt idx="9">
                  <c:v>41440</c:v>
                </c:pt>
                <c:pt idx="10">
                  <c:v>41470</c:v>
                </c:pt>
                <c:pt idx="11">
                  <c:v>41501</c:v>
                </c:pt>
                <c:pt idx="12">
                  <c:v>41532</c:v>
                </c:pt>
                <c:pt idx="13">
                  <c:v>41562</c:v>
                </c:pt>
                <c:pt idx="14">
                  <c:v>41593</c:v>
                </c:pt>
                <c:pt idx="15">
                  <c:v>41623</c:v>
                </c:pt>
                <c:pt idx="16">
                  <c:v>41654</c:v>
                </c:pt>
                <c:pt idx="17">
                  <c:v>41685</c:v>
                </c:pt>
                <c:pt idx="18">
                  <c:v>41713</c:v>
                </c:pt>
                <c:pt idx="19">
                  <c:v>41744</c:v>
                </c:pt>
                <c:pt idx="20">
                  <c:v>41774</c:v>
                </c:pt>
                <c:pt idx="21">
                  <c:v>41805</c:v>
                </c:pt>
                <c:pt idx="22">
                  <c:v>41835</c:v>
                </c:pt>
                <c:pt idx="23">
                  <c:v>41866</c:v>
                </c:pt>
                <c:pt idx="24">
                  <c:v>41897</c:v>
                </c:pt>
                <c:pt idx="25">
                  <c:v>41927</c:v>
                </c:pt>
                <c:pt idx="26">
                  <c:v>41958</c:v>
                </c:pt>
                <c:pt idx="27">
                  <c:v>41988</c:v>
                </c:pt>
                <c:pt idx="28">
                  <c:v>42019</c:v>
                </c:pt>
                <c:pt idx="29">
                  <c:v>42050</c:v>
                </c:pt>
                <c:pt idx="30">
                  <c:v>42078</c:v>
                </c:pt>
                <c:pt idx="31">
                  <c:v>42109</c:v>
                </c:pt>
                <c:pt idx="32">
                  <c:v>42139</c:v>
                </c:pt>
                <c:pt idx="33">
                  <c:v>42170</c:v>
                </c:pt>
                <c:pt idx="34">
                  <c:v>42200</c:v>
                </c:pt>
                <c:pt idx="35">
                  <c:v>42231</c:v>
                </c:pt>
                <c:pt idx="36">
                  <c:v>42262</c:v>
                </c:pt>
                <c:pt idx="37">
                  <c:v>42292</c:v>
                </c:pt>
                <c:pt idx="38">
                  <c:v>42323</c:v>
                </c:pt>
                <c:pt idx="39">
                  <c:v>42353</c:v>
                </c:pt>
                <c:pt idx="40">
                  <c:v>42384</c:v>
                </c:pt>
                <c:pt idx="41">
                  <c:v>42415</c:v>
                </c:pt>
                <c:pt idx="42">
                  <c:v>42444</c:v>
                </c:pt>
                <c:pt idx="43">
                  <c:v>42475</c:v>
                </c:pt>
                <c:pt idx="44">
                  <c:v>42505</c:v>
                </c:pt>
                <c:pt idx="45">
                  <c:v>42536</c:v>
                </c:pt>
                <c:pt idx="46">
                  <c:v>42566</c:v>
                </c:pt>
                <c:pt idx="47">
                  <c:v>42597</c:v>
                </c:pt>
                <c:pt idx="48">
                  <c:v>42628</c:v>
                </c:pt>
                <c:pt idx="49">
                  <c:v>42658</c:v>
                </c:pt>
                <c:pt idx="50">
                  <c:v>42689</c:v>
                </c:pt>
                <c:pt idx="51">
                  <c:v>42719</c:v>
                </c:pt>
                <c:pt idx="52">
                  <c:v>42750</c:v>
                </c:pt>
                <c:pt idx="53">
                  <c:v>42781</c:v>
                </c:pt>
                <c:pt idx="54">
                  <c:v>42809</c:v>
                </c:pt>
                <c:pt idx="55">
                  <c:v>42840</c:v>
                </c:pt>
                <c:pt idx="56">
                  <c:v>42870</c:v>
                </c:pt>
                <c:pt idx="57">
                  <c:v>42901</c:v>
                </c:pt>
                <c:pt idx="58">
                  <c:v>42931</c:v>
                </c:pt>
                <c:pt idx="59">
                  <c:v>42962</c:v>
                </c:pt>
                <c:pt idx="60">
                  <c:v>42993</c:v>
                </c:pt>
                <c:pt idx="61">
                  <c:v>43023</c:v>
                </c:pt>
                <c:pt idx="62">
                  <c:v>43054</c:v>
                </c:pt>
                <c:pt idx="63">
                  <c:v>43084</c:v>
                </c:pt>
                <c:pt idx="64">
                  <c:v>43115</c:v>
                </c:pt>
                <c:pt idx="65">
                  <c:v>43146</c:v>
                </c:pt>
                <c:pt idx="66">
                  <c:v>43174</c:v>
                </c:pt>
                <c:pt idx="67">
                  <c:v>43205</c:v>
                </c:pt>
                <c:pt idx="68">
                  <c:v>43235</c:v>
                </c:pt>
                <c:pt idx="69">
                  <c:v>43266</c:v>
                </c:pt>
                <c:pt idx="70">
                  <c:v>43296</c:v>
                </c:pt>
                <c:pt idx="71">
                  <c:v>43327</c:v>
                </c:pt>
                <c:pt idx="72">
                  <c:v>43358</c:v>
                </c:pt>
                <c:pt idx="73">
                  <c:v>43388</c:v>
                </c:pt>
                <c:pt idx="74">
                  <c:v>43419</c:v>
                </c:pt>
                <c:pt idx="75">
                  <c:v>43449</c:v>
                </c:pt>
                <c:pt idx="76">
                  <c:v>43480</c:v>
                </c:pt>
                <c:pt idx="77">
                  <c:v>43511</c:v>
                </c:pt>
                <c:pt idx="78">
                  <c:v>43539</c:v>
                </c:pt>
                <c:pt idx="79">
                  <c:v>43570</c:v>
                </c:pt>
                <c:pt idx="80">
                  <c:v>43600</c:v>
                </c:pt>
                <c:pt idx="81">
                  <c:v>43631</c:v>
                </c:pt>
                <c:pt idx="82">
                  <c:v>43661</c:v>
                </c:pt>
                <c:pt idx="83">
                  <c:v>43692</c:v>
                </c:pt>
                <c:pt idx="84">
                  <c:v>43723</c:v>
                </c:pt>
                <c:pt idx="85">
                  <c:v>43753</c:v>
                </c:pt>
                <c:pt idx="86">
                  <c:v>43784</c:v>
                </c:pt>
                <c:pt idx="87">
                  <c:v>43814</c:v>
                </c:pt>
                <c:pt idx="88">
                  <c:v>43845</c:v>
                </c:pt>
                <c:pt idx="89">
                  <c:v>43876</c:v>
                </c:pt>
                <c:pt idx="90">
                  <c:v>43905</c:v>
                </c:pt>
                <c:pt idx="91">
                  <c:v>43936</c:v>
                </c:pt>
                <c:pt idx="92">
                  <c:v>43966</c:v>
                </c:pt>
                <c:pt idx="93">
                  <c:v>43997</c:v>
                </c:pt>
                <c:pt idx="94">
                  <c:v>44027</c:v>
                </c:pt>
                <c:pt idx="95">
                  <c:v>44058</c:v>
                </c:pt>
                <c:pt idx="96">
                  <c:v>44089</c:v>
                </c:pt>
                <c:pt idx="97">
                  <c:v>44119</c:v>
                </c:pt>
                <c:pt idx="98">
                  <c:v>44150</c:v>
                </c:pt>
                <c:pt idx="99">
                  <c:v>44180</c:v>
                </c:pt>
                <c:pt idx="100">
                  <c:v>44211</c:v>
                </c:pt>
                <c:pt idx="101">
                  <c:v>44242</c:v>
                </c:pt>
                <c:pt idx="102">
                  <c:v>44270</c:v>
                </c:pt>
                <c:pt idx="103">
                  <c:v>44301</c:v>
                </c:pt>
                <c:pt idx="104">
                  <c:v>44331</c:v>
                </c:pt>
                <c:pt idx="105">
                  <c:v>44362</c:v>
                </c:pt>
                <c:pt idx="106">
                  <c:v>44392</c:v>
                </c:pt>
                <c:pt idx="107">
                  <c:v>44423</c:v>
                </c:pt>
                <c:pt idx="108">
                  <c:v>44454</c:v>
                </c:pt>
                <c:pt idx="109">
                  <c:v>44484</c:v>
                </c:pt>
                <c:pt idx="110">
                  <c:v>44515</c:v>
                </c:pt>
                <c:pt idx="111">
                  <c:v>44545</c:v>
                </c:pt>
                <c:pt idx="112">
                  <c:v>44576</c:v>
                </c:pt>
              </c:numCache>
            </c:numRef>
          </c:cat>
          <c:val>
            <c:numRef>
              <c:f>Data!FF_NMRI</c:f>
              <c:numCache>
                <c:formatCode>0.00</c:formatCode>
                <c:ptCount val="113"/>
                <c:pt idx="0">
                  <c:v>6.2412995845079422E-2</c:v>
                </c:pt>
                <c:pt idx="1">
                  <c:v>6.1880432069301605E-2</c:v>
                </c:pt>
                <c:pt idx="2">
                  <c:v>6.2048640102148056E-2</c:v>
                </c:pt>
                <c:pt idx="3">
                  <c:v>6.2715716660022736E-2</c:v>
                </c:pt>
                <c:pt idx="4">
                  <c:v>6.5557286143302917E-2</c:v>
                </c:pt>
                <c:pt idx="5">
                  <c:v>6.628764420747757E-2</c:v>
                </c:pt>
                <c:pt idx="6">
                  <c:v>6.5517619252204895E-2</c:v>
                </c:pt>
                <c:pt idx="7">
                  <c:v>6.5643295645713806E-2</c:v>
                </c:pt>
                <c:pt idx="8">
                  <c:v>6.7227333784103394E-2</c:v>
                </c:pt>
                <c:pt idx="9">
                  <c:v>6.7325994372367859E-2</c:v>
                </c:pt>
                <c:pt idx="10">
                  <c:v>6.8175129592418671E-2</c:v>
                </c:pt>
                <c:pt idx="11">
                  <c:v>7.0255488157272339E-2</c:v>
                </c:pt>
                <c:pt idx="12">
                  <c:v>7.1262717247009277E-2</c:v>
                </c:pt>
                <c:pt idx="13">
                  <c:v>7.2674393653869629E-2</c:v>
                </c:pt>
                <c:pt idx="14">
                  <c:v>7.3809504508972168E-2</c:v>
                </c:pt>
                <c:pt idx="15">
                  <c:v>7.3240555822849274E-2</c:v>
                </c:pt>
                <c:pt idx="16">
                  <c:v>7.279890775680542E-2</c:v>
                </c:pt>
                <c:pt idx="17">
                  <c:v>7.2685450315475464E-2</c:v>
                </c:pt>
                <c:pt idx="18">
                  <c:v>7.2985559701919556E-2</c:v>
                </c:pt>
                <c:pt idx="19">
                  <c:v>7.3504693806171417E-2</c:v>
                </c:pt>
                <c:pt idx="20">
                  <c:v>7.4028156697750092E-2</c:v>
                </c:pt>
                <c:pt idx="21">
                  <c:v>7.4157707393169403E-2</c:v>
                </c:pt>
                <c:pt idx="22">
                  <c:v>7.5209885835647583E-2</c:v>
                </c:pt>
                <c:pt idx="23">
                  <c:v>7.5525373220443726E-2</c:v>
                </c:pt>
                <c:pt idx="24">
                  <c:v>7.7062793076038361E-2</c:v>
                </c:pt>
                <c:pt idx="25">
                  <c:v>7.7138692140579224E-2</c:v>
                </c:pt>
                <c:pt idx="26">
                  <c:v>7.8186646103858948E-2</c:v>
                </c:pt>
                <c:pt idx="27">
                  <c:v>7.8738749027252197E-2</c:v>
                </c:pt>
                <c:pt idx="28">
                  <c:v>7.9197049140930176E-2</c:v>
                </c:pt>
                <c:pt idx="29">
                  <c:v>7.8923113644123077E-2</c:v>
                </c:pt>
                <c:pt idx="30">
                  <c:v>7.7844284474849701E-2</c:v>
                </c:pt>
                <c:pt idx="31">
                  <c:v>7.7706433832645416E-2</c:v>
                </c:pt>
                <c:pt idx="32">
                  <c:v>7.5502917170524597E-2</c:v>
                </c:pt>
                <c:pt idx="33">
                  <c:v>7.4918583035469055E-2</c:v>
                </c:pt>
                <c:pt idx="34">
                  <c:v>7.6204985380172729E-2</c:v>
                </c:pt>
                <c:pt idx="35">
                  <c:v>7.7036261558532715E-2</c:v>
                </c:pt>
                <c:pt idx="36">
                  <c:v>7.8143425285816193E-2</c:v>
                </c:pt>
                <c:pt idx="37">
                  <c:v>7.7175527811050415E-2</c:v>
                </c:pt>
                <c:pt idx="38">
                  <c:v>7.6289325952529907E-2</c:v>
                </c:pt>
                <c:pt idx="39">
                  <c:v>7.7256090939044952E-2</c:v>
                </c:pt>
                <c:pt idx="40">
                  <c:v>7.886023074388504E-2</c:v>
                </c:pt>
                <c:pt idx="41">
                  <c:v>7.9333983361721039E-2</c:v>
                </c:pt>
                <c:pt idx="42">
                  <c:v>7.9657457768917084E-2</c:v>
                </c:pt>
                <c:pt idx="43">
                  <c:v>7.9859226942062378E-2</c:v>
                </c:pt>
                <c:pt idx="44">
                  <c:v>7.8588292002677917E-2</c:v>
                </c:pt>
                <c:pt idx="45">
                  <c:v>7.7394731342792511E-2</c:v>
                </c:pt>
                <c:pt idx="46">
                  <c:v>7.7595040202140808E-2</c:v>
                </c:pt>
                <c:pt idx="47">
                  <c:v>7.6997235417366028E-2</c:v>
                </c:pt>
                <c:pt idx="48">
                  <c:v>7.7800057828426361E-2</c:v>
                </c:pt>
                <c:pt idx="49">
                  <c:v>7.8975304961204529E-2</c:v>
                </c:pt>
                <c:pt idx="50">
                  <c:v>8.0749332904815674E-2</c:v>
                </c:pt>
                <c:pt idx="51">
                  <c:v>8.2658134400844574E-2</c:v>
                </c:pt>
                <c:pt idx="52">
                  <c:v>8.2354053854942322E-2</c:v>
                </c:pt>
                <c:pt idx="53">
                  <c:v>8.2638449966907501E-2</c:v>
                </c:pt>
                <c:pt idx="54">
                  <c:v>8.2344941794872284E-2</c:v>
                </c:pt>
                <c:pt idx="55">
                  <c:v>8.1569746136665344E-2</c:v>
                </c:pt>
                <c:pt idx="56">
                  <c:v>8.2131773233413696E-2</c:v>
                </c:pt>
                <c:pt idx="57">
                  <c:v>8.1682734191417694E-2</c:v>
                </c:pt>
                <c:pt idx="58">
                  <c:v>8.3308890461921692E-2</c:v>
                </c:pt>
                <c:pt idx="59">
                  <c:v>8.6565010249614716E-2</c:v>
                </c:pt>
                <c:pt idx="60">
                  <c:v>9.0432398021221161E-2</c:v>
                </c:pt>
                <c:pt idx="61">
                  <c:v>9.2323280870914459E-2</c:v>
                </c:pt>
                <c:pt idx="62">
                  <c:v>9.1370731592178345E-2</c:v>
                </c:pt>
                <c:pt idx="63">
                  <c:v>9.177456796169281E-2</c:v>
                </c:pt>
                <c:pt idx="64">
                  <c:v>9.2582650482654572E-2</c:v>
                </c:pt>
                <c:pt idx="65">
                  <c:v>9.4625018537044525E-2</c:v>
                </c:pt>
                <c:pt idx="66">
                  <c:v>9.5716021955013275E-2</c:v>
                </c:pt>
                <c:pt idx="67">
                  <c:v>9.6203602850437164E-2</c:v>
                </c:pt>
                <c:pt idx="68">
                  <c:v>9.4372749328613281E-2</c:v>
                </c:pt>
                <c:pt idx="69">
                  <c:v>9.2516496777534485E-2</c:v>
                </c:pt>
                <c:pt idx="70">
                  <c:v>9.424494206905365E-2</c:v>
                </c:pt>
                <c:pt idx="71">
                  <c:v>9.5116153359413147E-2</c:v>
                </c:pt>
                <c:pt idx="72">
                  <c:v>9.6685722470283508E-2</c:v>
                </c:pt>
                <c:pt idx="73">
                  <c:v>9.8335236310958862E-2</c:v>
                </c:pt>
                <c:pt idx="74">
                  <c:v>9.8622217774391174E-2</c:v>
                </c:pt>
                <c:pt idx="75">
                  <c:v>9.8411098122596741E-2</c:v>
                </c:pt>
                <c:pt idx="76">
                  <c:v>9.9857836961746216E-2</c:v>
                </c:pt>
                <c:pt idx="77">
                  <c:v>9.8570153117179871E-2</c:v>
                </c:pt>
                <c:pt idx="78">
                  <c:v>9.5532417297363281E-2</c:v>
                </c:pt>
                <c:pt idx="79">
                  <c:v>9.4356417655944824E-2</c:v>
                </c:pt>
                <c:pt idx="80">
                  <c:v>9.2909514904022217E-2</c:v>
                </c:pt>
                <c:pt idx="81">
                  <c:v>9.1746576130390167E-2</c:v>
                </c:pt>
                <c:pt idx="82">
                  <c:v>9.1400705277919769E-2</c:v>
                </c:pt>
                <c:pt idx="83">
                  <c:v>8.8440343737602234E-2</c:v>
                </c:pt>
                <c:pt idx="84">
                  <c:v>8.5700966417789459E-2</c:v>
                </c:pt>
                <c:pt idx="85">
                  <c:v>8.3261273801326752E-2</c:v>
                </c:pt>
                <c:pt idx="86">
                  <c:v>8.2939490675926208E-2</c:v>
                </c:pt>
                <c:pt idx="87">
                  <c:v>8.274213969707489E-2</c:v>
                </c:pt>
                <c:pt idx="88">
                  <c:v>8.283553272485733E-2</c:v>
                </c:pt>
                <c:pt idx="89">
                  <c:v>8.2117818295955658E-2</c:v>
                </c:pt>
                <c:pt idx="90">
                  <c:v>8.2410767674446106E-2</c:v>
                </c:pt>
                <c:pt idx="91">
                  <c:v>8.3525389432907104E-2</c:v>
                </c:pt>
                <c:pt idx="92">
                  <c:v>8.5997089743614197E-2</c:v>
                </c:pt>
                <c:pt idx="93">
                  <c:v>8.3941057324409485E-2</c:v>
                </c:pt>
                <c:pt idx="94">
                  <c:v>8.0656088888645172E-2</c:v>
                </c:pt>
                <c:pt idx="95">
                  <c:v>7.9756319522857666E-2</c:v>
                </c:pt>
                <c:pt idx="96">
                  <c:v>7.9993546009063721E-2</c:v>
                </c:pt>
                <c:pt idx="97">
                  <c:v>8.028838038444519E-2</c:v>
                </c:pt>
                <c:pt idx="98">
                  <c:v>8.1002555787563324E-2</c:v>
                </c:pt>
                <c:pt idx="99">
                  <c:v>8.1570029258728027E-2</c:v>
                </c:pt>
                <c:pt idx="100">
                  <c:v>8.1715360283851624E-2</c:v>
                </c:pt>
                <c:pt idx="101">
                  <c:v>8.0748856067657471E-2</c:v>
                </c:pt>
                <c:pt idx="102">
                  <c:v>7.9813286662101746E-2</c:v>
                </c:pt>
                <c:pt idx="103">
                  <c:v>7.950349897146225E-2</c:v>
                </c:pt>
                <c:pt idx="104">
                  <c:v>8.1358075141906738E-2</c:v>
                </c:pt>
                <c:pt idx="105">
                  <c:v>8.4722951054573059E-2</c:v>
                </c:pt>
                <c:pt idx="106">
                  <c:v>8.7667174637317657E-2</c:v>
                </c:pt>
                <c:pt idx="107">
                  <c:v>8.8127799332141876E-2</c:v>
                </c:pt>
                <c:pt idx="108">
                  <c:v>8.954957127571106E-2</c:v>
                </c:pt>
                <c:pt idx="109">
                  <c:v>8.8522329926490784E-2</c:v>
                </c:pt>
                <c:pt idx="110">
                  <c:v>8.666510134935379E-2</c:v>
                </c:pt>
                <c:pt idx="111">
                  <c:v>8.6957119405269623E-2</c:v>
                </c:pt>
                <c:pt idx="112">
                  <c:v>8.7620943784713745E-2</c:v>
                </c:pt>
              </c:numCache>
            </c:numRef>
          </c:val>
          <c:smooth val="0"/>
          <c:extLst>
            <c:ext xmlns:c16="http://schemas.microsoft.com/office/drawing/2014/chart" uri="{C3380CC4-5D6E-409C-BE32-E72D297353CC}">
              <c16:uniqueId val="{00000004-465A-418A-A058-B10B3AAA0B69}"/>
            </c:ext>
          </c:extLst>
        </c:ser>
        <c:ser>
          <c:idx val="3"/>
          <c:order val="3"/>
          <c:tx>
            <c:v>VA</c:v>
          </c:tx>
          <c:spPr>
            <a:ln>
              <a:solidFill>
                <a:srgbClr val="00B050"/>
              </a:solidFill>
            </a:ln>
          </c:spPr>
          <c:marker>
            <c:symbol val="none"/>
          </c:marker>
          <c:cat>
            <c:numRef>
              <c:f>Data!Date</c:f>
              <c:numCache>
                <c:formatCode>[$-409]mmm\-yy;@</c:formatCode>
                <c:ptCount val="113"/>
                <c:pt idx="0">
                  <c:v>41167</c:v>
                </c:pt>
                <c:pt idx="1">
                  <c:v>41197</c:v>
                </c:pt>
                <c:pt idx="2">
                  <c:v>41228</c:v>
                </c:pt>
                <c:pt idx="3">
                  <c:v>41258</c:v>
                </c:pt>
                <c:pt idx="4">
                  <c:v>41289</c:v>
                </c:pt>
                <c:pt idx="5">
                  <c:v>41320</c:v>
                </c:pt>
                <c:pt idx="6">
                  <c:v>41348</c:v>
                </c:pt>
                <c:pt idx="7">
                  <c:v>41379</c:v>
                </c:pt>
                <c:pt idx="8">
                  <c:v>41409</c:v>
                </c:pt>
                <c:pt idx="9">
                  <c:v>41440</c:v>
                </c:pt>
                <c:pt idx="10">
                  <c:v>41470</c:v>
                </c:pt>
                <c:pt idx="11">
                  <c:v>41501</c:v>
                </c:pt>
                <c:pt idx="12">
                  <c:v>41532</c:v>
                </c:pt>
                <c:pt idx="13">
                  <c:v>41562</c:v>
                </c:pt>
                <c:pt idx="14">
                  <c:v>41593</c:v>
                </c:pt>
                <c:pt idx="15">
                  <c:v>41623</c:v>
                </c:pt>
                <c:pt idx="16">
                  <c:v>41654</c:v>
                </c:pt>
                <c:pt idx="17">
                  <c:v>41685</c:v>
                </c:pt>
                <c:pt idx="18">
                  <c:v>41713</c:v>
                </c:pt>
                <c:pt idx="19">
                  <c:v>41744</c:v>
                </c:pt>
                <c:pt idx="20">
                  <c:v>41774</c:v>
                </c:pt>
                <c:pt idx="21">
                  <c:v>41805</c:v>
                </c:pt>
                <c:pt idx="22">
                  <c:v>41835</c:v>
                </c:pt>
                <c:pt idx="23">
                  <c:v>41866</c:v>
                </c:pt>
                <c:pt idx="24">
                  <c:v>41897</c:v>
                </c:pt>
                <c:pt idx="25">
                  <c:v>41927</c:v>
                </c:pt>
                <c:pt idx="26">
                  <c:v>41958</c:v>
                </c:pt>
                <c:pt idx="27">
                  <c:v>41988</c:v>
                </c:pt>
                <c:pt idx="28">
                  <c:v>42019</c:v>
                </c:pt>
                <c:pt idx="29">
                  <c:v>42050</c:v>
                </c:pt>
                <c:pt idx="30">
                  <c:v>42078</c:v>
                </c:pt>
                <c:pt idx="31">
                  <c:v>42109</c:v>
                </c:pt>
                <c:pt idx="32">
                  <c:v>42139</c:v>
                </c:pt>
                <c:pt idx="33">
                  <c:v>42170</c:v>
                </c:pt>
                <c:pt idx="34">
                  <c:v>42200</c:v>
                </c:pt>
                <c:pt idx="35">
                  <c:v>42231</c:v>
                </c:pt>
                <c:pt idx="36">
                  <c:v>42262</c:v>
                </c:pt>
                <c:pt idx="37">
                  <c:v>42292</c:v>
                </c:pt>
                <c:pt idx="38">
                  <c:v>42323</c:v>
                </c:pt>
                <c:pt idx="39">
                  <c:v>42353</c:v>
                </c:pt>
                <c:pt idx="40">
                  <c:v>42384</c:v>
                </c:pt>
                <c:pt idx="41">
                  <c:v>42415</c:v>
                </c:pt>
                <c:pt idx="42">
                  <c:v>42444</c:v>
                </c:pt>
                <c:pt idx="43">
                  <c:v>42475</c:v>
                </c:pt>
                <c:pt idx="44">
                  <c:v>42505</c:v>
                </c:pt>
                <c:pt idx="45">
                  <c:v>42536</c:v>
                </c:pt>
                <c:pt idx="46">
                  <c:v>42566</c:v>
                </c:pt>
                <c:pt idx="47">
                  <c:v>42597</c:v>
                </c:pt>
                <c:pt idx="48">
                  <c:v>42628</c:v>
                </c:pt>
                <c:pt idx="49">
                  <c:v>42658</c:v>
                </c:pt>
                <c:pt idx="50">
                  <c:v>42689</c:v>
                </c:pt>
                <c:pt idx="51">
                  <c:v>42719</c:v>
                </c:pt>
                <c:pt idx="52">
                  <c:v>42750</c:v>
                </c:pt>
                <c:pt idx="53">
                  <c:v>42781</c:v>
                </c:pt>
                <c:pt idx="54">
                  <c:v>42809</c:v>
                </c:pt>
                <c:pt idx="55">
                  <c:v>42840</c:v>
                </c:pt>
                <c:pt idx="56">
                  <c:v>42870</c:v>
                </c:pt>
                <c:pt idx="57">
                  <c:v>42901</c:v>
                </c:pt>
                <c:pt idx="58">
                  <c:v>42931</c:v>
                </c:pt>
                <c:pt idx="59">
                  <c:v>42962</c:v>
                </c:pt>
                <c:pt idx="60">
                  <c:v>42993</c:v>
                </c:pt>
                <c:pt idx="61">
                  <c:v>43023</c:v>
                </c:pt>
                <c:pt idx="62">
                  <c:v>43054</c:v>
                </c:pt>
                <c:pt idx="63">
                  <c:v>43084</c:v>
                </c:pt>
                <c:pt idx="64">
                  <c:v>43115</c:v>
                </c:pt>
                <c:pt idx="65">
                  <c:v>43146</c:v>
                </c:pt>
                <c:pt idx="66">
                  <c:v>43174</c:v>
                </c:pt>
                <c:pt idx="67">
                  <c:v>43205</c:v>
                </c:pt>
                <c:pt idx="68">
                  <c:v>43235</c:v>
                </c:pt>
                <c:pt idx="69">
                  <c:v>43266</c:v>
                </c:pt>
                <c:pt idx="70">
                  <c:v>43296</c:v>
                </c:pt>
                <c:pt idx="71">
                  <c:v>43327</c:v>
                </c:pt>
                <c:pt idx="72">
                  <c:v>43358</c:v>
                </c:pt>
                <c:pt idx="73">
                  <c:v>43388</c:v>
                </c:pt>
                <c:pt idx="74">
                  <c:v>43419</c:v>
                </c:pt>
                <c:pt idx="75">
                  <c:v>43449</c:v>
                </c:pt>
                <c:pt idx="76">
                  <c:v>43480</c:v>
                </c:pt>
                <c:pt idx="77">
                  <c:v>43511</c:v>
                </c:pt>
                <c:pt idx="78">
                  <c:v>43539</c:v>
                </c:pt>
                <c:pt idx="79">
                  <c:v>43570</c:v>
                </c:pt>
                <c:pt idx="80">
                  <c:v>43600</c:v>
                </c:pt>
                <c:pt idx="81">
                  <c:v>43631</c:v>
                </c:pt>
                <c:pt idx="82">
                  <c:v>43661</c:v>
                </c:pt>
                <c:pt idx="83">
                  <c:v>43692</c:v>
                </c:pt>
                <c:pt idx="84">
                  <c:v>43723</c:v>
                </c:pt>
                <c:pt idx="85">
                  <c:v>43753</c:v>
                </c:pt>
                <c:pt idx="86">
                  <c:v>43784</c:v>
                </c:pt>
                <c:pt idx="87">
                  <c:v>43814</c:v>
                </c:pt>
                <c:pt idx="88">
                  <c:v>43845</c:v>
                </c:pt>
                <c:pt idx="89">
                  <c:v>43876</c:v>
                </c:pt>
                <c:pt idx="90">
                  <c:v>43905</c:v>
                </c:pt>
                <c:pt idx="91">
                  <c:v>43936</c:v>
                </c:pt>
                <c:pt idx="92">
                  <c:v>43966</c:v>
                </c:pt>
                <c:pt idx="93">
                  <c:v>43997</c:v>
                </c:pt>
                <c:pt idx="94">
                  <c:v>44027</c:v>
                </c:pt>
                <c:pt idx="95">
                  <c:v>44058</c:v>
                </c:pt>
                <c:pt idx="96">
                  <c:v>44089</c:v>
                </c:pt>
                <c:pt idx="97">
                  <c:v>44119</c:v>
                </c:pt>
                <c:pt idx="98">
                  <c:v>44150</c:v>
                </c:pt>
                <c:pt idx="99">
                  <c:v>44180</c:v>
                </c:pt>
                <c:pt idx="100">
                  <c:v>44211</c:v>
                </c:pt>
                <c:pt idx="101">
                  <c:v>44242</c:v>
                </c:pt>
                <c:pt idx="102">
                  <c:v>44270</c:v>
                </c:pt>
                <c:pt idx="103">
                  <c:v>44301</c:v>
                </c:pt>
                <c:pt idx="104">
                  <c:v>44331</c:v>
                </c:pt>
                <c:pt idx="105">
                  <c:v>44362</c:v>
                </c:pt>
                <c:pt idx="106">
                  <c:v>44392</c:v>
                </c:pt>
                <c:pt idx="107">
                  <c:v>44423</c:v>
                </c:pt>
                <c:pt idx="108">
                  <c:v>44454</c:v>
                </c:pt>
                <c:pt idx="109">
                  <c:v>44484</c:v>
                </c:pt>
                <c:pt idx="110">
                  <c:v>44515</c:v>
                </c:pt>
                <c:pt idx="111">
                  <c:v>44545</c:v>
                </c:pt>
                <c:pt idx="112">
                  <c:v>44576</c:v>
                </c:pt>
              </c:numCache>
            </c:numRef>
          </c:cat>
          <c:val>
            <c:numRef>
              <c:f>Data!VA_NMRI</c:f>
              <c:numCache>
                <c:formatCode>0.00</c:formatCode>
                <c:ptCount val="113"/>
                <c:pt idx="0">
                  <c:v>0.10693661868572235</c:v>
                </c:pt>
                <c:pt idx="1">
                  <c:v>0.10695574432611465</c:v>
                </c:pt>
                <c:pt idx="2">
                  <c:v>0.10669995844364166</c:v>
                </c:pt>
                <c:pt idx="3">
                  <c:v>0.10810046643018723</c:v>
                </c:pt>
                <c:pt idx="4">
                  <c:v>0.1086549311876297</c:v>
                </c:pt>
                <c:pt idx="5">
                  <c:v>0.10853429883718491</c:v>
                </c:pt>
                <c:pt idx="6">
                  <c:v>0.10707119107246399</c:v>
                </c:pt>
                <c:pt idx="7">
                  <c:v>0.10704154521226883</c:v>
                </c:pt>
                <c:pt idx="8">
                  <c:v>0.10479766875505447</c:v>
                </c:pt>
                <c:pt idx="9">
                  <c:v>0.10385054349899292</c:v>
                </c:pt>
                <c:pt idx="10">
                  <c:v>0.1038665845990181</c:v>
                </c:pt>
                <c:pt idx="11">
                  <c:v>0.1049048975110054</c:v>
                </c:pt>
                <c:pt idx="12">
                  <c:v>0.10800974816083908</c:v>
                </c:pt>
                <c:pt idx="13">
                  <c:v>0.10796675831079483</c:v>
                </c:pt>
                <c:pt idx="14">
                  <c:v>0.11094854027032852</c:v>
                </c:pt>
                <c:pt idx="15">
                  <c:v>0.11016042530536652</c:v>
                </c:pt>
                <c:pt idx="16">
                  <c:v>0.10976538062095642</c:v>
                </c:pt>
                <c:pt idx="17">
                  <c:v>0.11114100366830826</c:v>
                </c:pt>
                <c:pt idx="18">
                  <c:v>0.11166860163211823</c:v>
                </c:pt>
                <c:pt idx="19">
                  <c:v>0.11215977370738983</c:v>
                </c:pt>
                <c:pt idx="20">
                  <c:v>0.11169177293777466</c:v>
                </c:pt>
                <c:pt idx="21">
                  <c:v>0.10949449241161346</c:v>
                </c:pt>
                <c:pt idx="22">
                  <c:v>0.11152675747871399</c:v>
                </c:pt>
                <c:pt idx="23">
                  <c:v>0.11250380426645279</c:v>
                </c:pt>
                <c:pt idx="24">
                  <c:v>0.11385858803987503</c:v>
                </c:pt>
                <c:pt idx="25">
                  <c:v>0.11424869298934937</c:v>
                </c:pt>
                <c:pt idx="26">
                  <c:v>0.11561180651187897</c:v>
                </c:pt>
                <c:pt idx="27">
                  <c:v>0.11558729410171509</c:v>
                </c:pt>
                <c:pt idx="28">
                  <c:v>0.11521592736244202</c:v>
                </c:pt>
                <c:pt idx="29">
                  <c:v>0.11573849618434906</c:v>
                </c:pt>
                <c:pt idx="30">
                  <c:v>0.11672370880842209</c:v>
                </c:pt>
                <c:pt idx="31">
                  <c:v>0.11481957137584686</c:v>
                </c:pt>
                <c:pt idx="32">
                  <c:v>0.11245463788509369</c:v>
                </c:pt>
                <c:pt idx="33">
                  <c:v>0.11135145276784897</c:v>
                </c:pt>
                <c:pt idx="34">
                  <c:v>0.11121091991662979</c:v>
                </c:pt>
                <c:pt idx="35">
                  <c:v>0.11249353736639023</c:v>
                </c:pt>
                <c:pt idx="36">
                  <c:v>0.11418693512678146</c:v>
                </c:pt>
                <c:pt idx="37">
                  <c:v>0.11515022814273834</c:v>
                </c:pt>
                <c:pt idx="38">
                  <c:v>0.11531338840723038</c:v>
                </c:pt>
                <c:pt idx="39">
                  <c:v>0.114234559237957</c:v>
                </c:pt>
                <c:pt idx="40">
                  <c:v>0.11559423804283142</c:v>
                </c:pt>
                <c:pt idx="41">
                  <c:v>0.11762222647666931</c:v>
                </c:pt>
                <c:pt idx="42">
                  <c:v>0.11723792552947998</c:v>
                </c:pt>
                <c:pt idx="43">
                  <c:v>0.11665628105401993</c:v>
                </c:pt>
                <c:pt idx="44">
                  <c:v>0.11511824280023575</c:v>
                </c:pt>
                <c:pt idx="45">
                  <c:v>0.11268117278814316</c:v>
                </c:pt>
                <c:pt idx="46">
                  <c:v>0.11249855160713196</c:v>
                </c:pt>
                <c:pt idx="47">
                  <c:v>0.1132776290178299</c:v>
                </c:pt>
                <c:pt idx="48">
                  <c:v>0.11424679309129715</c:v>
                </c:pt>
                <c:pt idx="49">
                  <c:v>0.11493556201457977</c:v>
                </c:pt>
                <c:pt idx="50">
                  <c:v>0.11429262906312943</c:v>
                </c:pt>
                <c:pt idx="51">
                  <c:v>0.11489497870206833</c:v>
                </c:pt>
                <c:pt idx="52">
                  <c:v>0.11545351147651672</c:v>
                </c:pt>
                <c:pt idx="53">
                  <c:v>0.11601319909095764</c:v>
                </c:pt>
                <c:pt idx="54">
                  <c:v>0.11663138121366501</c:v>
                </c:pt>
                <c:pt idx="55">
                  <c:v>0.11743005365133286</c:v>
                </c:pt>
                <c:pt idx="56">
                  <c:v>0.11593812704086304</c:v>
                </c:pt>
                <c:pt idx="57">
                  <c:v>0.11445323377847672</c:v>
                </c:pt>
                <c:pt idx="58">
                  <c:v>0.11400961130857468</c:v>
                </c:pt>
                <c:pt idx="59">
                  <c:v>0.11571367084980011</c:v>
                </c:pt>
                <c:pt idx="60">
                  <c:v>0.1169963926076889</c:v>
                </c:pt>
                <c:pt idx="61">
                  <c:v>0.11864131689071655</c:v>
                </c:pt>
                <c:pt idx="62">
                  <c:v>0.11823426932096481</c:v>
                </c:pt>
                <c:pt idx="63">
                  <c:v>0.11922292411327362</c:v>
                </c:pt>
                <c:pt idx="64">
                  <c:v>0.12009505927562714</c:v>
                </c:pt>
                <c:pt idx="65">
                  <c:v>0.12070784717798233</c:v>
                </c:pt>
                <c:pt idx="66">
                  <c:v>0.12061475962400436</c:v>
                </c:pt>
                <c:pt idx="67">
                  <c:v>0.12092287838459015</c:v>
                </c:pt>
                <c:pt idx="68">
                  <c:v>0.11798540502786636</c:v>
                </c:pt>
                <c:pt idx="69">
                  <c:v>0.11691304296255112</c:v>
                </c:pt>
                <c:pt idx="70">
                  <c:v>0.11729303747415543</c:v>
                </c:pt>
                <c:pt idx="71">
                  <c:v>0.11842678487300873</c:v>
                </c:pt>
                <c:pt idx="72">
                  <c:v>0.11978365480899811</c:v>
                </c:pt>
                <c:pt idx="73">
                  <c:v>0.12063297629356384</c:v>
                </c:pt>
                <c:pt idx="74">
                  <c:v>0.12239471077919006</c:v>
                </c:pt>
                <c:pt idx="75">
                  <c:v>0.12377036362886429</c:v>
                </c:pt>
                <c:pt idx="76">
                  <c:v>0.12403961271047592</c:v>
                </c:pt>
                <c:pt idx="77">
                  <c:v>0.12350180000066757</c:v>
                </c:pt>
                <c:pt idx="78">
                  <c:v>0.12334536761045456</c:v>
                </c:pt>
                <c:pt idx="79">
                  <c:v>0.12297637760639191</c:v>
                </c:pt>
                <c:pt idx="80">
                  <c:v>0.11924482882022858</c:v>
                </c:pt>
                <c:pt idx="81">
                  <c:v>0.11704950034618378</c:v>
                </c:pt>
                <c:pt idx="82">
                  <c:v>0.11666160076856613</c:v>
                </c:pt>
                <c:pt idx="83">
                  <c:v>0.11605637520551682</c:v>
                </c:pt>
                <c:pt idx="84">
                  <c:v>0.11782573163509369</c:v>
                </c:pt>
                <c:pt idx="85">
                  <c:v>0.11812210828065872</c:v>
                </c:pt>
                <c:pt idx="86">
                  <c:v>0.11802871525287628</c:v>
                </c:pt>
                <c:pt idx="87">
                  <c:v>0.11669043451547623</c:v>
                </c:pt>
                <c:pt idx="88">
                  <c:v>0.11702987551689148</c:v>
                </c:pt>
                <c:pt idx="89">
                  <c:v>0.1185569167137146</c:v>
                </c:pt>
                <c:pt idx="90">
                  <c:v>0.11648479849100113</c:v>
                </c:pt>
                <c:pt idx="91">
                  <c:v>0.11509691178798676</c:v>
                </c:pt>
                <c:pt idx="92">
                  <c:v>0.11126719415187836</c:v>
                </c:pt>
                <c:pt idx="93">
                  <c:v>0.1048826277256012</c:v>
                </c:pt>
                <c:pt idx="94">
                  <c:v>0.10199132561683655</c:v>
                </c:pt>
                <c:pt idx="95">
                  <c:v>0.10264348983764648</c:v>
                </c:pt>
                <c:pt idx="96">
                  <c:v>0.10338772088289261</c:v>
                </c:pt>
                <c:pt idx="97">
                  <c:v>0.10292727500200272</c:v>
                </c:pt>
                <c:pt idx="98">
                  <c:v>0.10383531451225281</c:v>
                </c:pt>
                <c:pt idx="99">
                  <c:v>0.10446227341890335</c:v>
                </c:pt>
                <c:pt idx="100">
                  <c:v>0.10598414391279221</c:v>
                </c:pt>
                <c:pt idx="101">
                  <c:v>0.10608555376529694</c:v>
                </c:pt>
                <c:pt idx="102">
                  <c:v>0.10648944228887558</c:v>
                </c:pt>
                <c:pt idx="103">
                  <c:v>0.10316895693540573</c:v>
                </c:pt>
                <c:pt idx="104">
                  <c:v>0.10491605848073959</c:v>
                </c:pt>
                <c:pt idx="105">
                  <c:v>0.10714055597782135</c:v>
                </c:pt>
                <c:pt idx="106">
                  <c:v>0.10980529338121414</c:v>
                </c:pt>
                <c:pt idx="107">
                  <c:v>0.11019244790077209</c:v>
                </c:pt>
                <c:pt idx="108">
                  <c:v>0.11083678156137466</c:v>
                </c:pt>
                <c:pt idx="109">
                  <c:v>0.11123113334178925</c:v>
                </c:pt>
                <c:pt idx="110">
                  <c:v>0.11070350557565689</c:v>
                </c:pt>
                <c:pt idx="111">
                  <c:v>0.11086670309305191</c:v>
                </c:pt>
                <c:pt idx="112">
                  <c:v>0.11331585794687271</c:v>
                </c:pt>
              </c:numCache>
            </c:numRef>
          </c:val>
          <c:smooth val="0"/>
          <c:extLst>
            <c:ext xmlns:c16="http://schemas.microsoft.com/office/drawing/2014/chart" uri="{C3380CC4-5D6E-409C-BE32-E72D297353CC}">
              <c16:uniqueId val="{00000005-465A-418A-A058-B10B3AAA0B69}"/>
            </c:ext>
          </c:extLst>
        </c:ser>
        <c:ser>
          <c:idx val="4"/>
          <c:order val="4"/>
          <c:tx>
            <c:v>Rural</c:v>
          </c:tx>
          <c:marker>
            <c:symbol val="none"/>
          </c:marker>
          <c:cat>
            <c:numRef>
              <c:f>Data!Date</c:f>
              <c:numCache>
                <c:formatCode>[$-409]mmm\-yy;@</c:formatCode>
                <c:ptCount val="113"/>
                <c:pt idx="0">
                  <c:v>41167</c:v>
                </c:pt>
                <c:pt idx="1">
                  <c:v>41197</c:v>
                </c:pt>
                <c:pt idx="2">
                  <c:v>41228</c:v>
                </c:pt>
                <c:pt idx="3">
                  <c:v>41258</c:v>
                </c:pt>
                <c:pt idx="4">
                  <c:v>41289</c:v>
                </c:pt>
                <c:pt idx="5">
                  <c:v>41320</c:v>
                </c:pt>
                <c:pt idx="6">
                  <c:v>41348</c:v>
                </c:pt>
                <c:pt idx="7">
                  <c:v>41379</c:v>
                </c:pt>
                <c:pt idx="8">
                  <c:v>41409</c:v>
                </c:pt>
                <c:pt idx="9">
                  <c:v>41440</c:v>
                </c:pt>
                <c:pt idx="10">
                  <c:v>41470</c:v>
                </c:pt>
                <c:pt idx="11">
                  <c:v>41501</c:v>
                </c:pt>
                <c:pt idx="12">
                  <c:v>41532</c:v>
                </c:pt>
                <c:pt idx="13">
                  <c:v>41562</c:v>
                </c:pt>
                <c:pt idx="14">
                  <c:v>41593</c:v>
                </c:pt>
                <c:pt idx="15">
                  <c:v>41623</c:v>
                </c:pt>
                <c:pt idx="16">
                  <c:v>41654</c:v>
                </c:pt>
                <c:pt idx="17">
                  <c:v>41685</c:v>
                </c:pt>
                <c:pt idx="18">
                  <c:v>41713</c:v>
                </c:pt>
                <c:pt idx="19">
                  <c:v>41744</c:v>
                </c:pt>
                <c:pt idx="20">
                  <c:v>41774</c:v>
                </c:pt>
                <c:pt idx="21">
                  <c:v>41805</c:v>
                </c:pt>
                <c:pt idx="22">
                  <c:v>41835</c:v>
                </c:pt>
                <c:pt idx="23">
                  <c:v>41866</c:v>
                </c:pt>
                <c:pt idx="24">
                  <c:v>41897</c:v>
                </c:pt>
                <c:pt idx="25">
                  <c:v>41927</c:v>
                </c:pt>
                <c:pt idx="26">
                  <c:v>41958</c:v>
                </c:pt>
                <c:pt idx="27">
                  <c:v>41988</c:v>
                </c:pt>
                <c:pt idx="28">
                  <c:v>42019</c:v>
                </c:pt>
                <c:pt idx="29">
                  <c:v>42050</c:v>
                </c:pt>
                <c:pt idx="30">
                  <c:v>42078</c:v>
                </c:pt>
                <c:pt idx="31">
                  <c:v>42109</c:v>
                </c:pt>
                <c:pt idx="32">
                  <c:v>42139</c:v>
                </c:pt>
                <c:pt idx="33">
                  <c:v>42170</c:v>
                </c:pt>
                <c:pt idx="34">
                  <c:v>42200</c:v>
                </c:pt>
                <c:pt idx="35">
                  <c:v>42231</c:v>
                </c:pt>
                <c:pt idx="36">
                  <c:v>42262</c:v>
                </c:pt>
                <c:pt idx="37">
                  <c:v>42292</c:v>
                </c:pt>
                <c:pt idx="38">
                  <c:v>42323</c:v>
                </c:pt>
                <c:pt idx="39">
                  <c:v>42353</c:v>
                </c:pt>
                <c:pt idx="40">
                  <c:v>42384</c:v>
                </c:pt>
                <c:pt idx="41">
                  <c:v>42415</c:v>
                </c:pt>
                <c:pt idx="42">
                  <c:v>42444</c:v>
                </c:pt>
                <c:pt idx="43">
                  <c:v>42475</c:v>
                </c:pt>
                <c:pt idx="44">
                  <c:v>42505</c:v>
                </c:pt>
                <c:pt idx="45">
                  <c:v>42536</c:v>
                </c:pt>
                <c:pt idx="46">
                  <c:v>42566</c:v>
                </c:pt>
                <c:pt idx="47">
                  <c:v>42597</c:v>
                </c:pt>
                <c:pt idx="48">
                  <c:v>42628</c:v>
                </c:pt>
                <c:pt idx="49">
                  <c:v>42658</c:v>
                </c:pt>
                <c:pt idx="50">
                  <c:v>42689</c:v>
                </c:pt>
                <c:pt idx="51">
                  <c:v>42719</c:v>
                </c:pt>
                <c:pt idx="52">
                  <c:v>42750</c:v>
                </c:pt>
                <c:pt idx="53">
                  <c:v>42781</c:v>
                </c:pt>
                <c:pt idx="54">
                  <c:v>42809</c:v>
                </c:pt>
                <c:pt idx="55">
                  <c:v>42840</c:v>
                </c:pt>
                <c:pt idx="56">
                  <c:v>42870</c:v>
                </c:pt>
                <c:pt idx="57">
                  <c:v>42901</c:v>
                </c:pt>
                <c:pt idx="58">
                  <c:v>42931</c:v>
                </c:pt>
                <c:pt idx="59">
                  <c:v>42962</c:v>
                </c:pt>
                <c:pt idx="60">
                  <c:v>42993</c:v>
                </c:pt>
                <c:pt idx="61">
                  <c:v>43023</c:v>
                </c:pt>
                <c:pt idx="62">
                  <c:v>43054</c:v>
                </c:pt>
                <c:pt idx="63">
                  <c:v>43084</c:v>
                </c:pt>
                <c:pt idx="64">
                  <c:v>43115</c:v>
                </c:pt>
                <c:pt idx="65">
                  <c:v>43146</c:v>
                </c:pt>
                <c:pt idx="66">
                  <c:v>43174</c:v>
                </c:pt>
                <c:pt idx="67">
                  <c:v>43205</c:v>
                </c:pt>
                <c:pt idx="68">
                  <c:v>43235</c:v>
                </c:pt>
                <c:pt idx="69">
                  <c:v>43266</c:v>
                </c:pt>
                <c:pt idx="70">
                  <c:v>43296</c:v>
                </c:pt>
                <c:pt idx="71">
                  <c:v>43327</c:v>
                </c:pt>
                <c:pt idx="72">
                  <c:v>43358</c:v>
                </c:pt>
                <c:pt idx="73">
                  <c:v>43388</c:v>
                </c:pt>
                <c:pt idx="74">
                  <c:v>43419</c:v>
                </c:pt>
                <c:pt idx="75">
                  <c:v>43449</c:v>
                </c:pt>
                <c:pt idx="76">
                  <c:v>43480</c:v>
                </c:pt>
                <c:pt idx="77">
                  <c:v>43511</c:v>
                </c:pt>
                <c:pt idx="78">
                  <c:v>43539</c:v>
                </c:pt>
                <c:pt idx="79">
                  <c:v>43570</c:v>
                </c:pt>
                <c:pt idx="80">
                  <c:v>43600</c:v>
                </c:pt>
                <c:pt idx="81">
                  <c:v>43631</c:v>
                </c:pt>
                <c:pt idx="82">
                  <c:v>43661</c:v>
                </c:pt>
                <c:pt idx="83">
                  <c:v>43692</c:v>
                </c:pt>
                <c:pt idx="84">
                  <c:v>43723</c:v>
                </c:pt>
                <c:pt idx="85">
                  <c:v>43753</c:v>
                </c:pt>
                <c:pt idx="86">
                  <c:v>43784</c:v>
                </c:pt>
                <c:pt idx="87">
                  <c:v>43814</c:v>
                </c:pt>
                <c:pt idx="88">
                  <c:v>43845</c:v>
                </c:pt>
                <c:pt idx="89">
                  <c:v>43876</c:v>
                </c:pt>
                <c:pt idx="90">
                  <c:v>43905</c:v>
                </c:pt>
                <c:pt idx="91">
                  <c:v>43936</c:v>
                </c:pt>
                <c:pt idx="92">
                  <c:v>43966</c:v>
                </c:pt>
                <c:pt idx="93">
                  <c:v>43997</c:v>
                </c:pt>
                <c:pt idx="94">
                  <c:v>44027</c:v>
                </c:pt>
                <c:pt idx="95">
                  <c:v>44058</c:v>
                </c:pt>
                <c:pt idx="96">
                  <c:v>44089</c:v>
                </c:pt>
                <c:pt idx="97">
                  <c:v>44119</c:v>
                </c:pt>
                <c:pt idx="98">
                  <c:v>44150</c:v>
                </c:pt>
                <c:pt idx="99">
                  <c:v>44180</c:v>
                </c:pt>
                <c:pt idx="100">
                  <c:v>44211</c:v>
                </c:pt>
                <c:pt idx="101">
                  <c:v>44242</c:v>
                </c:pt>
                <c:pt idx="102">
                  <c:v>44270</c:v>
                </c:pt>
                <c:pt idx="103">
                  <c:v>44301</c:v>
                </c:pt>
                <c:pt idx="104">
                  <c:v>44331</c:v>
                </c:pt>
                <c:pt idx="105">
                  <c:v>44362</c:v>
                </c:pt>
                <c:pt idx="106">
                  <c:v>44392</c:v>
                </c:pt>
                <c:pt idx="107">
                  <c:v>44423</c:v>
                </c:pt>
                <c:pt idx="108">
                  <c:v>44454</c:v>
                </c:pt>
                <c:pt idx="109">
                  <c:v>44484</c:v>
                </c:pt>
                <c:pt idx="110">
                  <c:v>44515</c:v>
                </c:pt>
                <c:pt idx="111">
                  <c:v>44545</c:v>
                </c:pt>
                <c:pt idx="112">
                  <c:v>44576</c:v>
                </c:pt>
              </c:numCache>
            </c:numRef>
          </c:cat>
          <c:val>
            <c:numRef>
              <c:f>Data!Rural_NMRI</c:f>
              <c:numCache>
                <c:formatCode>0.00</c:formatCode>
                <c:ptCount val="113"/>
                <c:pt idx="0">
                  <c:v>0.23857541382312775</c:v>
                </c:pt>
                <c:pt idx="1">
                  <c:v>0.23994360864162445</c:v>
                </c:pt>
                <c:pt idx="2">
                  <c:v>0.23983791470527649</c:v>
                </c:pt>
                <c:pt idx="3">
                  <c:v>0.23928742110729218</c:v>
                </c:pt>
                <c:pt idx="4">
                  <c:v>0.24152845144271851</c:v>
                </c:pt>
                <c:pt idx="5">
                  <c:v>0.24024111032485962</c:v>
                </c:pt>
                <c:pt idx="6">
                  <c:v>0.24126549065113068</c:v>
                </c:pt>
                <c:pt idx="7">
                  <c:v>0.24315588176250458</c:v>
                </c:pt>
                <c:pt idx="8">
                  <c:v>0.23980776965618134</c:v>
                </c:pt>
                <c:pt idx="9">
                  <c:v>0.23613171279430389</c:v>
                </c:pt>
                <c:pt idx="10">
                  <c:v>0.23564264178276062</c:v>
                </c:pt>
                <c:pt idx="11">
                  <c:v>0.23574395477771759</c:v>
                </c:pt>
                <c:pt idx="12">
                  <c:v>0.23850087821483612</c:v>
                </c:pt>
                <c:pt idx="13">
                  <c:v>0.2357698380947113</c:v>
                </c:pt>
                <c:pt idx="14">
                  <c:v>0.24186138808727264</c:v>
                </c:pt>
                <c:pt idx="15">
                  <c:v>0.24096322059631348</c:v>
                </c:pt>
                <c:pt idx="16">
                  <c:v>0.24426133930683136</c:v>
                </c:pt>
                <c:pt idx="17">
                  <c:v>0.24357685446739197</c:v>
                </c:pt>
                <c:pt idx="18">
                  <c:v>0.24167944490909576</c:v>
                </c:pt>
                <c:pt idx="19">
                  <c:v>0.24279677867889404</c:v>
                </c:pt>
                <c:pt idx="20">
                  <c:v>0.24305203557014465</c:v>
                </c:pt>
                <c:pt idx="21">
                  <c:v>0.23341399431228638</c:v>
                </c:pt>
                <c:pt idx="22">
                  <c:v>0.2322193831205368</c:v>
                </c:pt>
                <c:pt idx="23">
                  <c:v>0.23241961002349854</c:v>
                </c:pt>
                <c:pt idx="24">
                  <c:v>0.23274935781955719</c:v>
                </c:pt>
                <c:pt idx="25">
                  <c:v>0.23160000145435333</c:v>
                </c:pt>
                <c:pt idx="26">
                  <c:v>0.23699775338172913</c:v>
                </c:pt>
                <c:pt idx="27">
                  <c:v>0.2334379255771637</c:v>
                </c:pt>
                <c:pt idx="28">
                  <c:v>0.23351064324378967</c:v>
                </c:pt>
                <c:pt idx="29">
                  <c:v>0.2333931028842926</c:v>
                </c:pt>
                <c:pt idx="30">
                  <c:v>0.23131798207759857</c:v>
                </c:pt>
                <c:pt idx="31">
                  <c:v>0.2341235876083374</c:v>
                </c:pt>
                <c:pt idx="32">
                  <c:v>0.23401682078838348</c:v>
                </c:pt>
                <c:pt idx="33">
                  <c:v>0.23088444769382477</c:v>
                </c:pt>
                <c:pt idx="34">
                  <c:v>0.22959525883197784</c:v>
                </c:pt>
                <c:pt idx="35">
                  <c:v>0.23442178964614868</c:v>
                </c:pt>
                <c:pt idx="36">
                  <c:v>0.2344198077917099</c:v>
                </c:pt>
                <c:pt idx="37">
                  <c:v>0.23814369738101959</c:v>
                </c:pt>
                <c:pt idx="38">
                  <c:v>0.23874391615390778</c:v>
                </c:pt>
                <c:pt idx="39">
                  <c:v>0.24334780871868134</c:v>
                </c:pt>
                <c:pt idx="40">
                  <c:v>0.2438623458147049</c:v>
                </c:pt>
                <c:pt idx="41">
                  <c:v>0.23667965829372406</c:v>
                </c:pt>
                <c:pt idx="42">
                  <c:v>0.2372717410326004</c:v>
                </c:pt>
                <c:pt idx="43">
                  <c:v>0.23486369848251343</c:v>
                </c:pt>
                <c:pt idx="44">
                  <c:v>0.23548845946788788</c:v>
                </c:pt>
                <c:pt idx="45">
                  <c:v>0.23429682850837708</c:v>
                </c:pt>
                <c:pt idx="46">
                  <c:v>0.23159277439117432</c:v>
                </c:pt>
                <c:pt idx="47">
                  <c:v>0.2308938056230545</c:v>
                </c:pt>
                <c:pt idx="48">
                  <c:v>0.23476326465606689</c:v>
                </c:pt>
                <c:pt idx="49">
                  <c:v>0.22937311232089996</c:v>
                </c:pt>
                <c:pt idx="50">
                  <c:v>0.22931176424026489</c:v>
                </c:pt>
                <c:pt idx="51">
                  <c:v>0.23143810033798218</c:v>
                </c:pt>
                <c:pt idx="52">
                  <c:v>0.23022596538066864</c:v>
                </c:pt>
                <c:pt idx="53">
                  <c:v>0.23023468255996704</c:v>
                </c:pt>
                <c:pt idx="54">
                  <c:v>0.23281989991664886</c:v>
                </c:pt>
                <c:pt idx="55">
                  <c:v>0.23286283016204834</c:v>
                </c:pt>
                <c:pt idx="56">
                  <c:v>0.23280787467956543</c:v>
                </c:pt>
                <c:pt idx="57">
                  <c:v>0.23054753243923187</c:v>
                </c:pt>
                <c:pt idx="58">
                  <c:v>0.22903180122375488</c:v>
                </c:pt>
                <c:pt idx="59">
                  <c:v>0.2311173677444458</c:v>
                </c:pt>
                <c:pt idx="60">
                  <c:v>0.23108373582363129</c:v>
                </c:pt>
                <c:pt idx="61">
                  <c:v>0.23428378999233246</c:v>
                </c:pt>
                <c:pt idx="62">
                  <c:v>0.23262988030910492</c:v>
                </c:pt>
                <c:pt idx="63">
                  <c:v>0.23452176153659821</c:v>
                </c:pt>
                <c:pt idx="64">
                  <c:v>0.23601578176021576</c:v>
                </c:pt>
                <c:pt idx="65">
                  <c:v>0.23390093445777893</c:v>
                </c:pt>
                <c:pt idx="66">
                  <c:v>0.23476529121398926</c:v>
                </c:pt>
                <c:pt idx="67">
                  <c:v>0.23475705087184906</c:v>
                </c:pt>
                <c:pt idx="68">
                  <c:v>0.23621039092540741</c:v>
                </c:pt>
                <c:pt idx="69">
                  <c:v>0.23293934762477875</c:v>
                </c:pt>
                <c:pt idx="70">
                  <c:v>0.2312237024307251</c:v>
                </c:pt>
                <c:pt idx="71">
                  <c:v>0.23221021890640259</c:v>
                </c:pt>
                <c:pt idx="72">
                  <c:v>0.23352308571338654</c:v>
                </c:pt>
                <c:pt idx="73">
                  <c:v>0.23539480566978455</c:v>
                </c:pt>
                <c:pt idx="74">
                  <c:v>0.23349583148956299</c:v>
                </c:pt>
                <c:pt idx="75">
                  <c:v>0.23489014804363251</c:v>
                </c:pt>
                <c:pt idx="76">
                  <c:v>0.22579868137836456</c:v>
                </c:pt>
                <c:pt idx="77">
                  <c:v>0.24020147323608398</c:v>
                </c:pt>
                <c:pt idx="78">
                  <c:v>0.24361056089401245</c:v>
                </c:pt>
                <c:pt idx="79">
                  <c:v>0.23890461027622223</c:v>
                </c:pt>
                <c:pt idx="80">
                  <c:v>0.23697201907634735</c:v>
                </c:pt>
                <c:pt idx="81">
                  <c:v>0.23686341941356659</c:v>
                </c:pt>
                <c:pt idx="82">
                  <c:v>0.23394156992435455</c:v>
                </c:pt>
                <c:pt idx="83">
                  <c:v>0.23204179108142853</c:v>
                </c:pt>
                <c:pt idx="84">
                  <c:v>0.23540809750556946</c:v>
                </c:pt>
                <c:pt idx="85">
                  <c:v>0.23145148158073425</c:v>
                </c:pt>
                <c:pt idx="86">
                  <c:v>0.23070339858531952</c:v>
                </c:pt>
                <c:pt idx="87">
                  <c:v>0.23300540447235107</c:v>
                </c:pt>
                <c:pt idx="88">
                  <c:v>0.23513510823249817</c:v>
                </c:pt>
                <c:pt idx="89">
                  <c:v>0.23290008306503296</c:v>
                </c:pt>
                <c:pt idx="90">
                  <c:v>0.23506511747837067</c:v>
                </c:pt>
                <c:pt idx="91">
                  <c:v>0.2342926412820816</c:v>
                </c:pt>
                <c:pt idx="92">
                  <c:v>0.22427934408187866</c:v>
                </c:pt>
                <c:pt idx="93">
                  <c:v>0.22397007048130035</c:v>
                </c:pt>
                <c:pt idx="94">
                  <c:v>0.22348807752132416</c:v>
                </c:pt>
                <c:pt idx="95">
                  <c:v>0.22466418147087097</c:v>
                </c:pt>
                <c:pt idx="96">
                  <c:v>0.22577138245105743</c:v>
                </c:pt>
                <c:pt idx="97">
                  <c:v>0.22527316212654114</c:v>
                </c:pt>
                <c:pt idx="98">
                  <c:v>0.22484375536441803</c:v>
                </c:pt>
                <c:pt idx="99">
                  <c:v>0.22679369151592255</c:v>
                </c:pt>
                <c:pt idx="100">
                  <c:v>0.23062103986740112</c:v>
                </c:pt>
                <c:pt idx="101">
                  <c:v>0.23169684410095215</c:v>
                </c:pt>
                <c:pt idx="102">
                  <c:v>0.23016640543937683</c:v>
                </c:pt>
                <c:pt idx="103">
                  <c:v>0.23375359177589417</c:v>
                </c:pt>
                <c:pt idx="104">
                  <c:v>0.2385256439447403</c:v>
                </c:pt>
                <c:pt idx="105">
                  <c:v>0.23918811976909637</c:v>
                </c:pt>
                <c:pt idx="106">
                  <c:v>0.2406010627746582</c:v>
                </c:pt>
                <c:pt idx="107">
                  <c:v>0.24088294804096222</c:v>
                </c:pt>
                <c:pt idx="108">
                  <c:v>0.2398354709148407</c:v>
                </c:pt>
                <c:pt idx="109">
                  <c:v>0.24108974635601044</c:v>
                </c:pt>
                <c:pt idx="110">
                  <c:v>0.2396838515996933</c:v>
                </c:pt>
                <c:pt idx="111">
                  <c:v>0.24057656526565552</c:v>
                </c:pt>
                <c:pt idx="112">
                  <c:v>0.23957599699497223</c:v>
                </c:pt>
              </c:numCache>
            </c:numRef>
          </c:val>
          <c:smooth val="0"/>
          <c:extLst>
            <c:ext xmlns:c16="http://schemas.microsoft.com/office/drawing/2014/chart" uri="{C3380CC4-5D6E-409C-BE32-E72D297353CC}">
              <c16:uniqueId val="{00000006-465A-418A-A058-B10B3AAA0B69}"/>
            </c:ext>
          </c:extLst>
        </c:ser>
        <c:ser>
          <c:idx val="5"/>
          <c:order val="5"/>
          <c:tx>
            <c:v>Freddie</c:v>
          </c:tx>
          <c:marker>
            <c:symbol val="none"/>
          </c:marker>
          <c:cat>
            <c:numRef>
              <c:f>Data!Date</c:f>
              <c:numCache>
                <c:formatCode>[$-409]mmm\-yy;@</c:formatCode>
                <c:ptCount val="113"/>
                <c:pt idx="0">
                  <c:v>41167</c:v>
                </c:pt>
                <c:pt idx="1">
                  <c:v>41197</c:v>
                </c:pt>
                <c:pt idx="2">
                  <c:v>41228</c:v>
                </c:pt>
                <c:pt idx="3">
                  <c:v>41258</c:v>
                </c:pt>
                <c:pt idx="4">
                  <c:v>41289</c:v>
                </c:pt>
                <c:pt idx="5">
                  <c:v>41320</c:v>
                </c:pt>
                <c:pt idx="6">
                  <c:v>41348</c:v>
                </c:pt>
                <c:pt idx="7">
                  <c:v>41379</c:v>
                </c:pt>
                <c:pt idx="8">
                  <c:v>41409</c:v>
                </c:pt>
                <c:pt idx="9">
                  <c:v>41440</c:v>
                </c:pt>
                <c:pt idx="10">
                  <c:v>41470</c:v>
                </c:pt>
                <c:pt idx="11">
                  <c:v>41501</c:v>
                </c:pt>
                <c:pt idx="12">
                  <c:v>41532</c:v>
                </c:pt>
                <c:pt idx="13">
                  <c:v>41562</c:v>
                </c:pt>
                <c:pt idx="14">
                  <c:v>41593</c:v>
                </c:pt>
                <c:pt idx="15">
                  <c:v>41623</c:v>
                </c:pt>
                <c:pt idx="16">
                  <c:v>41654</c:v>
                </c:pt>
                <c:pt idx="17">
                  <c:v>41685</c:v>
                </c:pt>
                <c:pt idx="18">
                  <c:v>41713</c:v>
                </c:pt>
                <c:pt idx="19">
                  <c:v>41744</c:v>
                </c:pt>
                <c:pt idx="20">
                  <c:v>41774</c:v>
                </c:pt>
                <c:pt idx="21">
                  <c:v>41805</c:v>
                </c:pt>
                <c:pt idx="22">
                  <c:v>41835</c:v>
                </c:pt>
                <c:pt idx="23">
                  <c:v>41866</c:v>
                </c:pt>
                <c:pt idx="24">
                  <c:v>41897</c:v>
                </c:pt>
                <c:pt idx="25">
                  <c:v>41927</c:v>
                </c:pt>
                <c:pt idx="26">
                  <c:v>41958</c:v>
                </c:pt>
                <c:pt idx="27">
                  <c:v>41988</c:v>
                </c:pt>
                <c:pt idx="28">
                  <c:v>42019</c:v>
                </c:pt>
                <c:pt idx="29">
                  <c:v>42050</c:v>
                </c:pt>
                <c:pt idx="30">
                  <c:v>42078</c:v>
                </c:pt>
                <c:pt idx="31">
                  <c:v>42109</c:v>
                </c:pt>
                <c:pt idx="32">
                  <c:v>42139</c:v>
                </c:pt>
                <c:pt idx="33">
                  <c:v>42170</c:v>
                </c:pt>
                <c:pt idx="34">
                  <c:v>42200</c:v>
                </c:pt>
                <c:pt idx="35">
                  <c:v>42231</c:v>
                </c:pt>
                <c:pt idx="36">
                  <c:v>42262</c:v>
                </c:pt>
                <c:pt idx="37">
                  <c:v>42292</c:v>
                </c:pt>
                <c:pt idx="38">
                  <c:v>42323</c:v>
                </c:pt>
                <c:pt idx="39">
                  <c:v>42353</c:v>
                </c:pt>
                <c:pt idx="40">
                  <c:v>42384</c:v>
                </c:pt>
                <c:pt idx="41">
                  <c:v>42415</c:v>
                </c:pt>
                <c:pt idx="42">
                  <c:v>42444</c:v>
                </c:pt>
                <c:pt idx="43">
                  <c:v>42475</c:v>
                </c:pt>
                <c:pt idx="44">
                  <c:v>42505</c:v>
                </c:pt>
                <c:pt idx="45">
                  <c:v>42536</c:v>
                </c:pt>
                <c:pt idx="46">
                  <c:v>42566</c:v>
                </c:pt>
                <c:pt idx="47">
                  <c:v>42597</c:v>
                </c:pt>
                <c:pt idx="48">
                  <c:v>42628</c:v>
                </c:pt>
                <c:pt idx="49">
                  <c:v>42658</c:v>
                </c:pt>
                <c:pt idx="50">
                  <c:v>42689</c:v>
                </c:pt>
                <c:pt idx="51">
                  <c:v>42719</c:v>
                </c:pt>
                <c:pt idx="52">
                  <c:v>42750</c:v>
                </c:pt>
                <c:pt idx="53">
                  <c:v>42781</c:v>
                </c:pt>
                <c:pt idx="54">
                  <c:v>42809</c:v>
                </c:pt>
                <c:pt idx="55">
                  <c:v>42840</c:v>
                </c:pt>
                <c:pt idx="56">
                  <c:v>42870</c:v>
                </c:pt>
                <c:pt idx="57">
                  <c:v>42901</c:v>
                </c:pt>
                <c:pt idx="58">
                  <c:v>42931</c:v>
                </c:pt>
                <c:pt idx="59">
                  <c:v>42962</c:v>
                </c:pt>
                <c:pt idx="60">
                  <c:v>42993</c:v>
                </c:pt>
                <c:pt idx="61">
                  <c:v>43023</c:v>
                </c:pt>
                <c:pt idx="62">
                  <c:v>43054</c:v>
                </c:pt>
                <c:pt idx="63">
                  <c:v>43084</c:v>
                </c:pt>
                <c:pt idx="64">
                  <c:v>43115</c:v>
                </c:pt>
                <c:pt idx="65">
                  <c:v>43146</c:v>
                </c:pt>
                <c:pt idx="66">
                  <c:v>43174</c:v>
                </c:pt>
                <c:pt idx="67">
                  <c:v>43205</c:v>
                </c:pt>
                <c:pt idx="68">
                  <c:v>43235</c:v>
                </c:pt>
                <c:pt idx="69">
                  <c:v>43266</c:v>
                </c:pt>
                <c:pt idx="70">
                  <c:v>43296</c:v>
                </c:pt>
                <c:pt idx="71">
                  <c:v>43327</c:v>
                </c:pt>
                <c:pt idx="72">
                  <c:v>43358</c:v>
                </c:pt>
                <c:pt idx="73">
                  <c:v>43388</c:v>
                </c:pt>
                <c:pt idx="74">
                  <c:v>43419</c:v>
                </c:pt>
                <c:pt idx="75">
                  <c:v>43449</c:v>
                </c:pt>
                <c:pt idx="76">
                  <c:v>43480</c:v>
                </c:pt>
                <c:pt idx="77">
                  <c:v>43511</c:v>
                </c:pt>
                <c:pt idx="78">
                  <c:v>43539</c:v>
                </c:pt>
                <c:pt idx="79">
                  <c:v>43570</c:v>
                </c:pt>
                <c:pt idx="80">
                  <c:v>43600</c:v>
                </c:pt>
                <c:pt idx="81">
                  <c:v>43631</c:v>
                </c:pt>
                <c:pt idx="82">
                  <c:v>43661</c:v>
                </c:pt>
                <c:pt idx="83">
                  <c:v>43692</c:v>
                </c:pt>
                <c:pt idx="84">
                  <c:v>43723</c:v>
                </c:pt>
                <c:pt idx="85">
                  <c:v>43753</c:v>
                </c:pt>
                <c:pt idx="86">
                  <c:v>43784</c:v>
                </c:pt>
                <c:pt idx="87">
                  <c:v>43814</c:v>
                </c:pt>
                <c:pt idx="88">
                  <c:v>43845</c:v>
                </c:pt>
                <c:pt idx="89">
                  <c:v>43876</c:v>
                </c:pt>
                <c:pt idx="90">
                  <c:v>43905</c:v>
                </c:pt>
                <c:pt idx="91">
                  <c:v>43936</c:v>
                </c:pt>
                <c:pt idx="92">
                  <c:v>43966</c:v>
                </c:pt>
                <c:pt idx="93">
                  <c:v>43997</c:v>
                </c:pt>
                <c:pt idx="94">
                  <c:v>44027</c:v>
                </c:pt>
                <c:pt idx="95">
                  <c:v>44058</c:v>
                </c:pt>
                <c:pt idx="96">
                  <c:v>44089</c:v>
                </c:pt>
                <c:pt idx="97">
                  <c:v>44119</c:v>
                </c:pt>
                <c:pt idx="98">
                  <c:v>44150</c:v>
                </c:pt>
                <c:pt idx="99">
                  <c:v>44180</c:v>
                </c:pt>
                <c:pt idx="100">
                  <c:v>44211</c:v>
                </c:pt>
                <c:pt idx="101">
                  <c:v>44242</c:v>
                </c:pt>
                <c:pt idx="102">
                  <c:v>44270</c:v>
                </c:pt>
                <c:pt idx="103">
                  <c:v>44301</c:v>
                </c:pt>
                <c:pt idx="104">
                  <c:v>44331</c:v>
                </c:pt>
                <c:pt idx="105">
                  <c:v>44362</c:v>
                </c:pt>
                <c:pt idx="106">
                  <c:v>44392</c:v>
                </c:pt>
                <c:pt idx="107">
                  <c:v>44423</c:v>
                </c:pt>
                <c:pt idx="108">
                  <c:v>44454</c:v>
                </c:pt>
                <c:pt idx="109">
                  <c:v>44484</c:v>
                </c:pt>
                <c:pt idx="110">
                  <c:v>44515</c:v>
                </c:pt>
                <c:pt idx="111">
                  <c:v>44545</c:v>
                </c:pt>
                <c:pt idx="112">
                  <c:v>44576</c:v>
                </c:pt>
              </c:numCache>
            </c:numRef>
          </c:cat>
          <c:val>
            <c:numRef>
              <c:f>Data!Freddie_NMRI</c:f>
              <c:numCache>
                <c:formatCode>0.00</c:formatCode>
                <c:ptCount val="113"/>
                <c:pt idx="0">
                  <c:v>5.8122675865888596E-2</c:v>
                </c:pt>
                <c:pt idx="1">
                  <c:v>5.8952894061803818E-2</c:v>
                </c:pt>
                <c:pt idx="2">
                  <c:v>6.0373377054929733E-2</c:v>
                </c:pt>
                <c:pt idx="3">
                  <c:v>6.0992218554019928E-2</c:v>
                </c:pt>
                <c:pt idx="4">
                  <c:v>5.9931062161922455E-2</c:v>
                </c:pt>
                <c:pt idx="5">
                  <c:v>5.7854797691106796E-2</c:v>
                </c:pt>
                <c:pt idx="6">
                  <c:v>5.9555057436227798E-2</c:v>
                </c:pt>
                <c:pt idx="7">
                  <c:v>6.0750313103199005E-2</c:v>
                </c:pt>
                <c:pt idx="8">
                  <c:v>5.8789331465959549E-2</c:v>
                </c:pt>
                <c:pt idx="9">
                  <c:v>5.886198952794075E-2</c:v>
                </c:pt>
                <c:pt idx="10">
                  <c:v>6.0115557163953781E-2</c:v>
                </c:pt>
                <c:pt idx="11">
                  <c:v>6.0206033289432526E-2</c:v>
                </c:pt>
                <c:pt idx="12">
                  <c:v>6.2905915081501007E-2</c:v>
                </c:pt>
                <c:pt idx="13">
                  <c:v>6.3166141510009766E-2</c:v>
                </c:pt>
                <c:pt idx="14">
                  <c:v>6.3916981220245361E-2</c:v>
                </c:pt>
                <c:pt idx="15">
                  <c:v>6.5233595669269562E-2</c:v>
                </c:pt>
                <c:pt idx="16">
                  <c:v>6.5710015594959259E-2</c:v>
                </c:pt>
                <c:pt idx="17">
                  <c:v>6.647985428571701E-2</c:v>
                </c:pt>
                <c:pt idx="18">
                  <c:v>6.8111337721347809E-2</c:v>
                </c:pt>
                <c:pt idx="19">
                  <c:v>6.8374454975128174E-2</c:v>
                </c:pt>
                <c:pt idx="20">
                  <c:v>6.8020865321159363E-2</c:v>
                </c:pt>
                <c:pt idx="21">
                  <c:v>6.7628681659698486E-2</c:v>
                </c:pt>
                <c:pt idx="22">
                  <c:v>6.7639723420143127E-2</c:v>
                </c:pt>
                <c:pt idx="23">
                  <c:v>6.8029135465621948E-2</c:v>
                </c:pt>
                <c:pt idx="24">
                  <c:v>6.896856427192688E-2</c:v>
                </c:pt>
                <c:pt idx="25">
                  <c:v>6.8383648991584778E-2</c:v>
                </c:pt>
                <c:pt idx="26">
                  <c:v>6.8335972726345062E-2</c:v>
                </c:pt>
                <c:pt idx="27">
                  <c:v>6.9389507174491882E-2</c:v>
                </c:pt>
                <c:pt idx="28">
                  <c:v>7.0577651262283325E-2</c:v>
                </c:pt>
                <c:pt idx="29">
                  <c:v>6.7648887634277344E-2</c:v>
                </c:pt>
                <c:pt idx="30">
                  <c:v>6.7850120365619659E-2</c:v>
                </c:pt>
                <c:pt idx="31">
                  <c:v>6.8100780248641968E-2</c:v>
                </c:pt>
                <c:pt idx="32">
                  <c:v>6.8142078816890717E-2</c:v>
                </c:pt>
                <c:pt idx="33">
                  <c:v>6.7813865840435028E-2</c:v>
                </c:pt>
                <c:pt idx="34">
                  <c:v>6.7819148302078247E-2</c:v>
                </c:pt>
                <c:pt idx="35">
                  <c:v>6.8571269512176514E-2</c:v>
                </c:pt>
                <c:pt idx="36">
                  <c:v>6.960635632276535E-2</c:v>
                </c:pt>
                <c:pt idx="37">
                  <c:v>7.1309424936771393E-2</c:v>
                </c:pt>
                <c:pt idx="38">
                  <c:v>7.193552702665329E-2</c:v>
                </c:pt>
                <c:pt idx="39">
                  <c:v>7.2914659976959229E-2</c:v>
                </c:pt>
                <c:pt idx="40">
                  <c:v>7.3191642761230469E-2</c:v>
                </c:pt>
                <c:pt idx="41">
                  <c:v>7.3472701013088226E-2</c:v>
                </c:pt>
                <c:pt idx="42">
                  <c:v>7.5225651264190674E-2</c:v>
                </c:pt>
                <c:pt idx="43">
                  <c:v>7.485487312078476E-2</c:v>
                </c:pt>
                <c:pt idx="44">
                  <c:v>7.4456743896007538E-2</c:v>
                </c:pt>
                <c:pt idx="45">
                  <c:v>7.4661485850811005E-2</c:v>
                </c:pt>
                <c:pt idx="46">
                  <c:v>7.5712293386459351E-2</c:v>
                </c:pt>
                <c:pt idx="47">
                  <c:v>7.7078521251678467E-2</c:v>
                </c:pt>
                <c:pt idx="48">
                  <c:v>7.7780619263648987E-2</c:v>
                </c:pt>
                <c:pt idx="49">
                  <c:v>7.6720692217350006E-2</c:v>
                </c:pt>
                <c:pt idx="50">
                  <c:v>7.5475484132766724E-2</c:v>
                </c:pt>
                <c:pt idx="51">
                  <c:v>7.5728163123130798E-2</c:v>
                </c:pt>
                <c:pt idx="52">
                  <c:v>7.6170273125171661E-2</c:v>
                </c:pt>
                <c:pt idx="53">
                  <c:v>7.6937861740589142E-2</c:v>
                </c:pt>
                <c:pt idx="54">
                  <c:v>7.8416183590888977E-2</c:v>
                </c:pt>
                <c:pt idx="55">
                  <c:v>7.9736493527889252E-2</c:v>
                </c:pt>
                <c:pt idx="56">
                  <c:v>7.8380048274993896E-2</c:v>
                </c:pt>
                <c:pt idx="57">
                  <c:v>7.7251851558685303E-2</c:v>
                </c:pt>
                <c:pt idx="58">
                  <c:v>7.8112520277500153E-2</c:v>
                </c:pt>
                <c:pt idx="59">
                  <c:v>7.6614528894424438E-2</c:v>
                </c:pt>
                <c:pt idx="60">
                  <c:v>7.7777810394763947E-2</c:v>
                </c:pt>
                <c:pt idx="61">
                  <c:v>7.8280605375766754E-2</c:v>
                </c:pt>
                <c:pt idx="62">
                  <c:v>7.885964959859848E-2</c:v>
                </c:pt>
                <c:pt idx="63">
                  <c:v>8.0042369663715363E-2</c:v>
                </c:pt>
                <c:pt idx="64">
                  <c:v>7.9847000539302826E-2</c:v>
                </c:pt>
                <c:pt idx="65">
                  <c:v>7.8779980540275574E-2</c:v>
                </c:pt>
                <c:pt idx="66">
                  <c:v>7.8407958149909973E-2</c:v>
                </c:pt>
                <c:pt idx="67">
                  <c:v>7.9552903771400452E-2</c:v>
                </c:pt>
                <c:pt idx="68">
                  <c:v>7.9800978302955627E-2</c:v>
                </c:pt>
                <c:pt idx="69">
                  <c:v>8.047301322221756E-2</c:v>
                </c:pt>
                <c:pt idx="70">
                  <c:v>8.1261076033115387E-2</c:v>
                </c:pt>
                <c:pt idx="71">
                  <c:v>8.1276044249534607E-2</c:v>
                </c:pt>
                <c:pt idx="72">
                  <c:v>8.1418223679065704E-2</c:v>
                </c:pt>
                <c:pt idx="73">
                  <c:v>7.9869218170642853E-2</c:v>
                </c:pt>
                <c:pt idx="74">
                  <c:v>8.0193988978862762E-2</c:v>
                </c:pt>
                <c:pt idx="75">
                  <c:v>8.1443369388580322E-2</c:v>
                </c:pt>
                <c:pt idx="76">
                  <c:v>8.0628901720046997E-2</c:v>
                </c:pt>
                <c:pt idx="77">
                  <c:v>8.0604061484336853E-2</c:v>
                </c:pt>
                <c:pt idx="78">
                  <c:v>8.0761469900608063E-2</c:v>
                </c:pt>
                <c:pt idx="79">
                  <c:v>8.0755315721035004E-2</c:v>
                </c:pt>
                <c:pt idx="80">
                  <c:v>7.9760164022445679E-2</c:v>
                </c:pt>
                <c:pt idx="81">
                  <c:v>7.9032443463802338E-2</c:v>
                </c:pt>
                <c:pt idx="82">
                  <c:v>7.7764958143234253E-2</c:v>
                </c:pt>
                <c:pt idx="83">
                  <c:v>7.8112564980983734E-2</c:v>
                </c:pt>
                <c:pt idx="84">
                  <c:v>7.8262187540531158E-2</c:v>
                </c:pt>
                <c:pt idx="85">
                  <c:v>7.8252755105495453E-2</c:v>
                </c:pt>
                <c:pt idx="86">
                  <c:v>7.7782019972801208E-2</c:v>
                </c:pt>
                <c:pt idx="87">
                  <c:v>7.724713534116745E-2</c:v>
                </c:pt>
                <c:pt idx="88">
                  <c:v>7.8462682664394379E-2</c:v>
                </c:pt>
                <c:pt idx="89">
                  <c:v>7.8322716057300568E-2</c:v>
                </c:pt>
                <c:pt idx="90">
                  <c:v>7.6739363372325897E-2</c:v>
                </c:pt>
                <c:pt idx="91">
                  <c:v>7.6946623623371124E-2</c:v>
                </c:pt>
                <c:pt idx="92">
                  <c:v>7.9224519431591034E-2</c:v>
                </c:pt>
                <c:pt idx="93">
                  <c:v>7.6790392398834229E-2</c:v>
                </c:pt>
                <c:pt idx="94">
                  <c:v>7.4429012835025787E-2</c:v>
                </c:pt>
                <c:pt idx="95">
                  <c:v>7.2828598320484161E-2</c:v>
                </c:pt>
                <c:pt idx="96">
                  <c:v>7.2320729494094849E-2</c:v>
                </c:pt>
                <c:pt idx="97">
                  <c:v>7.2016693651676178E-2</c:v>
                </c:pt>
                <c:pt idx="98">
                  <c:v>7.2551824152469635E-2</c:v>
                </c:pt>
                <c:pt idx="99">
                  <c:v>7.3402456939220428E-2</c:v>
                </c:pt>
                <c:pt idx="100">
                  <c:v>7.395114004611969E-2</c:v>
                </c:pt>
                <c:pt idx="101">
                  <c:v>7.3914811015129089E-2</c:v>
                </c:pt>
                <c:pt idx="102">
                  <c:v>7.3188044130802155E-2</c:v>
                </c:pt>
                <c:pt idx="103">
                  <c:v>7.4544727802276611E-2</c:v>
                </c:pt>
                <c:pt idx="104">
                  <c:v>7.400503009557724E-2</c:v>
                </c:pt>
                <c:pt idx="105">
                  <c:v>7.3102302849292755E-2</c:v>
                </c:pt>
                <c:pt idx="106">
                  <c:v>7.4208222329616547E-2</c:v>
                </c:pt>
                <c:pt idx="107">
                  <c:v>7.5178682804107666E-2</c:v>
                </c:pt>
                <c:pt idx="108">
                  <c:v>7.5225897133350372E-2</c:v>
                </c:pt>
                <c:pt idx="109">
                  <c:v>7.5054153800010681E-2</c:v>
                </c:pt>
                <c:pt idx="110">
                  <c:v>7.5348719954490662E-2</c:v>
                </c:pt>
                <c:pt idx="111">
                  <c:v>7.6361663639545441E-2</c:v>
                </c:pt>
                <c:pt idx="112">
                  <c:v>7.564486563205719E-2</c:v>
                </c:pt>
              </c:numCache>
            </c:numRef>
          </c:val>
          <c:smooth val="0"/>
          <c:extLst>
            <c:ext xmlns:c16="http://schemas.microsoft.com/office/drawing/2014/chart" uri="{C3380CC4-5D6E-409C-BE32-E72D297353CC}">
              <c16:uniqueId val="{00000007-465A-418A-A058-B10B3AAA0B69}"/>
            </c:ext>
          </c:extLst>
        </c:ser>
        <c:dLbls>
          <c:showLegendKey val="0"/>
          <c:showVal val="0"/>
          <c:showCatName val="0"/>
          <c:showSerName val="0"/>
          <c:showPercent val="0"/>
          <c:showBubbleSize val="0"/>
        </c:dLbls>
        <c:marker val="1"/>
        <c:smooth val="0"/>
        <c:axId val="539444848"/>
        <c:axId val="539444288"/>
      </c:lineChart>
      <c:catAx>
        <c:axId val="539443168"/>
        <c:scaling>
          <c:orientation val="minMax"/>
        </c:scaling>
        <c:delete val="0"/>
        <c:axPos val="b"/>
        <c:numFmt formatCode="[$-409]mmm\-yy;@" sourceLinked="1"/>
        <c:majorTickMark val="in"/>
        <c:minorTickMark val="none"/>
        <c:tickLblPos val="nextTo"/>
        <c:spPr>
          <a:ln>
            <a:solidFill>
              <a:schemeClr val="bg2">
                <a:lumMod val="50000"/>
              </a:schemeClr>
            </a:solidFill>
          </a:ln>
        </c:spPr>
        <c:crossAx val="539443728"/>
        <c:crosses val="autoZero"/>
        <c:auto val="0"/>
        <c:lblAlgn val="ctr"/>
        <c:lblOffset val="100"/>
        <c:tickLblSkip val="12"/>
        <c:tickMarkSkip val="12"/>
        <c:noMultiLvlLbl val="0"/>
      </c:catAx>
      <c:valAx>
        <c:axId val="539443728"/>
        <c:scaling>
          <c:orientation val="minMax"/>
          <c:min val="4.0000000000000022E-2"/>
        </c:scaling>
        <c:delete val="0"/>
        <c:axPos val="l"/>
        <c:majorGridlines>
          <c:spPr>
            <a:ln>
              <a:solidFill>
                <a:schemeClr val="bg2">
                  <a:lumMod val="50000"/>
                </a:schemeClr>
              </a:solidFill>
            </a:ln>
          </c:spPr>
        </c:majorGridlines>
        <c:numFmt formatCode="0%" sourceLinked="0"/>
        <c:majorTickMark val="none"/>
        <c:minorTickMark val="none"/>
        <c:tickLblPos val="nextTo"/>
        <c:spPr>
          <a:ln>
            <a:solidFill>
              <a:schemeClr val="bg2">
                <a:lumMod val="50000"/>
              </a:schemeClr>
            </a:solidFill>
          </a:ln>
        </c:spPr>
        <c:crossAx val="539443168"/>
        <c:crosses val="autoZero"/>
        <c:crossBetween val="between"/>
        <c:majorUnit val="4.0000000000000022E-2"/>
      </c:valAx>
      <c:valAx>
        <c:axId val="539444288"/>
        <c:scaling>
          <c:orientation val="minMax"/>
          <c:max val="0.32000000000000006"/>
          <c:min val="4.0000000000000022E-2"/>
        </c:scaling>
        <c:delete val="0"/>
        <c:axPos val="r"/>
        <c:numFmt formatCode="0%" sourceLinked="0"/>
        <c:majorTickMark val="none"/>
        <c:minorTickMark val="none"/>
        <c:tickLblPos val="nextTo"/>
        <c:crossAx val="539444848"/>
        <c:crosses val="max"/>
        <c:crossBetween val="between"/>
        <c:majorUnit val="4.0000000000000022E-2"/>
      </c:valAx>
      <c:catAx>
        <c:axId val="539444848"/>
        <c:scaling>
          <c:orientation val="minMax"/>
        </c:scaling>
        <c:delete val="1"/>
        <c:axPos val="b"/>
        <c:numFmt formatCode="[$-409]mmm\-yy;@" sourceLinked="1"/>
        <c:majorTickMark val="out"/>
        <c:minorTickMark val="none"/>
        <c:tickLblPos val="none"/>
        <c:crossAx val="539444288"/>
        <c:crosses val="autoZero"/>
        <c:auto val="0"/>
        <c:lblAlgn val="ctr"/>
        <c:lblOffset val="100"/>
        <c:noMultiLvlLbl val="1"/>
      </c:catAx>
    </c:plotArea>
    <c:plotVisOnly val="1"/>
    <c:dispBlanksAs val="gap"/>
    <c:showDLblsOverMax val="0"/>
  </c:chart>
  <c:spPr>
    <a:ln>
      <a:noFill/>
    </a:ln>
  </c:spPr>
  <c:txPr>
    <a:bodyPr/>
    <a:lstStyle/>
    <a:p>
      <a:pPr>
        <a:defRPr>
          <a:solidFill>
            <a:sysClr val="windowText" lastClr="000000"/>
          </a:solidFill>
        </a:defRPr>
      </a:pPr>
      <a:endParaRPr lang="en-US"/>
    </a:p>
  </c:txPr>
  <c:externalData r:id="rId2">
    <c:autoUpdate val="0"/>
  </c:externalData>
  <c:userShapes r:id="rId3"/>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7384393461902443E-2"/>
          <c:y val="0.12797309710738428"/>
          <c:w val="0.89694466138057127"/>
          <c:h val="0.74494416996799395"/>
        </c:manualLayout>
      </c:layout>
      <c:lineChart>
        <c:grouping val="standard"/>
        <c:varyColors val="0"/>
        <c:ser>
          <c:idx val="0"/>
          <c:order val="0"/>
          <c:tx>
            <c:strRef>
              <c:f>Sheet1!$B$1</c:f>
              <c:strCache>
                <c:ptCount val="1"/>
                <c:pt idx="0">
                  <c:v>FHFA HPI (Nominal)</c:v>
                </c:pt>
              </c:strCache>
            </c:strRef>
          </c:tx>
          <c:spPr>
            <a:ln w="28575" cap="rnd">
              <a:solidFill>
                <a:schemeClr val="accent1"/>
              </a:solidFill>
              <a:round/>
            </a:ln>
            <a:effectLst/>
          </c:spPr>
          <c:marker>
            <c:symbol val="none"/>
          </c:marker>
          <c:cat>
            <c:numRef>
              <c:f>Sheet1!$A$38:$A$377</c:f>
              <c:numCache>
                <c:formatCode>[$-409]mmm\-yy;@</c:formatCode>
                <c:ptCount val="340"/>
                <c:pt idx="0">
                  <c:v>34335</c:v>
                </c:pt>
                <c:pt idx="1">
                  <c:v>34366</c:v>
                </c:pt>
                <c:pt idx="2">
                  <c:v>34394</c:v>
                </c:pt>
                <c:pt idx="3">
                  <c:v>34425</c:v>
                </c:pt>
                <c:pt idx="4">
                  <c:v>34455</c:v>
                </c:pt>
                <c:pt idx="5">
                  <c:v>34486</c:v>
                </c:pt>
                <c:pt idx="6">
                  <c:v>34516</c:v>
                </c:pt>
                <c:pt idx="7">
                  <c:v>34547</c:v>
                </c:pt>
                <c:pt idx="8">
                  <c:v>34578</c:v>
                </c:pt>
                <c:pt idx="9">
                  <c:v>34608</c:v>
                </c:pt>
                <c:pt idx="10">
                  <c:v>34639</c:v>
                </c:pt>
                <c:pt idx="11">
                  <c:v>34669</c:v>
                </c:pt>
                <c:pt idx="12">
                  <c:v>34700</c:v>
                </c:pt>
                <c:pt idx="13">
                  <c:v>34731</c:v>
                </c:pt>
                <c:pt idx="14">
                  <c:v>34759</c:v>
                </c:pt>
                <c:pt idx="15">
                  <c:v>34790</c:v>
                </c:pt>
                <c:pt idx="16">
                  <c:v>34820</c:v>
                </c:pt>
                <c:pt idx="17">
                  <c:v>34851</c:v>
                </c:pt>
                <c:pt idx="18">
                  <c:v>34881</c:v>
                </c:pt>
                <c:pt idx="19">
                  <c:v>34912</c:v>
                </c:pt>
                <c:pt idx="20">
                  <c:v>34943</c:v>
                </c:pt>
                <c:pt idx="21">
                  <c:v>34973</c:v>
                </c:pt>
                <c:pt idx="22">
                  <c:v>35004</c:v>
                </c:pt>
                <c:pt idx="23">
                  <c:v>35034</c:v>
                </c:pt>
                <c:pt idx="24">
                  <c:v>35065</c:v>
                </c:pt>
                <c:pt idx="25">
                  <c:v>35096</c:v>
                </c:pt>
                <c:pt idx="26">
                  <c:v>35125</c:v>
                </c:pt>
                <c:pt idx="27">
                  <c:v>35156</c:v>
                </c:pt>
                <c:pt idx="28">
                  <c:v>35186</c:v>
                </c:pt>
                <c:pt idx="29">
                  <c:v>35217</c:v>
                </c:pt>
                <c:pt idx="30">
                  <c:v>35247</c:v>
                </c:pt>
                <c:pt idx="31">
                  <c:v>35278</c:v>
                </c:pt>
                <c:pt idx="32">
                  <c:v>35309</c:v>
                </c:pt>
                <c:pt idx="33">
                  <c:v>35339</c:v>
                </c:pt>
                <c:pt idx="34">
                  <c:v>35370</c:v>
                </c:pt>
                <c:pt idx="35">
                  <c:v>35400</c:v>
                </c:pt>
                <c:pt idx="36">
                  <c:v>35431</c:v>
                </c:pt>
                <c:pt idx="37">
                  <c:v>35462</c:v>
                </c:pt>
                <c:pt idx="38">
                  <c:v>35490</c:v>
                </c:pt>
                <c:pt idx="39">
                  <c:v>35521</c:v>
                </c:pt>
                <c:pt idx="40">
                  <c:v>35551</c:v>
                </c:pt>
                <c:pt idx="41">
                  <c:v>35582</c:v>
                </c:pt>
                <c:pt idx="42">
                  <c:v>35612</c:v>
                </c:pt>
                <c:pt idx="43">
                  <c:v>35643</c:v>
                </c:pt>
                <c:pt idx="44">
                  <c:v>35674</c:v>
                </c:pt>
                <c:pt idx="45">
                  <c:v>35704</c:v>
                </c:pt>
                <c:pt idx="46">
                  <c:v>35735</c:v>
                </c:pt>
                <c:pt idx="47">
                  <c:v>35765</c:v>
                </c:pt>
                <c:pt idx="48">
                  <c:v>35796</c:v>
                </c:pt>
                <c:pt idx="49">
                  <c:v>35827</c:v>
                </c:pt>
                <c:pt idx="50">
                  <c:v>35855</c:v>
                </c:pt>
                <c:pt idx="51">
                  <c:v>35886</c:v>
                </c:pt>
                <c:pt idx="52">
                  <c:v>35916</c:v>
                </c:pt>
                <c:pt idx="53">
                  <c:v>35947</c:v>
                </c:pt>
                <c:pt idx="54">
                  <c:v>35977</c:v>
                </c:pt>
                <c:pt idx="55">
                  <c:v>36008</c:v>
                </c:pt>
                <c:pt idx="56">
                  <c:v>36039</c:v>
                </c:pt>
                <c:pt idx="57">
                  <c:v>36069</c:v>
                </c:pt>
                <c:pt idx="58">
                  <c:v>36100</c:v>
                </c:pt>
                <c:pt idx="59">
                  <c:v>36130</c:v>
                </c:pt>
                <c:pt idx="60">
                  <c:v>36161</c:v>
                </c:pt>
                <c:pt idx="61">
                  <c:v>36192</c:v>
                </c:pt>
                <c:pt idx="62">
                  <c:v>36220</c:v>
                </c:pt>
                <c:pt idx="63">
                  <c:v>36251</c:v>
                </c:pt>
                <c:pt idx="64">
                  <c:v>36281</c:v>
                </c:pt>
                <c:pt idx="65">
                  <c:v>36312</c:v>
                </c:pt>
                <c:pt idx="66">
                  <c:v>36342</c:v>
                </c:pt>
                <c:pt idx="67">
                  <c:v>36373</c:v>
                </c:pt>
                <c:pt idx="68">
                  <c:v>36404</c:v>
                </c:pt>
                <c:pt idx="69">
                  <c:v>36434</c:v>
                </c:pt>
                <c:pt idx="70">
                  <c:v>36465</c:v>
                </c:pt>
                <c:pt idx="71">
                  <c:v>36495</c:v>
                </c:pt>
                <c:pt idx="72">
                  <c:v>36526</c:v>
                </c:pt>
                <c:pt idx="73">
                  <c:v>36557</c:v>
                </c:pt>
                <c:pt idx="74">
                  <c:v>36586</c:v>
                </c:pt>
                <c:pt idx="75">
                  <c:v>36617</c:v>
                </c:pt>
                <c:pt idx="76">
                  <c:v>36647</c:v>
                </c:pt>
                <c:pt idx="77">
                  <c:v>36678</c:v>
                </c:pt>
                <c:pt idx="78">
                  <c:v>36708</c:v>
                </c:pt>
                <c:pt idx="79">
                  <c:v>36739</c:v>
                </c:pt>
                <c:pt idx="80">
                  <c:v>36770</c:v>
                </c:pt>
                <c:pt idx="81">
                  <c:v>36800</c:v>
                </c:pt>
                <c:pt idx="82">
                  <c:v>36831</c:v>
                </c:pt>
                <c:pt idx="83">
                  <c:v>36861</c:v>
                </c:pt>
                <c:pt idx="84">
                  <c:v>36892</c:v>
                </c:pt>
                <c:pt idx="85">
                  <c:v>36923</c:v>
                </c:pt>
                <c:pt idx="86">
                  <c:v>36951</c:v>
                </c:pt>
                <c:pt idx="87">
                  <c:v>36982</c:v>
                </c:pt>
                <c:pt idx="88">
                  <c:v>37012</c:v>
                </c:pt>
                <c:pt idx="89">
                  <c:v>37043</c:v>
                </c:pt>
                <c:pt idx="90">
                  <c:v>37073</c:v>
                </c:pt>
                <c:pt idx="91">
                  <c:v>37104</c:v>
                </c:pt>
                <c:pt idx="92">
                  <c:v>37135</c:v>
                </c:pt>
                <c:pt idx="93">
                  <c:v>37165</c:v>
                </c:pt>
                <c:pt idx="94">
                  <c:v>37196</c:v>
                </c:pt>
                <c:pt idx="95">
                  <c:v>37226</c:v>
                </c:pt>
                <c:pt idx="96">
                  <c:v>37257</c:v>
                </c:pt>
                <c:pt idx="97">
                  <c:v>37288</c:v>
                </c:pt>
                <c:pt idx="98">
                  <c:v>37316</c:v>
                </c:pt>
                <c:pt idx="99">
                  <c:v>37347</c:v>
                </c:pt>
                <c:pt idx="100">
                  <c:v>37377</c:v>
                </c:pt>
                <c:pt idx="101">
                  <c:v>37408</c:v>
                </c:pt>
                <c:pt idx="102">
                  <c:v>37438</c:v>
                </c:pt>
                <c:pt idx="103">
                  <c:v>37469</c:v>
                </c:pt>
                <c:pt idx="104">
                  <c:v>37500</c:v>
                </c:pt>
                <c:pt idx="105">
                  <c:v>37530</c:v>
                </c:pt>
                <c:pt idx="106">
                  <c:v>37561</c:v>
                </c:pt>
                <c:pt idx="107">
                  <c:v>37591</c:v>
                </c:pt>
                <c:pt idx="108">
                  <c:v>37622</c:v>
                </c:pt>
                <c:pt idx="109">
                  <c:v>37653</c:v>
                </c:pt>
                <c:pt idx="110">
                  <c:v>37681</c:v>
                </c:pt>
                <c:pt idx="111">
                  <c:v>37712</c:v>
                </c:pt>
                <c:pt idx="112">
                  <c:v>37742</c:v>
                </c:pt>
                <c:pt idx="113">
                  <c:v>37773</c:v>
                </c:pt>
                <c:pt idx="114">
                  <c:v>37803</c:v>
                </c:pt>
                <c:pt idx="115">
                  <c:v>37834</c:v>
                </c:pt>
                <c:pt idx="116">
                  <c:v>37865</c:v>
                </c:pt>
                <c:pt idx="117">
                  <c:v>37895</c:v>
                </c:pt>
                <c:pt idx="118">
                  <c:v>37926</c:v>
                </c:pt>
                <c:pt idx="119">
                  <c:v>37956</c:v>
                </c:pt>
                <c:pt idx="120">
                  <c:v>37987</c:v>
                </c:pt>
                <c:pt idx="121">
                  <c:v>38018</c:v>
                </c:pt>
                <c:pt idx="122">
                  <c:v>38047</c:v>
                </c:pt>
                <c:pt idx="123">
                  <c:v>38078</c:v>
                </c:pt>
                <c:pt idx="124">
                  <c:v>38108</c:v>
                </c:pt>
                <c:pt idx="125">
                  <c:v>38139</c:v>
                </c:pt>
                <c:pt idx="126">
                  <c:v>38169</c:v>
                </c:pt>
                <c:pt idx="127">
                  <c:v>38200</c:v>
                </c:pt>
                <c:pt idx="128">
                  <c:v>38231</c:v>
                </c:pt>
                <c:pt idx="129">
                  <c:v>38261</c:v>
                </c:pt>
                <c:pt idx="130">
                  <c:v>38292</c:v>
                </c:pt>
                <c:pt idx="131">
                  <c:v>38322</c:v>
                </c:pt>
                <c:pt idx="132">
                  <c:v>38353</c:v>
                </c:pt>
                <c:pt idx="133">
                  <c:v>38384</c:v>
                </c:pt>
                <c:pt idx="134">
                  <c:v>38412</c:v>
                </c:pt>
                <c:pt idx="135">
                  <c:v>38443</c:v>
                </c:pt>
                <c:pt idx="136">
                  <c:v>38473</c:v>
                </c:pt>
                <c:pt idx="137">
                  <c:v>38504</c:v>
                </c:pt>
                <c:pt idx="138">
                  <c:v>38534</c:v>
                </c:pt>
                <c:pt idx="139">
                  <c:v>38565</c:v>
                </c:pt>
                <c:pt idx="140">
                  <c:v>38596</c:v>
                </c:pt>
                <c:pt idx="141">
                  <c:v>38626</c:v>
                </c:pt>
                <c:pt idx="142">
                  <c:v>38657</c:v>
                </c:pt>
                <c:pt idx="143">
                  <c:v>38687</c:v>
                </c:pt>
                <c:pt idx="144">
                  <c:v>38718</c:v>
                </c:pt>
                <c:pt idx="145">
                  <c:v>38749</c:v>
                </c:pt>
                <c:pt idx="146">
                  <c:v>38777</c:v>
                </c:pt>
                <c:pt idx="147">
                  <c:v>38808</c:v>
                </c:pt>
                <c:pt idx="148">
                  <c:v>38838</c:v>
                </c:pt>
                <c:pt idx="149">
                  <c:v>38869</c:v>
                </c:pt>
                <c:pt idx="150">
                  <c:v>38899</c:v>
                </c:pt>
                <c:pt idx="151">
                  <c:v>38930</c:v>
                </c:pt>
                <c:pt idx="152">
                  <c:v>38961</c:v>
                </c:pt>
                <c:pt idx="153">
                  <c:v>38991</c:v>
                </c:pt>
                <c:pt idx="154">
                  <c:v>39022</c:v>
                </c:pt>
                <c:pt idx="155">
                  <c:v>39052</c:v>
                </c:pt>
                <c:pt idx="156">
                  <c:v>39083</c:v>
                </c:pt>
                <c:pt idx="157">
                  <c:v>39114</c:v>
                </c:pt>
                <c:pt idx="158">
                  <c:v>39142</c:v>
                </c:pt>
                <c:pt idx="159">
                  <c:v>39173</c:v>
                </c:pt>
                <c:pt idx="160">
                  <c:v>39203</c:v>
                </c:pt>
                <c:pt idx="161">
                  <c:v>39234</c:v>
                </c:pt>
                <c:pt idx="162">
                  <c:v>39264</c:v>
                </c:pt>
                <c:pt idx="163">
                  <c:v>39295</c:v>
                </c:pt>
                <c:pt idx="164">
                  <c:v>39326</c:v>
                </c:pt>
                <c:pt idx="165">
                  <c:v>39356</c:v>
                </c:pt>
                <c:pt idx="166">
                  <c:v>39387</c:v>
                </c:pt>
                <c:pt idx="167">
                  <c:v>39417</c:v>
                </c:pt>
                <c:pt idx="168">
                  <c:v>39448</c:v>
                </c:pt>
                <c:pt idx="169">
                  <c:v>39479</c:v>
                </c:pt>
                <c:pt idx="170">
                  <c:v>39508</c:v>
                </c:pt>
                <c:pt idx="171">
                  <c:v>39539</c:v>
                </c:pt>
                <c:pt idx="172">
                  <c:v>39569</c:v>
                </c:pt>
                <c:pt idx="173">
                  <c:v>39600</c:v>
                </c:pt>
                <c:pt idx="174">
                  <c:v>39630</c:v>
                </c:pt>
                <c:pt idx="175">
                  <c:v>39661</c:v>
                </c:pt>
                <c:pt idx="176">
                  <c:v>39692</c:v>
                </c:pt>
                <c:pt idx="177">
                  <c:v>39722</c:v>
                </c:pt>
                <c:pt idx="178">
                  <c:v>39753</c:v>
                </c:pt>
                <c:pt idx="179">
                  <c:v>39783</c:v>
                </c:pt>
                <c:pt idx="180">
                  <c:v>39814</c:v>
                </c:pt>
                <c:pt idx="181">
                  <c:v>39845</c:v>
                </c:pt>
                <c:pt idx="182">
                  <c:v>39873</c:v>
                </c:pt>
                <c:pt idx="183">
                  <c:v>39904</c:v>
                </c:pt>
                <c:pt idx="184">
                  <c:v>39934</c:v>
                </c:pt>
                <c:pt idx="185">
                  <c:v>39965</c:v>
                </c:pt>
                <c:pt idx="186">
                  <c:v>39995</c:v>
                </c:pt>
                <c:pt idx="187">
                  <c:v>40026</c:v>
                </c:pt>
                <c:pt idx="188">
                  <c:v>40057</c:v>
                </c:pt>
                <c:pt idx="189">
                  <c:v>40087</c:v>
                </c:pt>
                <c:pt idx="190">
                  <c:v>40118</c:v>
                </c:pt>
                <c:pt idx="191">
                  <c:v>40148</c:v>
                </c:pt>
                <c:pt idx="192">
                  <c:v>40179</c:v>
                </c:pt>
                <c:pt idx="193">
                  <c:v>40210</c:v>
                </c:pt>
                <c:pt idx="194">
                  <c:v>40238</c:v>
                </c:pt>
                <c:pt idx="195">
                  <c:v>40269</c:v>
                </c:pt>
                <c:pt idx="196">
                  <c:v>40299</c:v>
                </c:pt>
                <c:pt idx="197">
                  <c:v>40330</c:v>
                </c:pt>
                <c:pt idx="198">
                  <c:v>40360</c:v>
                </c:pt>
                <c:pt idx="199">
                  <c:v>40391</c:v>
                </c:pt>
                <c:pt idx="200">
                  <c:v>40422</c:v>
                </c:pt>
                <c:pt idx="201">
                  <c:v>40452</c:v>
                </c:pt>
                <c:pt idx="202">
                  <c:v>40483</c:v>
                </c:pt>
                <c:pt idx="203">
                  <c:v>40513</c:v>
                </c:pt>
                <c:pt idx="204">
                  <c:v>40544</c:v>
                </c:pt>
                <c:pt idx="205">
                  <c:v>40575</c:v>
                </c:pt>
                <c:pt idx="206">
                  <c:v>40603</c:v>
                </c:pt>
                <c:pt idx="207">
                  <c:v>40634</c:v>
                </c:pt>
                <c:pt idx="208">
                  <c:v>40664</c:v>
                </c:pt>
                <c:pt idx="209">
                  <c:v>40695</c:v>
                </c:pt>
                <c:pt idx="210">
                  <c:v>40725</c:v>
                </c:pt>
                <c:pt idx="211">
                  <c:v>40756</c:v>
                </c:pt>
                <c:pt idx="212">
                  <c:v>40787</c:v>
                </c:pt>
                <c:pt idx="213">
                  <c:v>40817</c:v>
                </c:pt>
                <c:pt idx="214">
                  <c:v>40848</c:v>
                </c:pt>
                <c:pt idx="215">
                  <c:v>40878</c:v>
                </c:pt>
                <c:pt idx="216">
                  <c:v>40909</c:v>
                </c:pt>
                <c:pt idx="217">
                  <c:v>40940</c:v>
                </c:pt>
                <c:pt idx="218">
                  <c:v>40969</c:v>
                </c:pt>
                <c:pt idx="219">
                  <c:v>41000</c:v>
                </c:pt>
                <c:pt idx="220">
                  <c:v>41030</c:v>
                </c:pt>
                <c:pt idx="221">
                  <c:v>41061</c:v>
                </c:pt>
                <c:pt idx="222">
                  <c:v>41091</c:v>
                </c:pt>
                <c:pt idx="223">
                  <c:v>41122</c:v>
                </c:pt>
                <c:pt idx="224">
                  <c:v>41153</c:v>
                </c:pt>
                <c:pt idx="225">
                  <c:v>41183</c:v>
                </c:pt>
                <c:pt idx="226">
                  <c:v>41214</c:v>
                </c:pt>
                <c:pt idx="227">
                  <c:v>41244</c:v>
                </c:pt>
                <c:pt idx="228">
                  <c:v>41275</c:v>
                </c:pt>
                <c:pt idx="229">
                  <c:v>41306</c:v>
                </c:pt>
                <c:pt idx="230">
                  <c:v>41334</c:v>
                </c:pt>
                <c:pt idx="231">
                  <c:v>41365</c:v>
                </c:pt>
                <c:pt idx="232">
                  <c:v>41395</c:v>
                </c:pt>
                <c:pt idx="233">
                  <c:v>41426</c:v>
                </c:pt>
                <c:pt idx="234">
                  <c:v>41456</c:v>
                </c:pt>
                <c:pt idx="235">
                  <c:v>41487</c:v>
                </c:pt>
                <c:pt idx="236">
                  <c:v>41518</c:v>
                </c:pt>
                <c:pt idx="237">
                  <c:v>41548</c:v>
                </c:pt>
                <c:pt idx="238">
                  <c:v>41579</c:v>
                </c:pt>
                <c:pt idx="239">
                  <c:v>41609</c:v>
                </c:pt>
                <c:pt idx="240">
                  <c:v>41640</c:v>
                </c:pt>
                <c:pt idx="241">
                  <c:v>41671</c:v>
                </c:pt>
                <c:pt idx="242">
                  <c:v>41699</c:v>
                </c:pt>
                <c:pt idx="243">
                  <c:v>41730</c:v>
                </c:pt>
                <c:pt idx="244">
                  <c:v>41760</c:v>
                </c:pt>
                <c:pt idx="245">
                  <c:v>41791</c:v>
                </c:pt>
                <c:pt idx="246">
                  <c:v>41821</c:v>
                </c:pt>
                <c:pt idx="247">
                  <c:v>41852</c:v>
                </c:pt>
                <c:pt idx="248">
                  <c:v>41883</c:v>
                </c:pt>
                <c:pt idx="249">
                  <c:v>41913</c:v>
                </c:pt>
                <c:pt idx="250">
                  <c:v>41944</c:v>
                </c:pt>
                <c:pt idx="251">
                  <c:v>41974</c:v>
                </c:pt>
                <c:pt idx="252">
                  <c:v>42005</c:v>
                </c:pt>
                <c:pt idx="253">
                  <c:v>42036</c:v>
                </c:pt>
                <c:pt idx="254">
                  <c:v>42064</c:v>
                </c:pt>
                <c:pt idx="255">
                  <c:v>42095</c:v>
                </c:pt>
                <c:pt idx="256">
                  <c:v>42125</c:v>
                </c:pt>
                <c:pt idx="257">
                  <c:v>42156</c:v>
                </c:pt>
                <c:pt idx="258">
                  <c:v>42186</c:v>
                </c:pt>
                <c:pt idx="259">
                  <c:v>42217</c:v>
                </c:pt>
                <c:pt idx="260">
                  <c:v>42248</c:v>
                </c:pt>
                <c:pt idx="261">
                  <c:v>42278</c:v>
                </c:pt>
                <c:pt idx="262">
                  <c:v>42309</c:v>
                </c:pt>
                <c:pt idx="263">
                  <c:v>42339</c:v>
                </c:pt>
                <c:pt idx="264">
                  <c:v>42370</c:v>
                </c:pt>
                <c:pt idx="265">
                  <c:v>42401</c:v>
                </c:pt>
                <c:pt idx="266">
                  <c:v>42430</c:v>
                </c:pt>
                <c:pt idx="267">
                  <c:v>42461</c:v>
                </c:pt>
                <c:pt idx="268">
                  <c:v>42491</c:v>
                </c:pt>
                <c:pt idx="269">
                  <c:v>42522</c:v>
                </c:pt>
                <c:pt idx="270">
                  <c:v>42552</c:v>
                </c:pt>
                <c:pt idx="271">
                  <c:v>42583</c:v>
                </c:pt>
                <c:pt idx="272">
                  <c:v>42614</c:v>
                </c:pt>
                <c:pt idx="273">
                  <c:v>42644</c:v>
                </c:pt>
                <c:pt idx="274">
                  <c:v>42675</c:v>
                </c:pt>
                <c:pt idx="275">
                  <c:v>42705</c:v>
                </c:pt>
                <c:pt idx="276">
                  <c:v>42736</c:v>
                </c:pt>
                <c:pt idx="277">
                  <c:v>42767</c:v>
                </c:pt>
                <c:pt idx="278">
                  <c:v>42795</c:v>
                </c:pt>
                <c:pt idx="279">
                  <c:v>42826</c:v>
                </c:pt>
                <c:pt idx="280">
                  <c:v>42856</c:v>
                </c:pt>
                <c:pt idx="281">
                  <c:v>42887</c:v>
                </c:pt>
                <c:pt idx="282">
                  <c:v>42917</c:v>
                </c:pt>
                <c:pt idx="283">
                  <c:v>42948</c:v>
                </c:pt>
                <c:pt idx="284">
                  <c:v>42979</c:v>
                </c:pt>
                <c:pt idx="285">
                  <c:v>43009</c:v>
                </c:pt>
                <c:pt idx="286">
                  <c:v>43040</c:v>
                </c:pt>
                <c:pt idx="287">
                  <c:v>43070</c:v>
                </c:pt>
                <c:pt idx="288">
                  <c:v>43101</c:v>
                </c:pt>
                <c:pt idx="289">
                  <c:v>43132</c:v>
                </c:pt>
                <c:pt idx="290">
                  <c:v>43160</c:v>
                </c:pt>
                <c:pt idx="291">
                  <c:v>43191</c:v>
                </c:pt>
                <c:pt idx="292">
                  <c:v>43221</c:v>
                </c:pt>
                <c:pt idx="293">
                  <c:v>43252</c:v>
                </c:pt>
                <c:pt idx="294">
                  <c:v>43282</c:v>
                </c:pt>
                <c:pt idx="295">
                  <c:v>43313</c:v>
                </c:pt>
                <c:pt idx="296">
                  <c:v>43344</c:v>
                </c:pt>
                <c:pt idx="297">
                  <c:v>43374</c:v>
                </c:pt>
                <c:pt idx="298">
                  <c:v>43405</c:v>
                </c:pt>
                <c:pt idx="299">
                  <c:v>43435</c:v>
                </c:pt>
                <c:pt idx="300">
                  <c:v>43466</c:v>
                </c:pt>
                <c:pt idx="301">
                  <c:v>43497</c:v>
                </c:pt>
                <c:pt idx="302">
                  <c:v>43525</c:v>
                </c:pt>
                <c:pt idx="303">
                  <c:v>43556</c:v>
                </c:pt>
                <c:pt idx="304">
                  <c:v>43586</c:v>
                </c:pt>
                <c:pt idx="305">
                  <c:v>43617</c:v>
                </c:pt>
                <c:pt idx="306">
                  <c:v>43647</c:v>
                </c:pt>
                <c:pt idx="307">
                  <c:v>43678</c:v>
                </c:pt>
                <c:pt idx="308">
                  <c:v>43709</c:v>
                </c:pt>
                <c:pt idx="309">
                  <c:v>43739</c:v>
                </c:pt>
                <c:pt idx="310">
                  <c:v>43770</c:v>
                </c:pt>
                <c:pt idx="311">
                  <c:v>43800</c:v>
                </c:pt>
                <c:pt idx="312">
                  <c:v>43831</c:v>
                </c:pt>
                <c:pt idx="313">
                  <c:v>43862</c:v>
                </c:pt>
                <c:pt idx="314">
                  <c:v>43891</c:v>
                </c:pt>
                <c:pt idx="315">
                  <c:v>43922</c:v>
                </c:pt>
                <c:pt idx="316">
                  <c:v>43952</c:v>
                </c:pt>
                <c:pt idx="317">
                  <c:v>43983</c:v>
                </c:pt>
                <c:pt idx="318">
                  <c:v>44013</c:v>
                </c:pt>
                <c:pt idx="319">
                  <c:v>44044</c:v>
                </c:pt>
                <c:pt idx="320">
                  <c:v>44075</c:v>
                </c:pt>
                <c:pt idx="321">
                  <c:v>44105</c:v>
                </c:pt>
                <c:pt idx="322">
                  <c:v>44136</c:v>
                </c:pt>
                <c:pt idx="323">
                  <c:v>44166</c:v>
                </c:pt>
                <c:pt idx="324">
                  <c:v>44197</c:v>
                </c:pt>
                <c:pt idx="325">
                  <c:v>44228</c:v>
                </c:pt>
                <c:pt idx="326">
                  <c:v>44256</c:v>
                </c:pt>
                <c:pt idx="327">
                  <c:v>44287</c:v>
                </c:pt>
                <c:pt idx="328">
                  <c:v>44317</c:v>
                </c:pt>
                <c:pt idx="329">
                  <c:v>44348</c:v>
                </c:pt>
                <c:pt idx="330">
                  <c:v>44378</c:v>
                </c:pt>
                <c:pt idx="331">
                  <c:v>44409</c:v>
                </c:pt>
                <c:pt idx="332">
                  <c:v>44440</c:v>
                </c:pt>
                <c:pt idx="333">
                  <c:v>44470</c:v>
                </c:pt>
                <c:pt idx="334">
                  <c:v>44501</c:v>
                </c:pt>
                <c:pt idx="335">
                  <c:v>44531</c:v>
                </c:pt>
                <c:pt idx="336">
                  <c:v>44562</c:v>
                </c:pt>
                <c:pt idx="337">
                  <c:v>44593</c:v>
                </c:pt>
                <c:pt idx="338">
                  <c:v>44621</c:v>
                </c:pt>
              </c:numCache>
            </c:numRef>
          </c:cat>
          <c:val>
            <c:numRef>
              <c:f>Sheet1!$B$38:$B$377</c:f>
              <c:numCache>
                <c:formatCode>0%</c:formatCode>
                <c:ptCount val="340"/>
                <c:pt idx="0">
                  <c:v>3.3659378596087475E-2</c:v>
                </c:pt>
                <c:pt idx="1">
                  <c:v>3.7947929676241721E-2</c:v>
                </c:pt>
                <c:pt idx="2">
                  <c:v>3.8314176245210829E-2</c:v>
                </c:pt>
                <c:pt idx="3">
                  <c:v>3.5129474485910084E-2</c:v>
                </c:pt>
                <c:pt idx="4">
                  <c:v>3.6192647477913953E-2</c:v>
                </c:pt>
                <c:pt idx="5">
                  <c:v>3.4456645210147574E-2</c:v>
                </c:pt>
                <c:pt idx="6">
                  <c:v>3.4910122989593173E-2</c:v>
                </c:pt>
                <c:pt idx="7">
                  <c:v>3.3839193137901846E-2</c:v>
                </c:pt>
                <c:pt idx="8">
                  <c:v>3.0618953695876749E-2</c:v>
                </c:pt>
                <c:pt idx="9">
                  <c:v>3.1118192895304153E-2</c:v>
                </c:pt>
                <c:pt idx="10">
                  <c:v>3.0087834049710382E-2</c:v>
                </c:pt>
                <c:pt idx="11">
                  <c:v>2.5104602510460206E-2</c:v>
                </c:pt>
                <c:pt idx="12">
                  <c:v>2.5605343723907437E-2</c:v>
                </c:pt>
                <c:pt idx="13">
                  <c:v>2.8785634950018402E-2</c:v>
                </c:pt>
                <c:pt idx="14">
                  <c:v>2.3985239852398532E-2</c:v>
                </c:pt>
                <c:pt idx="15">
                  <c:v>2.3268647107514084E-2</c:v>
                </c:pt>
                <c:pt idx="16">
                  <c:v>2.1268793546021403E-2</c:v>
                </c:pt>
                <c:pt idx="17">
                  <c:v>2.2877013177159622E-2</c:v>
                </c:pt>
                <c:pt idx="18">
                  <c:v>2.660206600237669E-2</c:v>
                </c:pt>
                <c:pt idx="19">
                  <c:v>2.653172866520781E-2</c:v>
                </c:pt>
                <c:pt idx="20">
                  <c:v>2.8251161942950853E-2</c:v>
                </c:pt>
                <c:pt idx="21">
                  <c:v>2.6088537405690282E-2</c:v>
                </c:pt>
                <c:pt idx="22">
                  <c:v>2.6124818577648812E-2</c:v>
                </c:pt>
                <c:pt idx="23">
                  <c:v>3.0294784580498835E-2</c:v>
                </c:pt>
                <c:pt idx="24">
                  <c:v>3.1207598371777445E-2</c:v>
                </c:pt>
                <c:pt idx="25">
                  <c:v>2.7080521817363756E-2</c:v>
                </c:pt>
                <c:pt idx="26">
                  <c:v>3.2342342342342345E-2</c:v>
                </c:pt>
                <c:pt idx="27">
                  <c:v>3.2356642099586441E-2</c:v>
                </c:pt>
                <c:pt idx="28">
                  <c:v>3.339317773788153E-2</c:v>
                </c:pt>
                <c:pt idx="29">
                  <c:v>3.0774736088745813E-2</c:v>
                </c:pt>
                <c:pt idx="30">
                  <c:v>2.9474621549421265E-2</c:v>
                </c:pt>
                <c:pt idx="31">
                  <c:v>2.6822986055599962E-2</c:v>
                </c:pt>
                <c:pt idx="32">
                  <c:v>2.7386333421962172E-2</c:v>
                </c:pt>
                <c:pt idx="33">
                  <c:v>2.7817150956768177E-2</c:v>
                </c:pt>
                <c:pt idx="34">
                  <c:v>2.8553748231965992E-2</c:v>
                </c:pt>
                <c:pt idx="35">
                  <c:v>2.7467206620300999E-2</c:v>
                </c:pt>
                <c:pt idx="36">
                  <c:v>2.491228070175433E-2</c:v>
                </c:pt>
                <c:pt idx="37">
                  <c:v>2.6191310441485705E-2</c:v>
                </c:pt>
                <c:pt idx="38">
                  <c:v>2.6267562614538775E-2</c:v>
                </c:pt>
                <c:pt idx="39">
                  <c:v>2.5944628243078638E-2</c:v>
                </c:pt>
                <c:pt idx="40">
                  <c:v>2.7275886031966623E-2</c:v>
                </c:pt>
                <c:pt idx="41">
                  <c:v>2.6818260718625364E-2</c:v>
                </c:pt>
                <c:pt idx="42">
                  <c:v>2.6035810051033614E-2</c:v>
                </c:pt>
                <c:pt idx="43">
                  <c:v>2.9755211486895528E-2</c:v>
                </c:pt>
                <c:pt idx="44">
                  <c:v>2.8554175293305839E-2</c:v>
                </c:pt>
                <c:pt idx="45">
                  <c:v>3.2839165661092906E-2</c:v>
                </c:pt>
                <c:pt idx="46">
                  <c:v>3.3433605500644559E-2</c:v>
                </c:pt>
                <c:pt idx="47">
                  <c:v>3.35875246337074E-2</c:v>
                </c:pt>
                <c:pt idx="48">
                  <c:v>3.6203355015405503E-2</c:v>
                </c:pt>
                <c:pt idx="49">
                  <c:v>4.0887750746905649E-2</c:v>
                </c:pt>
                <c:pt idx="50">
                  <c:v>4.0306122448979576E-2</c:v>
                </c:pt>
                <c:pt idx="51">
                  <c:v>4.3024439918533552E-2</c:v>
                </c:pt>
                <c:pt idx="52">
                  <c:v>4.3209876543209846E-2</c:v>
                </c:pt>
                <c:pt idx="53">
                  <c:v>4.9615417124503569E-2</c:v>
                </c:pt>
                <c:pt idx="54">
                  <c:v>4.9485752824144136E-2</c:v>
                </c:pt>
                <c:pt idx="55">
                  <c:v>5.0062998740025177E-2</c:v>
                </c:pt>
                <c:pt idx="56">
                  <c:v>5.5271324331124694E-2</c:v>
                </c:pt>
                <c:pt idx="57">
                  <c:v>5.4326963197863787E-2</c:v>
                </c:pt>
                <c:pt idx="58">
                  <c:v>5.7717897538256846E-2</c:v>
                </c:pt>
                <c:pt idx="59">
                  <c:v>5.9106358285667016E-2</c:v>
                </c:pt>
                <c:pt idx="60">
                  <c:v>6.1204261997191756E-2</c:v>
                </c:pt>
                <c:pt idx="61">
                  <c:v>5.7815319009348887E-2</c:v>
                </c:pt>
                <c:pt idx="62">
                  <c:v>5.9097596861206414E-2</c:v>
                </c:pt>
                <c:pt idx="63">
                  <c:v>5.9393051826539756E-2</c:v>
                </c:pt>
                <c:pt idx="64">
                  <c:v>6.1684364107967848E-2</c:v>
                </c:pt>
                <c:pt idx="65">
                  <c:v>5.9751972942502674E-2</c:v>
                </c:pt>
                <c:pt idx="66">
                  <c:v>6.2816290465097735E-2</c:v>
                </c:pt>
                <c:pt idx="67">
                  <c:v>6.4954803615710599E-2</c:v>
                </c:pt>
                <c:pt idx="68">
                  <c:v>6.1119058973136298E-2</c:v>
                </c:pt>
                <c:pt idx="69">
                  <c:v>6.3083742282729061E-2</c:v>
                </c:pt>
                <c:pt idx="70">
                  <c:v>6.0465481994024239E-2</c:v>
                </c:pt>
                <c:pt idx="71">
                  <c:v>6.1051972448340708E-2</c:v>
                </c:pt>
                <c:pt idx="72">
                  <c:v>6.7247820672478253E-2</c:v>
                </c:pt>
                <c:pt idx="73">
                  <c:v>6.1632684704240548E-2</c:v>
                </c:pt>
                <c:pt idx="74">
                  <c:v>6.5215713513930851E-2</c:v>
                </c:pt>
                <c:pt idx="75">
                  <c:v>6.712234083403712E-2</c:v>
                </c:pt>
                <c:pt idx="76">
                  <c:v>6.5353489082302652E-2</c:v>
                </c:pt>
                <c:pt idx="77">
                  <c:v>6.7553191489361897E-2</c:v>
                </c:pt>
                <c:pt idx="78">
                  <c:v>6.7266268611594127E-2</c:v>
                </c:pt>
                <c:pt idx="79">
                  <c:v>6.489897093066932E-2</c:v>
                </c:pt>
                <c:pt idx="80">
                  <c:v>6.845929143884355E-2</c:v>
                </c:pt>
                <c:pt idx="81">
                  <c:v>6.7902613357158748E-2</c:v>
                </c:pt>
                <c:pt idx="82">
                  <c:v>6.9993326907392239E-2</c:v>
                </c:pt>
                <c:pt idx="83">
                  <c:v>7.0964886397167248E-2</c:v>
                </c:pt>
                <c:pt idx="84">
                  <c:v>6.5271295215869163E-2</c:v>
                </c:pt>
                <c:pt idx="85">
                  <c:v>7.404702789542883E-2</c:v>
                </c:pt>
                <c:pt idx="86">
                  <c:v>7.1511375163019641E-2</c:v>
                </c:pt>
                <c:pt idx="87">
                  <c:v>7.0456998920475078E-2</c:v>
                </c:pt>
                <c:pt idx="88">
                  <c:v>7.0732406478429155E-2</c:v>
                </c:pt>
                <c:pt idx="89">
                  <c:v>6.8616983415189514E-2</c:v>
                </c:pt>
                <c:pt idx="90">
                  <c:v>6.9046101550881644E-2</c:v>
                </c:pt>
                <c:pt idx="91">
                  <c:v>6.9901953868942712E-2</c:v>
                </c:pt>
                <c:pt idx="92">
                  <c:v>6.8839817735716791E-2</c:v>
                </c:pt>
                <c:pt idx="93">
                  <c:v>6.958098026912074E-2</c:v>
                </c:pt>
                <c:pt idx="94">
                  <c:v>6.6246275379391539E-2</c:v>
                </c:pt>
                <c:pt idx="95">
                  <c:v>6.6744730679156872E-2</c:v>
                </c:pt>
                <c:pt idx="96">
                  <c:v>6.6406517423153399E-2</c:v>
                </c:pt>
                <c:pt idx="97">
                  <c:v>6.5202610824041107E-2</c:v>
                </c:pt>
                <c:pt idx="98">
                  <c:v>6.6197849753194982E-2</c:v>
                </c:pt>
                <c:pt idx="99">
                  <c:v>6.5617856662632645E-2</c:v>
                </c:pt>
                <c:pt idx="100">
                  <c:v>6.8067733083461812E-2</c:v>
                </c:pt>
                <c:pt idx="101">
                  <c:v>6.9672950109904708E-2</c:v>
                </c:pt>
                <c:pt idx="102">
                  <c:v>7.0482246952835004E-2</c:v>
                </c:pt>
                <c:pt idx="103">
                  <c:v>7.2257383966244593E-2</c:v>
                </c:pt>
                <c:pt idx="104">
                  <c:v>7.319472683150785E-2</c:v>
                </c:pt>
                <c:pt idx="105">
                  <c:v>7.404993155596129E-2</c:v>
                </c:pt>
                <c:pt idx="106">
                  <c:v>7.70130629752388E-2</c:v>
                </c:pt>
                <c:pt idx="107">
                  <c:v>7.7871763414476769E-2</c:v>
                </c:pt>
                <c:pt idx="108">
                  <c:v>7.832060088592141E-2</c:v>
                </c:pt>
                <c:pt idx="109">
                  <c:v>7.8700453181847374E-2</c:v>
                </c:pt>
                <c:pt idx="110">
                  <c:v>7.5469304921359726E-2</c:v>
                </c:pt>
                <c:pt idx="111">
                  <c:v>7.6403785488958986E-2</c:v>
                </c:pt>
                <c:pt idx="112">
                  <c:v>7.500939967414455E-2</c:v>
                </c:pt>
                <c:pt idx="113">
                  <c:v>7.3354505261846947E-2</c:v>
                </c:pt>
                <c:pt idx="114">
                  <c:v>7.4443069306930676E-2</c:v>
                </c:pt>
                <c:pt idx="115">
                  <c:v>7.5258239055582932E-2</c:v>
                </c:pt>
                <c:pt idx="116">
                  <c:v>7.7491902462873519E-2</c:v>
                </c:pt>
                <c:pt idx="117">
                  <c:v>7.6470231231413388E-2</c:v>
                </c:pt>
                <c:pt idx="118">
                  <c:v>7.8686941829592127E-2</c:v>
                </c:pt>
                <c:pt idx="119">
                  <c:v>7.9793925597555715E-2</c:v>
                </c:pt>
                <c:pt idx="120">
                  <c:v>8.0014288265761735E-2</c:v>
                </c:pt>
                <c:pt idx="121">
                  <c:v>8.1420118343195291E-2</c:v>
                </c:pt>
                <c:pt idx="122">
                  <c:v>8.5800212289184996E-2</c:v>
                </c:pt>
                <c:pt idx="123">
                  <c:v>8.8037043549616056E-2</c:v>
                </c:pt>
                <c:pt idx="124">
                  <c:v>9.2392888370737447E-2</c:v>
                </c:pt>
                <c:pt idx="125">
                  <c:v>9.8392991819922226E-2</c:v>
                </c:pt>
                <c:pt idx="126">
                  <c:v>9.9291597074238291E-2</c:v>
                </c:pt>
                <c:pt idx="127">
                  <c:v>9.9325251601097841E-2</c:v>
                </c:pt>
                <c:pt idx="128">
                  <c:v>9.8973399126538464E-2</c:v>
                </c:pt>
                <c:pt idx="129">
                  <c:v>0.10069346563680437</c:v>
                </c:pt>
                <c:pt idx="130">
                  <c:v>0.1019243678675319</c:v>
                </c:pt>
                <c:pt idx="131">
                  <c:v>0.10252427184466018</c:v>
                </c:pt>
                <c:pt idx="132">
                  <c:v>0.1033570365470482</c:v>
                </c:pt>
                <c:pt idx="133">
                  <c:v>0.10292186474064358</c:v>
                </c:pt>
                <c:pt idx="134">
                  <c:v>0.1060663661543475</c:v>
                </c:pt>
                <c:pt idx="135">
                  <c:v>0.10682540537628626</c:v>
                </c:pt>
                <c:pt idx="136">
                  <c:v>0.10517609391675564</c:v>
                </c:pt>
                <c:pt idx="137">
                  <c:v>0.10357576717899963</c:v>
                </c:pt>
                <c:pt idx="138">
                  <c:v>0.10551684392518457</c:v>
                </c:pt>
                <c:pt idx="139">
                  <c:v>0.10538361508452532</c:v>
                </c:pt>
                <c:pt idx="140">
                  <c:v>0.10688480594549965</c:v>
                </c:pt>
                <c:pt idx="141">
                  <c:v>0.10459458075090922</c:v>
                </c:pt>
                <c:pt idx="142">
                  <c:v>0.10199004975124382</c:v>
                </c:pt>
                <c:pt idx="143">
                  <c:v>9.8827554974085574E-2</c:v>
                </c:pt>
                <c:pt idx="144">
                  <c:v>9.8021582733812895E-2</c:v>
                </c:pt>
                <c:pt idx="145">
                  <c:v>9.2275636255395144E-2</c:v>
                </c:pt>
                <c:pt idx="146">
                  <c:v>8.5240106059118137E-2</c:v>
                </c:pt>
                <c:pt idx="147">
                  <c:v>7.7922710016548269E-2</c:v>
                </c:pt>
                <c:pt idx="148">
                  <c:v>7.1942446043165242E-2</c:v>
                </c:pt>
                <c:pt idx="149">
                  <c:v>6.2649564468268526E-2</c:v>
                </c:pt>
                <c:pt idx="150">
                  <c:v>5.141936401118441E-2</c:v>
                </c:pt>
                <c:pt idx="151">
                  <c:v>4.6962495882546751E-2</c:v>
                </c:pt>
                <c:pt idx="152">
                  <c:v>3.7114747983401086E-2</c:v>
                </c:pt>
                <c:pt idx="153">
                  <c:v>3.2599118942731264E-2</c:v>
                </c:pt>
                <c:pt idx="154">
                  <c:v>2.8976827751416634E-2</c:v>
                </c:pt>
                <c:pt idx="155">
                  <c:v>2.3171681091725072E-2</c:v>
                </c:pt>
                <c:pt idx="156">
                  <c:v>2.0247520247520301E-2</c:v>
                </c:pt>
                <c:pt idx="157">
                  <c:v>1.8485715583412832E-2</c:v>
                </c:pt>
                <c:pt idx="158">
                  <c:v>1.8912315627545029E-2</c:v>
                </c:pt>
                <c:pt idx="159">
                  <c:v>1.6932315889285121E-2</c:v>
                </c:pt>
                <c:pt idx="160">
                  <c:v>9.5040763929552519E-3</c:v>
                </c:pt>
                <c:pt idx="161">
                  <c:v>5.494752961311633E-3</c:v>
                </c:pt>
                <c:pt idx="162">
                  <c:v>1.3071306229153201E-3</c:v>
                </c:pt>
                <c:pt idx="163">
                  <c:v>-6.1575801159602372E-3</c:v>
                </c:pt>
                <c:pt idx="164">
                  <c:v>-9.5310884323157596E-3</c:v>
                </c:pt>
                <c:pt idx="165">
                  <c:v>-1.8995868510867653E-2</c:v>
                </c:pt>
                <c:pt idx="166">
                  <c:v>-2.8518982808022897E-2</c:v>
                </c:pt>
                <c:pt idx="167">
                  <c:v>-3.3836100792194457E-2</c:v>
                </c:pt>
                <c:pt idx="168">
                  <c:v>-4.5489006823350997E-2</c:v>
                </c:pt>
                <c:pt idx="169">
                  <c:v>-5.1551908669282942E-2</c:v>
                </c:pt>
                <c:pt idx="170">
                  <c:v>-6.358792184724682E-2</c:v>
                </c:pt>
                <c:pt idx="171">
                  <c:v>-7.4194121303614247E-2</c:v>
                </c:pt>
                <c:pt idx="172">
                  <c:v>-8.0001784758165329E-2</c:v>
                </c:pt>
                <c:pt idx="173">
                  <c:v>-8.232922732362824E-2</c:v>
                </c:pt>
                <c:pt idx="174">
                  <c:v>-8.6248030609948234E-2</c:v>
                </c:pt>
                <c:pt idx="175">
                  <c:v>-9.1443560057887119E-2</c:v>
                </c:pt>
                <c:pt idx="176">
                  <c:v>-9.6046479960056219E-2</c:v>
                </c:pt>
                <c:pt idx="177">
                  <c:v>-9.5948729686426981E-2</c:v>
                </c:pt>
                <c:pt idx="178">
                  <c:v>-0.10585741278399929</c:v>
                </c:pt>
                <c:pt idx="179">
                  <c:v>-0.10376615555658497</c:v>
                </c:pt>
                <c:pt idx="180">
                  <c:v>-8.8866046815866961E-2</c:v>
                </c:pt>
                <c:pt idx="181">
                  <c:v>-8.1907090464547805E-2</c:v>
                </c:pt>
                <c:pt idx="182">
                  <c:v>-8.4597875569044079E-2</c:v>
                </c:pt>
                <c:pt idx="183">
                  <c:v>-8.0331878566975212E-2</c:v>
                </c:pt>
                <c:pt idx="184">
                  <c:v>-7.0808477617731236E-2</c:v>
                </c:pt>
                <c:pt idx="185">
                  <c:v>-6.5309708595694849E-2</c:v>
                </c:pt>
                <c:pt idx="186">
                  <c:v>-5.9411793684417957E-2</c:v>
                </c:pt>
                <c:pt idx="187">
                  <c:v>-5.0920856147337101E-2</c:v>
                </c:pt>
                <c:pt idx="188">
                  <c:v>-4.3836304293246364E-2</c:v>
                </c:pt>
                <c:pt idx="189">
                  <c:v>-3.4128310294192166E-2</c:v>
                </c:pt>
                <c:pt idx="190">
                  <c:v>-1.3452221420472199E-2</c:v>
                </c:pt>
                <c:pt idx="191">
                  <c:v>-2.0158164056442884E-2</c:v>
                </c:pt>
                <c:pt idx="192">
                  <c:v>-2.7896005333059803E-2</c:v>
                </c:pt>
                <c:pt idx="193">
                  <c:v>-3.3032879237939072E-2</c:v>
                </c:pt>
                <c:pt idx="194">
                  <c:v>-2.2948611686696929E-2</c:v>
                </c:pt>
                <c:pt idx="195">
                  <c:v>-1.5018773466833557E-2</c:v>
                </c:pt>
                <c:pt idx="196">
                  <c:v>-1.4405762304921965E-2</c:v>
                </c:pt>
                <c:pt idx="197">
                  <c:v>-2.4022142148415138E-2</c:v>
                </c:pt>
                <c:pt idx="198">
                  <c:v>-2.7025611480647305E-2</c:v>
                </c:pt>
                <c:pt idx="199">
                  <c:v>-2.6905124036293082E-2</c:v>
                </c:pt>
                <c:pt idx="200">
                  <c:v>-3.4712740258376118E-2</c:v>
                </c:pt>
                <c:pt idx="201">
                  <c:v>-3.5072083879423288E-2</c:v>
                </c:pt>
                <c:pt idx="202">
                  <c:v>-4.1429392403740661E-2</c:v>
                </c:pt>
                <c:pt idx="203">
                  <c:v>-3.924671625257159E-2</c:v>
                </c:pt>
                <c:pt idx="204">
                  <c:v>-4.4838318299308955E-2</c:v>
                </c:pt>
                <c:pt idx="205">
                  <c:v>-4.9573645463693694E-2</c:v>
                </c:pt>
                <c:pt idx="206">
                  <c:v>-5.911669582736867E-2</c:v>
                </c:pt>
                <c:pt idx="207">
                  <c:v>-5.8132147395171474E-2</c:v>
                </c:pt>
                <c:pt idx="208">
                  <c:v>-5.9948101466928083E-2</c:v>
                </c:pt>
                <c:pt idx="209">
                  <c:v>-4.7514580769436598E-2</c:v>
                </c:pt>
                <c:pt idx="210">
                  <c:v>-3.9941863594767812E-2</c:v>
                </c:pt>
                <c:pt idx="211">
                  <c:v>-4.1284898135172998E-2</c:v>
                </c:pt>
                <c:pt idx="212">
                  <c:v>-2.6657962026005122E-2</c:v>
                </c:pt>
                <c:pt idx="213">
                  <c:v>-3.3087036835814376E-2</c:v>
                </c:pt>
                <c:pt idx="214">
                  <c:v>-2.5888380204927008E-2</c:v>
                </c:pt>
                <c:pt idx="215">
                  <c:v>-1.5208916707845965E-2</c:v>
                </c:pt>
                <c:pt idx="216">
                  <c:v>-1.3641133263378791E-2</c:v>
                </c:pt>
                <c:pt idx="217">
                  <c:v>-2.5076623014766986E-3</c:v>
                </c:pt>
                <c:pt idx="218">
                  <c:v>1.724332243885951E-2</c:v>
                </c:pt>
                <c:pt idx="219">
                  <c:v>2.0179876335019609E-2</c:v>
                </c:pt>
                <c:pt idx="220">
                  <c:v>2.8505436313447152E-2</c:v>
                </c:pt>
                <c:pt idx="221">
                  <c:v>2.960507836638393E-2</c:v>
                </c:pt>
                <c:pt idx="222">
                  <c:v>2.9716848892626935E-2</c:v>
                </c:pt>
                <c:pt idx="223">
                  <c:v>3.96896784348999E-2</c:v>
                </c:pt>
                <c:pt idx="224">
                  <c:v>3.7784360851824905E-2</c:v>
                </c:pt>
                <c:pt idx="225">
                  <c:v>4.8322751025453803E-2</c:v>
                </c:pt>
                <c:pt idx="226">
                  <c:v>4.8788675656017411E-2</c:v>
                </c:pt>
                <c:pt idx="227">
                  <c:v>5.0512934879571647E-2</c:v>
                </c:pt>
                <c:pt idx="228">
                  <c:v>6.2430011198208346E-2</c:v>
                </c:pt>
                <c:pt idx="229">
                  <c:v>6.6648044692737551E-2</c:v>
                </c:pt>
                <c:pt idx="230">
                  <c:v>6.8302681143363575E-2</c:v>
                </c:pt>
                <c:pt idx="231">
                  <c:v>6.7937627417488544E-2</c:v>
                </c:pt>
                <c:pt idx="232">
                  <c:v>7.0383962315824E-2</c:v>
                </c:pt>
                <c:pt idx="233">
                  <c:v>7.2730248799650843E-2</c:v>
                </c:pt>
                <c:pt idx="234">
                  <c:v>7.6667574190035337E-2</c:v>
                </c:pt>
                <c:pt idx="235">
                  <c:v>7.2293716881150605E-2</c:v>
                </c:pt>
                <c:pt idx="236">
                  <c:v>7.3625249097861944E-2</c:v>
                </c:pt>
                <c:pt idx="237">
                  <c:v>7.1072519697700676E-2</c:v>
                </c:pt>
                <c:pt idx="238">
                  <c:v>6.6471058949053141E-2</c:v>
                </c:pt>
                <c:pt idx="239">
                  <c:v>6.729646534338185E-2</c:v>
                </c:pt>
                <c:pt idx="240">
                  <c:v>6.4400527009222719E-2</c:v>
                </c:pt>
                <c:pt idx="241">
                  <c:v>6.2012255800555138E-2</c:v>
                </c:pt>
                <c:pt idx="242">
                  <c:v>5.4913144931293845E-2</c:v>
                </c:pt>
                <c:pt idx="243">
                  <c:v>5.2935713548653451E-2</c:v>
                </c:pt>
                <c:pt idx="244">
                  <c:v>4.625933885989153E-2</c:v>
                </c:pt>
                <c:pt idx="245">
                  <c:v>4.5419866741264414E-2</c:v>
                </c:pt>
                <c:pt idx="246">
                  <c:v>4.3847671066606031E-2</c:v>
                </c:pt>
                <c:pt idx="247">
                  <c:v>4.452624678533601E-2</c:v>
                </c:pt>
                <c:pt idx="248">
                  <c:v>4.0132437042239344E-2</c:v>
                </c:pt>
                <c:pt idx="249">
                  <c:v>4.3937346744733041E-2</c:v>
                </c:pt>
                <c:pt idx="250">
                  <c:v>4.8221699764894321E-2</c:v>
                </c:pt>
                <c:pt idx="251">
                  <c:v>4.8980606663351578E-2</c:v>
                </c:pt>
                <c:pt idx="252">
                  <c:v>4.4957171857206601E-2</c:v>
                </c:pt>
                <c:pt idx="253">
                  <c:v>4.9119692262168835E-2</c:v>
                </c:pt>
                <c:pt idx="254">
                  <c:v>4.9400314589068017E-2</c:v>
                </c:pt>
                <c:pt idx="255">
                  <c:v>4.9343394747157987E-2</c:v>
                </c:pt>
                <c:pt idx="256">
                  <c:v>5.3653526362124504E-2</c:v>
                </c:pt>
                <c:pt idx="257">
                  <c:v>5.2447212221465422E-2</c:v>
                </c:pt>
                <c:pt idx="258">
                  <c:v>5.295542635658923E-2</c:v>
                </c:pt>
                <c:pt idx="259">
                  <c:v>5.160760838080547E-2</c:v>
                </c:pt>
                <c:pt idx="260">
                  <c:v>5.5994984084112964E-2</c:v>
                </c:pt>
                <c:pt idx="261">
                  <c:v>5.5174727961267322E-2</c:v>
                </c:pt>
                <c:pt idx="262">
                  <c:v>5.5977093772369368E-2</c:v>
                </c:pt>
                <c:pt idx="263">
                  <c:v>5.3424982223275741E-2</c:v>
                </c:pt>
                <c:pt idx="264">
                  <c:v>5.7285003553660063E-2</c:v>
                </c:pt>
                <c:pt idx="265">
                  <c:v>5.0110468669205099E-2</c:v>
                </c:pt>
                <c:pt idx="266">
                  <c:v>5.4803503676987164E-2</c:v>
                </c:pt>
                <c:pt idx="267">
                  <c:v>5.6222274106934256E-2</c:v>
                </c:pt>
                <c:pt idx="268">
                  <c:v>5.463491621408334E-2</c:v>
                </c:pt>
                <c:pt idx="269">
                  <c:v>5.6120562130177687E-2</c:v>
                </c:pt>
                <c:pt idx="270">
                  <c:v>5.7010076841669255E-2</c:v>
                </c:pt>
                <c:pt idx="271">
                  <c:v>5.9266400403984676E-2</c:v>
                </c:pt>
                <c:pt idx="272">
                  <c:v>5.9693994062571365E-2</c:v>
                </c:pt>
                <c:pt idx="273">
                  <c:v>5.951299291295653E-2</c:v>
                </c:pt>
                <c:pt idx="274">
                  <c:v>5.9065437454808301E-2</c:v>
                </c:pt>
                <c:pt idx="275">
                  <c:v>6.1200612006119925E-2</c:v>
                </c:pt>
                <c:pt idx="276">
                  <c:v>5.6690866720444655E-2</c:v>
                </c:pt>
                <c:pt idx="277">
                  <c:v>6.1864899950758945E-2</c:v>
                </c:pt>
                <c:pt idx="278">
                  <c:v>6.0615480261112964E-2</c:v>
                </c:pt>
                <c:pt idx="279">
                  <c:v>6.3795923780892272E-2</c:v>
                </c:pt>
                <c:pt idx="280">
                  <c:v>6.4216549295774694E-2</c:v>
                </c:pt>
                <c:pt idx="281">
                  <c:v>6.2111529370568075E-2</c:v>
                </c:pt>
                <c:pt idx="282">
                  <c:v>6.2206164025770505E-2</c:v>
                </c:pt>
                <c:pt idx="283">
                  <c:v>6.4704862615931225E-2</c:v>
                </c:pt>
                <c:pt idx="284">
                  <c:v>6.2710111197310514E-2</c:v>
                </c:pt>
                <c:pt idx="285">
                  <c:v>6.1658519852499705E-2</c:v>
                </c:pt>
                <c:pt idx="286">
                  <c:v>6.3537443994026166E-2</c:v>
                </c:pt>
                <c:pt idx="287">
                  <c:v>6.1742006615215006E-2</c:v>
                </c:pt>
                <c:pt idx="288">
                  <c:v>6.9468594936171968E-2</c:v>
                </c:pt>
                <c:pt idx="289">
                  <c:v>7.1582142405463456E-2</c:v>
                </c:pt>
                <c:pt idx="290">
                  <c:v>6.8162786802880682E-2</c:v>
                </c:pt>
                <c:pt idx="291">
                  <c:v>6.346105893109466E-2</c:v>
                </c:pt>
                <c:pt idx="292">
                  <c:v>6.4146573472848356E-2</c:v>
                </c:pt>
                <c:pt idx="293">
                  <c:v>6.461982279002676E-2</c:v>
                </c:pt>
                <c:pt idx="294">
                  <c:v>6.2620384410475127E-2</c:v>
                </c:pt>
                <c:pt idx="295">
                  <c:v>6.0569056050799874E-2</c:v>
                </c:pt>
                <c:pt idx="296">
                  <c:v>5.8441821795027993E-2</c:v>
                </c:pt>
                <c:pt idx="297">
                  <c:v>5.7673667205169643E-2</c:v>
                </c:pt>
                <c:pt idx="298">
                  <c:v>5.6933076552720285E-2</c:v>
                </c:pt>
                <c:pt idx="299">
                  <c:v>5.475676971004062E-2</c:v>
                </c:pt>
                <c:pt idx="300">
                  <c:v>5.3218067176904471E-2</c:v>
                </c:pt>
                <c:pt idx="301">
                  <c:v>4.8389000354065903E-2</c:v>
                </c:pt>
                <c:pt idx="302">
                  <c:v>4.8604578237692042E-2</c:v>
                </c:pt>
                <c:pt idx="303">
                  <c:v>5.1780061745281269E-2</c:v>
                </c:pt>
                <c:pt idx="304">
                  <c:v>5.1263116984065382E-2</c:v>
                </c:pt>
                <c:pt idx="305">
                  <c:v>5.0013548561917087E-2</c:v>
                </c:pt>
                <c:pt idx="306">
                  <c:v>4.9905511203671482E-2</c:v>
                </c:pt>
                <c:pt idx="307">
                  <c:v>4.7630013433122009E-2</c:v>
                </c:pt>
                <c:pt idx="308">
                  <c:v>5.2494444018698738E-2</c:v>
                </c:pt>
                <c:pt idx="309">
                  <c:v>5.3650526958912481E-2</c:v>
                </c:pt>
                <c:pt idx="310">
                  <c:v>5.2575636791557301E-2</c:v>
                </c:pt>
                <c:pt idx="311">
                  <c:v>5.850278314211077E-2</c:v>
                </c:pt>
                <c:pt idx="312">
                  <c:v>5.9301931548627618E-2</c:v>
                </c:pt>
                <c:pt idx="313">
                  <c:v>6.397988667492216E-2</c:v>
                </c:pt>
                <c:pt idx="314">
                  <c:v>6.2985944976076569E-2</c:v>
                </c:pt>
                <c:pt idx="315">
                  <c:v>5.9634391023259292E-2</c:v>
                </c:pt>
                <c:pt idx="316">
                  <c:v>5.2682169396280898E-2</c:v>
                </c:pt>
                <c:pt idx="317">
                  <c:v>6.0718894009216706E-2</c:v>
                </c:pt>
                <c:pt idx="318">
                  <c:v>6.9463321456121552E-2</c:v>
                </c:pt>
                <c:pt idx="319">
                  <c:v>8.4224794841735173E-2</c:v>
                </c:pt>
                <c:pt idx="320">
                  <c:v>9.4582787243337796E-2</c:v>
                </c:pt>
                <c:pt idx="321">
                  <c:v>0.10589642300583479</c:v>
                </c:pt>
                <c:pt idx="322">
                  <c:v>0.11270196191575299</c:v>
                </c:pt>
                <c:pt idx="323">
                  <c:v>0.11772912642197886</c:v>
                </c:pt>
                <c:pt idx="324">
                  <c:v>0.12294732352313931</c:v>
                </c:pt>
                <c:pt idx="325">
                  <c:v>0.12643718699301676</c:v>
                </c:pt>
                <c:pt idx="326">
                  <c:v>0.14322889193656163</c:v>
                </c:pt>
                <c:pt idx="327">
                  <c:v>0.16080507731687654</c:v>
                </c:pt>
                <c:pt idx="328">
                  <c:v>0.18293882138090889</c:v>
                </c:pt>
                <c:pt idx="329">
                  <c:v>0.19094953426942851</c:v>
                </c:pt>
                <c:pt idx="330">
                  <c:v>0.19385862471663118</c:v>
                </c:pt>
                <c:pt idx="331">
                  <c:v>0.18587599256631182</c:v>
                </c:pt>
                <c:pt idx="332">
                  <c:v>0.17867358478015016</c:v>
                </c:pt>
                <c:pt idx="333">
                  <c:v>0.17493036211699153</c:v>
                </c:pt>
                <c:pt idx="334">
                  <c:v>0.17700061582342075</c:v>
                </c:pt>
                <c:pt idx="335">
                  <c:v>0.17756441030564907</c:v>
                </c:pt>
                <c:pt idx="336">
                  <c:v>0.1826986990789099</c:v>
                </c:pt>
                <c:pt idx="337">
                  <c:v>0.1942452800651242</c:v>
                </c:pt>
              </c:numCache>
            </c:numRef>
          </c:val>
          <c:smooth val="0"/>
          <c:extLst>
            <c:ext xmlns:c16="http://schemas.microsoft.com/office/drawing/2014/chart" uri="{C3380CC4-5D6E-409C-BE32-E72D297353CC}">
              <c16:uniqueId val="{00000000-2645-4F1E-9646-A0D84398BF6E}"/>
            </c:ext>
          </c:extLst>
        </c:ser>
        <c:ser>
          <c:idx val="1"/>
          <c:order val="1"/>
          <c:tx>
            <c:strRef>
              <c:f>Sheet1!$D$1</c:f>
              <c:strCache>
                <c:ptCount val="1"/>
                <c:pt idx="0">
                  <c:v>FHFA HPI (CPI-adj.)</c:v>
                </c:pt>
              </c:strCache>
            </c:strRef>
          </c:tx>
          <c:spPr>
            <a:ln w="28575" cap="rnd">
              <a:solidFill>
                <a:schemeClr val="accent5">
                  <a:lumMod val="75000"/>
                </a:schemeClr>
              </a:solidFill>
              <a:round/>
            </a:ln>
            <a:effectLst/>
          </c:spPr>
          <c:marker>
            <c:symbol val="none"/>
          </c:marker>
          <c:cat>
            <c:numRef>
              <c:f>Sheet1!$A$38:$A$377</c:f>
              <c:numCache>
                <c:formatCode>[$-409]mmm\-yy;@</c:formatCode>
                <c:ptCount val="340"/>
                <c:pt idx="0">
                  <c:v>34335</c:v>
                </c:pt>
                <c:pt idx="1">
                  <c:v>34366</c:v>
                </c:pt>
                <c:pt idx="2">
                  <c:v>34394</c:v>
                </c:pt>
                <c:pt idx="3">
                  <c:v>34425</c:v>
                </c:pt>
                <c:pt idx="4">
                  <c:v>34455</c:v>
                </c:pt>
                <c:pt idx="5">
                  <c:v>34486</c:v>
                </c:pt>
                <c:pt idx="6">
                  <c:v>34516</c:v>
                </c:pt>
                <c:pt idx="7">
                  <c:v>34547</c:v>
                </c:pt>
                <c:pt idx="8">
                  <c:v>34578</c:v>
                </c:pt>
                <c:pt idx="9">
                  <c:v>34608</c:v>
                </c:pt>
                <c:pt idx="10">
                  <c:v>34639</c:v>
                </c:pt>
                <c:pt idx="11">
                  <c:v>34669</c:v>
                </c:pt>
                <c:pt idx="12">
                  <c:v>34700</c:v>
                </c:pt>
                <c:pt idx="13">
                  <c:v>34731</c:v>
                </c:pt>
                <c:pt idx="14">
                  <c:v>34759</c:v>
                </c:pt>
                <c:pt idx="15">
                  <c:v>34790</c:v>
                </c:pt>
                <c:pt idx="16">
                  <c:v>34820</c:v>
                </c:pt>
                <c:pt idx="17">
                  <c:v>34851</c:v>
                </c:pt>
                <c:pt idx="18">
                  <c:v>34881</c:v>
                </c:pt>
                <c:pt idx="19">
                  <c:v>34912</c:v>
                </c:pt>
                <c:pt idx="20">
                  <c:v>34943</c:v>
                </c:pt>
                <c:pt idx="21">
                  <c:v>34973</c:v>
                </c:pt>
                <c:pt idx="22">
                  <c:v>35004</c:v>
                </c:pt>
                <c:pt idx="23">
                  <c:v>35034</c:v>
                </c:pt>
                <c:pt idx="24">
                  <c:v>35065</c:v>
                </c:pt>
                <c:pt idx="25">
                  <c:v>35096</c:v>
                </c:pt>
                <c:pt idx="26">
                  <c:v>35125</c:v>
                </c:pt>
                <c:pt idx="27">
                  <c:v>35156</c:v>
                </c:pt>
                <c:pt idx="28">
                  <c:v>35186</c:v>
                </c:pt>
                <c:pt idx="29">
                  <c:v>35217</c:v>
                </c:pt>
                <c:pt idx="30">
                  <c:v>35247</c:v>
                </c:pt>
                <c:pt idx="31">
                  <c:v>35278</c:v>
                </c:pt>
                <c:pt idx="32">
                  <c:v>35309</c:v>
                </c:pt>
                <c:pt idx="33">
                  <c:v>35339</c:v>
                </c:pt>
                <c:pt idx="34">
                  <c:v>35370</c:v>
                </c:pt>
                <c:pt idx="35">
                  <c:v>35400</c:v>
                </c:pt>
                <c:pt idx="36">
                  <c:v>35431</c:v>
                </c:pt>
                <c:pt idx="37">
                  <c:v>35462</c:v>
                </c:pt>
                <c:pt idx="38">
                  <c:v>35490</c:v>
                </c:pt>
                <c:pt idx="39">
                  <c:v>35521</c:v>
                </c:pt>
                <c:pt idx="40">
                  <c:v>35551</c:v>
                </c:pt>
                <c:pt idx="41">
                  <c:v>35582</c:v>
                </c:pt>
                <c:pt idx="42">
                  <c:v>35612</c:v>
                </c:pt>
                <c:pt idx="43">
                  <c:v>35643</c:v>
                </c:pt>
                <c:pt idx="44">
                  <c:v>35674</c:v>
                </c:pt>
                <c:pt idx="45">
                  <c:v>35704</c:v>
                </c:pt>
                <c:pt idx="46">
                  <c:v>35735</c:v>
                </c:pt>
                <c:pt idx="47">
                  <c:v>35765</c:v>
                </c:pt>
                <c:pt idx="48">
                  <c:v>35796</c:v>
                </c:pt>
                <c:pt idx="49">
                  <c:v>35827</c:v>
                </c:pt>
                <c:pt idx="50">
                  <c:v>35855</c:v>
                </c:pt>
                <c:pt idx="51">
                  <c:v>35886</c:v>
                </c:pt>
                <c:pt idx="52">
                  <c:v>35916</c:v>
                </c:pt>
                <c:pt idx="53">
                  <c:v>35947</c:v>
                </c:pt>
                <c:pt idx="54">
                  <c:v>35977</c:v>
                </c:pt>
                <c:pt idx="55">
                  <c:v>36008</c:v>
                </c:pt>
                <c:pt idx="56">
                  <c:v>36039</c:v>
                </c:pt>
                <c:pt idx="57">
                  <c:v>36069</c:v>
                </c:pt>
                <c:pt idx="58">
                  <c:v>36100</c:v>
                </c:pt>
                <c:pt idx="59">
                  <c:v>36130</c:v>
                </c:pt>
                <c:pt idx="60">
                  <c:v>36161</c:v>
                </c:pt>
                <c:pt idx="61">
                  <c:v>36192</c:v>
                </c:pt>
                <c:pt idx="62">
                  <c:v>36220</c:v>
                </c:pt>
                <c:pt idx="63">
                  <c:v>36251</c:v>
                </c:pt>
                <c:pt idx="64">
                  <c:v>36281</c:v>
                </c:pt>
                <c:pt idx="65">
                  <c:v>36312</c:v>
                </c:pt>
                <c:pt idx="66">
                  <c:v>36342</c:v>
                </c:pt>
                <c:pt idx="67">
                  <c:v>36373</c:v>
                </c:pt>
                <c:pt idx="68">
                  <c:v>36404</c:v>
                </c:pt>
                <c:pt idx="69">
                  <c:v>36434</c:v>
                </c:pt>
                <c:pt idx="70">
                  <c:v>36465</c:v>
                </c:pt>
                <c:pt idx="71">
                  <c:v>36495</c:v>
                </c:pt>
                <c:pt idx="72">
                  <c:v>36526</c:v>
                </c:pt>
                <c:pt idx="73">
                  <c:v>36557</c:v>
                </c:pt>
                <c:pt idx="74">
                  <c:v>36586</c:v>
                </c:pt>
                <c:pt idx="75">
                  <c:v>36617</c:v>
                </c:pt>
                <c:pt idx="76">
                  <c:v>36647</c:v>
                </c:pt>
                <c:pt idx="77">
                  <c:v>36678</c:v>
                </c:pt>
                <c:pt idx="78">
                  <c:v>36708</c:v>
                </c:pt>
                <c:pt idx="79">
                  <c:v>36739</c:v>
                </c:pt>
                <c:pt idx="80">
                  <c:v>36770</c:v>
                </c:pt>
                <c:pt idx="81">
                  <c:v>36800</c:v>
                </c:pt>
                <c:pt idx="82">
                  <c:v>36831</c:v>
                </c:pt>
                <c:pt idx="83">
                  <c:v>36861</c:v>
                </c:pt>
                <c:pt idx="84">
                  <c:v>36892</c:v>
                </c:pt>
                <c:pt idx="85">
                  <c:v>36923</c:v>
                </c:pt>
                <c:pt idx="86">
                  <c:v>36951</c:v>
                </c:pt>
                <c:pt idx="87">
                  <c:v>36982</c:v>
                </c:pt>
                <c:pt idx="88">
                  <c:v>37012</c:v>
                </c:pt>
                <c:pt idx="89">
                  <c:v>37043</c:v>
                </c:pt>
                <c:pt idx="90">
                  <c:v>37073</c:v>
                </c:pt>
                <c:pt idx="91">
                  <c:v>37104</c:v>
                </c:pt>
                <c:pt idx="92">
                  <c:v>37135</c:v>
                </c:pt>
                <c:pt idx="93">
                  <c:v>37165</c:v>
                </c:pt>
                <c:pt idx="94">
                  <c:v>37196</c:v>
                </c:pt>
                <c:pt idx="95">
                  <c:v>37226</c:v>
                </c:pt>
                <c:pt idx="96">
                  <c:v>37257</c:v>
                </c:pt>
                <c:pt idx="97">
                  <c:v>37288</c:v>
                </c:pt>
                <c:pt idx="98">
                  <c:v>37316</c:v>
                </c:pt>
                <c:pt idx="99">
                  <c:v>37347</c:v>
                </c:pt>
                <c:pt idx="100">
                  <c:v>37377</c:v>
                </c:pt>
                <c:pt idx="101">
                  <c:v>37408</c:v>
                </c:pt>
                <c:pt idx="102">
                  <c:v>37438</c:v>
                </c:pt>
                <c:pt idx="103">
                  <c:v>37469</c:v>
                </c:pt>
                <c:pt idx="104">
                  <c:v>37500</c:v>
                </c:pt>
                <c:pt idx="105">
                  <c:v>37530</c:v>
                </c:pt>
                <c:pt idx="106">
                  <c:v>37561</c:v>
                </c:pt>
                <c:pt idx="107">
                  <c:v>37591</c:v>
                </c:pt>
                <c:pt idx="108">
                  <c:v>37622</c:v>
                </c:pt>
                <c:pt idx="109">
                  <c:v>37653</c:v>
                </c:pt>
                <c:pt idx="110">
                  <c:v>37681</c:v>
                </c:pt>
                <c:pt idx="111">
                  <c:v>37712</c:v>
                </c:pt>
                <c:pt idx="112">
                  <c:v>37742</c:v>
                </c:pt>
                <c:pt idx="113">
                  <c:v>37773</c:v>
                </c:pt>
                <c:pt idx="114">
                  <c:v>37803</c:v>
                </c:pt>
                <c:pt idx="115">
                  <c:v>37834</c:v>
                </c:pt>
                <c:pt idx="116">
                  <c:v>37865</c:v>
                </c:pt>
                <c:pt idx="117">
                  <c:v>37895</c:v>
                </c:pt>
                <c:pt idx="118">
                  <c:v>37926</c:v>
                </c:pt>
                <c:pt idx="119">
                  <c:v>37956</c:v>
                </c:pt>
                <c:pt idx="120">
                  <c:v>37987</c:v>
                </c:pt>
                <c:pt idx="121">
                  <c:v>38018</c:v>
                </c:pt>
                <c:pt idx="122">
                  <c:v>38047</c:v>
                </c:pt>
                <c:pt idx="123">
                  <c:v>38078</c:v>
                </c:pt>
                <c:pt idx="124">
                  <c:v>38108</c:v>
                </c:pt>
                <c:pt idx="125">
                  <c:v>38139</c:v>
                </c:pt>
                <c:pt idx="126">
                  <c:v>38169</c:v>
                </c:pt>
                <c:pt idx="127">
                  <c:v>38200</c:v>
                </c:pt>
                <c:pt idx="128">
                  <c:v>38231</c:v>
                </c:pt>
                <c:pt idx="129">
                  <c:v>38261</c:v>
                </c:pt>
                <c:pt idx="130">
                  <c:v>38292</c:v>
                </c:pt>
                <c:pt idx="131">
                  <c:v>38322</c:v>
                </c:pt>
                <c:pt idx="132">
                  <c:v>38353</c:v>
                </c:pt>
                <c:pt idx="133">
                  <c:v>38384</c:v>
                </c:pt>
                <c:pt idx="134">
                  <c:v>38412</c:v>
                </c:pt>
                <c:pt idx="135">
                  <c:v>38443</c:v>
                </c:pt>
                <c:pt idx="136">
                  <c:v>38473</c:v>
                </c:pt>
                <c:pt idx="137">
                  <c:v>38504</c:v>
                </c:pt>
                <c:pt idx="138">
                  <c:v>38534</c:v>
                </c:pt>
                <c:pt idx="139">
                  <c:v>38565</c:v>
                </c:pt>
                <c:pt idx="140">
                  <c:v>38596</c:v>
                </c:pt>
                <c:pt idx="141">
                  <c:v>38626</c:v>
                </c:pt>
                <c:pt idx="142">
                  <c:v>38657</c:v>
                </c:pt>
                <c:pt idx="143">
                  <c:v>38687</c:v>
                </c:pt>
                <c:pt idx="144">
                  <c:v>38718</c:v>
                </c:pt>
                <c:pt idx="145">
                  <c:v>38749</c:v>
                </c:pt>
                <c:pt idx="146">
                  <c:v>38777</c:v>
                </c:pt>
                <c:pt idx="147">
                  <c:v>38808</c:v>
                </c:pt>
                <c:pt idx="148">
                  <c:v>38838</c:v>
                </c:pt>
                <c:pt idx="149">
                  <c:v>38869</c:v>
                </c:pt>
                <c:pt idx="150">
                  <c:v>38899</c:v>
                </c:pt>
                <c:pt idx="151">
                  <c:v>38930</c:v>
                </c:pt>
                <c:pt idx="152">
                  <c:v>38961</c:v>
                </c:pt>
                <c:pt idx="153">
                  <c:v>38991</c:v>
                </c:pt>
                <c:pt idx="154">
                  <c:v>39022</c:v>
                </c:pt>
                <c:pt idx="155">
                  <c:v>39052</c:v>
                </c:pt>
                <c:pt idx="156">
                  <c:v>39083</c:v>
                </c:pt>
                <c:pt idx="157">
                  <c:v>39114</c:v>
                </c:pt>
                <c:pt idx="158">
                  <c:v>39142</c:v>
                </c:pt>
                <c:pt idx="159">
                  <c:v>39173</c:v>
                </c:pt>
                <c:pt idx="160">
                  <c:v>39203</c:v>
                </c:pt>
                <c:pt idx="161">
                  <c:v>39234</c:v>
                </c:pt>
                <c:pt idx="162">
                  <c:v>39264</c:v>
                </c:pt>
                <c:pt idx="163">
                  <c:v>39295</c:v>
                </c:pt>
                <c:pt idx="164">
                  <c:v>39326</c:v>
                </c:pt>
                <c:pt idx="165">
                  <c:v>39356</c:v>
                </c:pt>
                <c:pt idx="166">
                  <c:v>39387</c:v>
                </c:pt>
                <c:pt idx="167">
                  <c:v>39417</c:v>
                </c:pt>
                <c:pt idx="168">
                  <c:v>39448</c:v>
                </c:pt>
                <c:pt idx="169">
                  <c:v>39479</c:v>
                </c:pt>
                <c:pt idx="170">
                  <c:v>39508</c:v>
                </c:pt>
                <c:pt idx="171">
                  <c:v>39539</c:v>
                </c:pt>
                <c:pt idx="172">
                  <c:v>39569</c:v>
                </c:pt>
                <c:pt idx="173">
                  <c:v>39600</c:v>
                </c:pt>
                <c:pt idx="174">
                  <c:v>39630</c:v>
                </c:pt>
                <c:pt idx="175">
                  <c:v>39661</c:v>
                </c:pt>
                <c:pt idx="176">
                  <c:v>39692</c:v>
                </c:pt>
                <c:pt idx="177">
                  <c:v>39722</c:v>
                </c:pt>
                <c:pt idx="178">
                  <c:v>39753</c:v>
                </c:pt>
                <c:pt idx="179">
                  <c:v>39783</c:v>
                </c:pt>
                <c:pt idx="180">
                  <c:v>39814</c:v>
                </c:pt>
                <c:pt idx="181">
                  <c:v>39845</c:v>
                </c:pt>
                <c:pt idx="182">
                  <c:v>39873</c:v>
                </c:pt>
                <c:pt idx="183">
                  <c:v>39904</c:v>
                </c:pt>
                <c:pt idx="184">
                  <c:v>39934</c:v>
                </c:pt>
                <c:pt idx="185">
                  <c:v>39965</c:v>
                </c:pt>
                <c:pt idx="186">
                  <c:v>39995</c:v>
                </c:pt>
                <c:pt idx="187">
                  <c:v>40026</c:v>
                </c:pt>
                <c:pt idx="188">
                  <c:v>40057</c:v>
                </c:pt>
                <c:pt idx="189">
                  <c:v>40087</c:v>
                </c:pt>
                <c:pt idx="190">
                  <c:v>40118</c:v>
                </c:pt>
                <c:pt idx="191">
                  <c:v>40148</c:v>
                </c:pt>
                <c:pt idx="192">
                  <c:v>40179</c:v>
                </c:pt>
                <c:pt idx="193">
                  <c:v>40210</c:v>
                </c:pt>
                <c:pt idx="194">
                  <c:v>40238</c:v>
                </c:pt>
                <c:pt idx="195">
                  <c:v>40269</c:v>
                </c:pt>
                <c:pt idx="196">
                  <c:v>40299</c:v>
                </c:pt>
                <c:pt idx="197">
                  <c:v>40330</c:v>
                </c:pt>
                <c:pt idx="198">
                  <c:v>40360</c:v>
                </c:pt>
                <c:pt idx="199">
                  <c:v>40391</c:v>
                </c:pt>
                <c:pt idx="200">
                  <c:v>40422</c:v>
                </c:pt>
                <c:pt idx="201">
                  <c:v>40452</c:v>
                </c:pt>
                <c:pt idx="202">
                  <c:v>40483</c:v>
                </c:pt>
                <c:pt idx="203">
                  <c:v>40513</c:v>
                </c:pt>
                <c:pt idx="204">
                  <c:v>40544</c:v>
                </c:pt>
                <c:pt idx="205">
                  <c:v>40575</c:v>
                </c:pt>
                <c:pt idx="206">
                  <c:v>40603</c:v>
                </c:pt>
                <c:pt idx="207">
                  <c:v>40634</c:v>
                </c:pt>
                <c:pt idx="208">
                  <c:v>40664</c:v>
                </c:pt>
                <c:pt idx="209">
                  <c:v>40695</c:v>
                </c:pt>
                <c:pt idx="210">
                  <c:v>40725</c:v>
                </c:pt>
                <c:pt idx="211">
                  <c:v>40756</c:v>
                </c:pt>
                <c:pt idx="212">
                  <c:v>40787</c:v>
                </c:pt>
                <c:pt idx="213">
                  <c:v>40817</c:v>
                </c:pt>
                <c:pt idx="214">
                  <c:v>40848</c:v>
                </c:pt>
                <c:pt idx="215">
                  <c:v>40878</c:v>
                </c:pt>
                <c:pt idx="216">
                  <c:v>40909</c:v>
                </c:pt>
                <c:pt idx="217">
                  <c:v>40940</c:v>
                </c:pt>
                <c:pt idx="218">
                  <c:v>40969</c:v>
                </c:pt>
                <c:pt idx="219">
                  <c:v>41000</c:v>
                </c:pt>
                <c:pt idx="220">
                  <c:v>41030</c:v>
                </c:pt>
                <c:pt idx="221">
                  <c:v>41061</c:v>
                </c:pt>
                <c:pt idx="222">
                  <c:v>41091</c:v>
                </c:pt>
                <c:pt idx="223">
                  <c:v>41122</c:v>
                </c:pt>
                <c:pt idx="224">
                  <c:v>41153</c:v>
                </c:pt>
                <c:pt idx="225">
                  <c:v>41183</c:v>
                </c:pt>
                <c:pt idx="226">
                  <c:v>41214</c:v>
                </c:pt>
                <c:pt idx="227">
                  <c:v>41244</c:v>
                </c:pt>
                <c:pt idx="228">
                  <c:v>41275</c:v>
                </c:pt>
                <c:pt idx="229">
                  <c:v>41306</c:v>
                </c:pt>
                <c:pt idx="230">
                  <c:v>41334</c:v>
                </c:pt>
                <c:pt idx="231">
                  <c:v>41365</c:v>
                </c:pt>
                <c:pt idx="232">
                  <c:v>41395</c:v>
                </c:pt>
                <c:pt idx="233">
                  <c:v>41426</c:v>
                </c:pt>
                <c:pt idx="234">
                  <c:v>41456</c:v>
                </c:pt>
                <c:pt idx="235">
                  <c:v>41487</c:v>
                </c:pt>
                <c:pt idx="236">
                  <c:v>41518</c:v>
                </c:pt>
                <c:pt idx="237">
                  <c:v>41548</c:v>
                </c:pt>
                <c:pt idx="238">
                  <c:v>41579</c:v>
                </c:pt>
                <c:pt idx="239">
                  <c:v>41609</c:v>
                </c:pt>
                <c:pt idx="240">
                  <c:v>41640</c:v>
                </c:pt>
                <c:pt idx="241">
                  <c:v>41671</c:v>
                </c:pt>
                <c:pt idx="242">
                  <c:v>41699</c:v>
                </c:pt>
                <c:pt idx="243">
                  <c:v>41730</c:v>
                </c:pt>
                <c:pt idx="244">
                  <c:v>41760</c:v>
                </c:pt>
                <c:pt idx="245">
                  <c:v>41791</c:v>
                </c:pt>
                <c:pt idx="246">
                  <c:v>41821</c:v>
                </c:pt>
                <c:pt idx="247">
                  <c:v>41852</c:v>
                </c:pt>
                <c:pt idx="248">
                  <c:v>41883</c:v>
                </c:pt>
                <c:pt idx="249">
                  <c:v>41913</c:v>
                </c:pt>
                <c:pt idx="250">
                  <c:v>41944</c:v>
                </c:pt>
                <c:pt idx="251">
                  <c:v>41974</c:v>
                </c:pt>
                <c:pt idx="252">
                  <c:v>42005</c:v>
                </c:pt>
                <c:pt idx="253">
                  <c:v>42036</c:v>
                </c:pt>
                <c:pt idx="254">
                  <c:v>42064</c:v>
                </c:pt>
                <c:pt idx="255">
                  <c:v>42095</c:v>
                </c:pt>
                <c:pt idx="256">
                  <c:v>42125</c:v>
                </c:pt>
                <c:pt idx="257">
                  <c:v>42156</c:v>
                </c:pt>
                <c:pt idx="258">
                  <c:v>42186</c:v>
                </c:pt>
                <c:pt idx="259">
                  <c:v>42217</c:v>
                </c:pt>
                <c:pt idx="260">
                  <c:v>42248</c:v>
                </c:pt>
                <c:pt idx="261">
                  <c:v>42278</c:v>
                </c:pt>
                <c:pt idx="262">
                  <c:v>42309</c:v>
                </c:pt>
                <c:pt idx="263">
                  <c:v>42339</c:v>
                </c:pt>
                <c:pt idx="264">
                  <c:v>42370</c:v>
                </c:pt>
                <c:pt idx="265">
                  <c:v>42401</c:v>
                </c:pt>
                <c:pt idx="266">
                  <c:v>42430</c:v>
                </c:pt>
                <c:pt idx="267">
                  <c:v>42461</c:v>
                </c:pt>
                <c:pt idx="268">
                  <c:v>42491</c:v>
                </c:pt>
                <c:pt idx="269">
                  <c:v>42522</c:v>
                </c:pt>
                <c:pt idx="270">
                  <c:v>42552</c:v>
                </c:pt>
                <c:pt idx="271">
                  <c:v>42583</c:v>
                </c:pt>
                <c:pt idx="272">
                  <c:v>42614</c:v>
                </c:pt>
                <c:pt idx="273">
                  <c:v>42644</c:v>
                </c:pt>
                <c:pt idx="274">
                  <c:v>42675</c:v>
                </c:pt>
                <c:pt idx="275">
                  <c:v>42705</c:v>
                </c:pt>
                <c:pt idx="276">
                  <c:v>42736</c:v>
                </c:pt>
                <c:pt idx="277">
                  <c:v>42767</c:v>
                </c:pt>
                <c:pt idx="278">
                  <c:v>42795</c:v>
                </c:pt>
                <c:pt idx="279">
                  <c:v>42826</c:v>
                </c:pt>
                <c:pt idx="280">
                  <c:v>42856</c:v>
                </c:pt>
                <c:pt idx="281">
                  <c:v>42887</c:v>
                </c:pt>
                <c:pt idx="282">
                  <c:v>42917</c:v>
                </c:pt>
                <c:pt idx="283">
                  <c:v>42948</c:v>
                </c:pt>
                <c:pt idx="284">
                  <c:v>42979</c:v>
                </c:pt>
                <c:pt idx="285">
                  <c:v>43009</c:v>
                </c:pt>
                <c:pt idx="286">
                  <c:v>43040</c:v>
                </c:pt>
                <c:pt idx="287">
                  <c:v>43070</c:v>
                </c:pt>
                <c:pt idx="288">
                  <c:v>43101</c:v>
                </c:pt>
                <c:pt idx="289">
                  <c:v>43132</c:v>
                </c:pt>
                <c:pt idx="290">
                  <c:v>43160</c:v>
                </c:pt>
                <c:pt idx="291">
                  <c:v>43191</c:v>
                </c:pt>
                <c:pt idx="292">
                  <c:v>43221</c:v>
                </c:pt>
                <c:pt idx="293">
                  <c:v>43252</c:v>
                </c:pt>
                <c:pt idx="294">
                  <c:v>43282</c:v>
                </c:pt>
                <c:pt idx="295">
                  <c:v>43313</c:v>
                </c:pt>
                <c:pt idx="296">
                  <c:v>43344</c:v>
                </c:pt>
                <c:pt idx="297">
                  <c:v>43374</c:v>
                </c:pt>
                <c:pt idx="298">
                  <c:v>43405</c:v>
                </c:pt>
                <c:pt idx="299">
                  <c:v>43435</c:v>
                </c:pt>
                <c:pt idx="300">
                  <c:v>43466</c:v>
                </c:pt>
                <c:pt idx="301">
                  <c:v>43497</c:v>
                </c:pt>
                <c:pt idx="302">
                  <c:v>43525</c:v>
                </c:pt>
                <c:pt idx="303">
                  <c:v>43556</c:v>
                </c:pt>
                <c:pt idx="304">
                  <c:v>43586</c:v>
                </c:pt>
                <c:pt idx="305">
                  <c:v>43617</c:v>
                </c:pt>
                <c:pt idx="306">
                  <c:v>43647</c:v>
                </c:pt>
                <c:pt idx="307">
                  <c:v>43678</c:v>
                </c:pt>
                <c:pt idx="308">
                  <c:v>43709</c:v>
                </c:pt>
                <c:pt idx="309">
                  <c:v>43739</c:v>
                </c:pt>
                <c:pt idx="310">
                  <c:v>43770</c:v>
                </c:pt>
                <c:pt idx="311">
                  <c:v>43800</c:v>
                </c:pt>
                <c:pt idx="312">
                  <c:v>43831</c:v>
                </c:pt>
                <c:pt idx="313">
                  <c:v>43862</c:v>
                </c:pt>
                <c:pt idx="314">
                  <c:v>43891</c:v>
                </c:pt>
                <c:pt idx="315">
                  <c:v>43922</c:v>
                </c:pt>
                <c:pt idx="316">
                  <c:v>43952</c:v>
                </c:pt>
                <c:pt idx="317">
                  <c:v>43983</c:v>
                </c:pt>
                <c:pt idx="318">
                  <c:v>44013</c:v>
                </c:pt>
                <c:pt idx="319">
                  <c:v>44044</c:v>
                </c:pt>
                <c:pt idx="320">
                  <c:v>44075</c:v>
                </c:pt>
                <c:pt idx="321">
                  <c:v>44105</c:v>
                </c:pt>
                <c:pt idx="322">
                  <c:v>44136</c:v>
                </c:pt>
                <c:pt idx="323">
                  <c:v>44166</c:v>
                </c:pt>
                <c:pt idx="324">
                  <c:v>44197</c:v>
                </c:pt>
                <c:pt idx="325">
                  <c:v>44228</c:v>
                </c:pt>
                <c:pt idx="326">
                  <c:v>44256</c:v>
                </c:pt>
                <c:pt idx="327">
                  <c:v>44287</c:v>
                </c:pt>
                <c:pt idx="328">
                  <c:v>44317</c:v>
                </c:pt>
                <c:pt idx="329">
                  <c:v>44348</c:v>
                </c:pt>
                <c:pt idx="330">
                  <c:v>44378</c:v>
                </c:pt>
                <c:pt idx="331">
                  <c:v>44409</c:v>
                </c:pt>
                <c:pt idx="332">
                  <c:v>44440</c:v>
                </c:pt>
                <c:pt idx="333">
                  <c:v>44470</c:v>
                </c:pt>
                <c:pt idx="334">
                  <c:v>44501</c:v>
                </c:pt>
                <c:pt idx="335">
                  <c:v>44531</c:v>
                </c:pt>
                <c:pt idx="336">
                  <c:v>44562</c:v>
                </c:pt>
                <c:pt idx="337">
                  <c:v>44593</c:v>
                </c:pt>
                <c:pt idx="338">
                  <c:v>44621</c:v>
                </c:pt>
              </c:numCache>
            </c:numRef>
          </c:cat>
          <c:val>
            <c:numRef>
              <c:f>Sheet1!$D$38:$D$377</c:f>
              <c:numCache>
                <c:formatCode>0.0%</c:formatCode>
                <c:ptCount val="340"/>
                <c:pt idx="0">
                  <c:v>9.1495746745189344E-3</c:v>
                </c:pt>
                <c:pt idx="1">
                  <c:v>1.2790696971839211E-2</c:v>
                </c:pt>
                <c:pt idx="2">
                  <c:v>1.1796381409202583E-2</c:v>
                </c:pt>
                <c:pt idx="3">
                  <c:v>1.1485524555451265E-2</c:v>
                </c:pt>
                <c:pt idx="4">
                  <c:v>1.3307765369730884E-2</c:v>
                </c:pt>
                <c:pt idx="5">
                  <c:v>9.5086202621226246E-3</c:v>
                </c:pt>
                <c:pt idx="6">
                  <c:v>7.9205036124305739E-3</c:v>
                </c:pt>
                <c:pt idx="7">
                  <c:v>4.833668276023495E-3</c:v>
                </c:pt>
                <c:pt idx="8">
                  <c:v>9.637812820835201E-4</c:v>
                </c:pt>
                <c:pt idx="9">
                  <c:v>5.0192917964029249E-3</c:v>
                </c:pt>
                <c:pt idx="10">
                  <c:v>4.0604367894363502E-3</c:v>
                </c:pt>
                <c:pt idx="11">
                  <c:v>-8.6942346356555511E-4</c:v>
                </c:pt>
                <c:pt idx="12">
                  <c:v>-3.1027902473843572E-3</c:v>
                </c:pt>
                <c:pt idx="13">
                  <c:v>1.5577809930245046E-4</c:v>
                </c:pt>
                <c:pt idx="14">
                  <c:v>-3.886955932781655E-3</c:v>
                </c:pt>
                <c:pt idx="15">
                  <c:v>-7.9813528924861377E-3</c:v>
                </c:pt>
                <c:pt idx="16">
                  <c:v>-9.9176471319446513E-3</c:v>
                </c:pt>
                <c:pt idx="17">
                  <c:v>-7.5489503116841217E-3</c:v>
                </c:pt>
                <c:pt idx="18">
                  <c:v>-1.6998207900760232E-3</c:v>
                </c:pt>
                <c:pt idx="19">
                  <c:v>3.5723202091242356E-4</c:v>
                </c:pt>
                <c:pt idx="20">
                  <c:v>2.7990520970031518E-3</c:v>
                </c:pt>
                <c:pt idx="21">
                  <c:v>-1.3545683506683837E-3</c:v>
                </c:pt>
                <c:pt idx="22">
                  <c:v>9.0105627048142622E-5</c:v>
                </c:pt>
                <c:pt idx="23">
                  <c:v>4.9783288842961682E-3</c:v>
                </c:pt>
                <c:pt idx="24">
                  <c:v>3.3006216275914824E-3</c:v>
                </c:pt>
                <c:pt idx="25">
                  <c:v>-8.9789647182314525E-5</c:v>
                </c:pt>
                <c:pt idx="26">
                  <c:v>3.9031889031888589E-3</c:v>
                </c:pt>
                <c:pt idx="27">
                  <c:v>4.0298963815363908E-3</c:v>
                </c:pt>
                <c:pt idx="28">
                  <c:v>5.1223033131608808E-3</c:v>
                </c:pt>
                <c:pt idx="29">
                  <c:v>2.5595129916331505E-3</c:v>
                </c:pt>
                <c:pt idx="30">
                  <c:v>6.4106978008959814E-4</c:v>
                </c:pt>
                <c:pt idx="31">
                  <c:v>-1.2999701249101214E-3</c:v>
                </c:pt>
                <c:pt idx="32">
                  <c:v>-2.6593883285277453E-3</c:v>
                </c:pt>
                <c:pt idx="33">
                  <c:v>-2.8017415513750255E-3</c:v>
                </c:pt>
                <c:pt idx="34">
                  <c:v>-3.9771561271750855E-3</c:v>
                </c:pt>
                <c:pt idx="35">
                  <c:v>-6.3209675187503311E-3</c:v>
                </c:pt>
                <c:pt idx="36">
                  <c:v>-5.4691026208055771E-3</c:v>
                </c:pt>
                <c:pt idx="37">
                  <c:v>-4.1312702036755411E-3</c:v>
                </c:pt>
                <c:pt idx="38">
                  <c:v>-1.3851705044323204E-3</c:v>
                </c:pt>
                <c:pt idx="39">
                  <c:v>1.601258608229017E-3</c:v>
                </c:pt>
                <c:pt idx="40">
                  <c:v>4.8973694079257335E-3</c:v>
                </c:pt>
                <c:pt idx="41">
                  <c:v>4.4825874576170932E-3</c:v>
                </c:pt>
                <c:pt idx="42">
                  <c:v>4.3797590956196064E-3</c:v>
                </c:pt>
                <c:pt idx="43">
                  <c:v>6.8544481281167524E-3</c:v>
                </c:pt>
                <c:pt idx="44">
                  <c:v>6.3601359781504385E-3</c:v>
                </c:pt>
                <c:pt idx="45">
                  <c:v>1.1979494358943743E-2</c:v>
                </c:pt>
                <c:pt idx="46">
                  <c:v>1.4530013818224941E-2</c:v>
                </c:pt>
                <c:pt idx="47">
                  <c:v>1.6617065802783326E-2</c:v>
                </c:pt>
                <c:pt idx="48">
                  <c:v>1.9892188139621458E-2</c:v>
                </c:pt>
                <c:pt idx="49">
                  <c:v>2.648574698986117E-2</c:v>
                </c:pt>
                <c:pt idx="50">
                  <c:v>2.6538913437715639E-2</c:v>
                </c:pt>
                <c:pt idx="51">
                  <c:v>2.8640449924787648E-2</c:v>
                </c:pt>
                <c:pt idx="52">
                  <c:v>2.632432307229049E-2</c:v>
                </c:pt>
                <c:pt idx="53">
                  <c:v>3.3385704265577187E-2</c:v>
                </c:pt>
                <c:pt idx="54">
                  <c:v>3.2029393721899835E-2</c:v>
                </c:pt>
                <c:pt idx="55">
                  <c:v>3.3893844511169391E-2</c:v>
                </c:pt>
                <c:pt idx="56">
                  <c:v>4.10033342566829E-2</c:v>
                </c:pt>
                <c:pt idx="57">
                  <c:v>3.9466282083312709E-2</c:v>
                </c:pt>
                <c:pt idx="58">
                  <c:v>4.2875596981670538E-2</c:v>
                </c:pt>
                <c:pt idx="59">
                  <c:v>4.3037137024851235E-2</c:v>
                </c:pt>
                <c:pt idx="60">
                  <c:v>4.4537595330525148E-2</c:v>
                </c:pt>
                <c:pt idx="61">
                  <c:v>4.1148652342682279E-2</c:v>
                </c:pt>
                <c:pt idx="62">
                  <c:v>4.1813646243922475E-2</c:v>
                </c:pt>
                <c:pt idx="63">
                  <c:v>3.6581707806810915E-2</c:v>
                </c:pt>
                <c:pt idx="64">
                  <c:v>4.0774155005876889E-2</c:v>
                </c:pt>
                <c:pt idx="65">
                  <c:v>4.0095953286483077E-2</c:v>
                </c:pt>
                <c:pt idx="66">
                  <c:v>4.1370212033725151E-2</c:v>
                </c:pt>
                <c:pt idx="67">
                  <c:v>4.2310984766261495E-2</c:v>
                </c:pt>
                <c:pt idx="68">
                  <c:v>3.4819364783533757E-2</c:v>
                </c:pt>
                <c:pt idx="69">
                  <c:v>3.7458360952649761E-2</c:v>
                </c:pt>
                <c:pt idx="70">
                  <c:v>3.4261947563798634E-2</c:v>
                </c:pt>
                <c:pt idx="71">
                  <c:v>3.4287982180700727E-2</c:v>
                </c:pt>
                <c:pt idx="72">
                  <c:v>3.9318251759302703E-2</c:v>
                </c:pt>
                <c:pt idx="73">
                  <c:v>2.9452963999929693E-2</c:v>
                </c:pt>
                <c:pt idx="74">
                  <c:v>2.7594354290629841E-2</c:v>
                </c:pt>
                <c:pt idx="75">
                  <c:v>3.6983703100462728E-2</c:v>
                </c:pt>
                <c:pt idx="76">
                  <c:v>3.4028187877483518E-2</c:v>
                </c:pt>
                <c:pt idx="77">
                  <c:v>3.0203793899000519E-2</c:v>
                </c:pt>
                <c:pt idx="78">
                  <c:v>3.1273467171882174E-2</c:v>
                </c:pt>
                <c:pt idx="79">
                  <c:v>3.1386104383691604E-2</c:v>
                </c:pt>
                <c:pt idx="80">
                  <c:v>3.3894333155172651E-2</c:v>
                </c:pt>
                <c:pt idx="81">
                  <c:v>3.3399341495171875E-2</c:v>
                </c:pt>
                <c:pt idx="82">
                  <c:v>3.5551521681739029E-2</c:v>
                </c:pt>
                <c:pt idx="83">
                  <c:v>3.6604696823707705E-2</c:v>
                </c:pt>
                <c:pt idx="84">
                  <c:v>2.8059245599803218E-2</c:v>
                </c:pt>
                <c:pt idx="85">
                  <c:v>3.8752910248369909E-2</c:v>
                </c:pt>
                <c:pt idx="86">
                  <c:v>4.1686813759510999E-2</c:v>
                </c:pt>
                <c:pt idx="87">
                  <c:v>3.8274436018193025E-2</c:v>
                </c:pt>
                <c:pt idx="88">
                  <c:v>3.5101565356933762E-2</c:v>
                </c:pt>
                <c:pt idx="89">
                  <c:v>3.6677378304852626E-2</c:v>
                </c:pt>
                <c:pt idx="90">
                  <c:v>4.1831278157714147E-2</c:v>
                </c:pt>
                <c:pt idx="91">
                  <c:v>4.2687130475775215E-2</c:v>
                </c:pt>
                <c:pt idx="92">
                  <c:v>4.2918158749541746E-2</c:v>
                </c:pt>
                <c:pt idx="93">
                  <c:v>4.8304384524439969E-2</c:v>
                </c:pt>
                <c:pt idx="94">
                  <c:v>4.7302532555051569E-2</c:v>
                </c:pt>
                <c:pt idx="95">
                  <c:v>5.0708075467243763E-2</c:v>
                </c:pt>
                <c:pt idx="96">
                  <c:v>5.4447519701057656E-2</c:v>
                </c:pt>
                <c:pt idx="97">
                  <c:v>5.3838974460404643E-2</c:v>
                </c:pt>
                <c:pt idx="98">
                  <c:v>5.256922965098032E-2</c:v>
                </c:pt>
                <c:pt idx="99">
                  <c:v>4.9177947365580454E-2</c:v>
                </c:pt>
                <c:pt idx="100">
                  <c:v>5.5659385649733828E-2</c:v>
                </c:pt>
                <c:pt idx="101">
                  <c:v>5.8980772282104965E-2</c:v>
                </c:pt>
                <c:pt idx="102">
                  <c:v>5.5826102646183484E-2</c:v>
                </c:pt>
                <c:pt idx="103">
                  <c:v>5.4782750369852362E-2</c:v>
                </c:pt>
                <c:pt idx="104">
                  <c:v>5.803470437221514E-2</c:v>
                </c:pt>
                <c:pt idx="105">
                  <c:v>5.3779661285691116E-2</c:v>
                </c:pt>
                <c:pt idx="106">
                  <c:v>5.4477851707633196E-2</c:v>
                </c:pt>
                <c:pt idx="107">
                  <c:v>5.3069057664758557E-2</c:v>
                </c:pt>
                <c:pt idx="108">
                  <c:v>5.0746037014227419E-2</c:v>
                </c:pt>
                <c:pt idx="109">
                  <c:v>4.7239779024544015E-2</c:v>
                </c:pt>
                <c:pt idx="110">
                  <c:v>4.5217204081023477E-2</c:v>
                </c:pt>
                <c:pt idx="111">
                  <c:v>5.4652530608869876E-2</c:v>
                </c:pt>
                <c:pt idx="112">
                  <c:v>5.6067895495871545E-2</c:v>
                </c:pt>
                <c:pt idx="113">
                  <c:v>5.3866754705053976E-2</c:v>
                </c:pt>
                <c:pt idx="114">
                  <c:v>5.3887513751375238E-2</c:v>
                </c:pt>
                <c:pt idx="115">
                  <c:v>5.3097574235638323E-2</c:v>
                </c:pt>
                <c:pt idx="116">
                  <c:v>5.3708716622165698E-2</c:v>
                </c:pt>
                <c:pt idx="117">
                  <c:v>5.6050805182848107E-2</c:v>
                </c:pt>
                <c:pt idx="118">
                  <c:v>5.9403195273118214E-2</c:v>
                </c:pt>
                <c:pt idx="119">
                  <c:v>5.9441890394035468E-2</c:v>
                </c:pt>
                <c:pt idx="120">
                  <c:v>5.9751418605301643E-2</c:v>
                </c:pt>
                <c:pt idx="121">
                  <c:v>6.4535586752781482E-2</c:v>
                </c:pt>
                <c:pt idx="122">
                  <c:v>6.8399451005878964E-2</c:v>
                </c:pt>
                <c:pt idx="123">
                  <c:v>6.5111279357476182E-2</c:v>
                </c:pt>
                <c:pt idx="124">
                  <c:v>6.3415304991842003E-2</c:v>
                </c:pt>
                <c:pt idx="125">
                  <c:v>6.6716312409763834E-2</c:v>
                </c:pt>
                <c:pt idx="126">
                  <c:v>6.989584312758601E-2</c:v>
                </c:pt>
                <c:pt idx="127">
                  <c:v>7.3850996858550566E-2</c:v>
                </c:pt>
                <c:pt idx="128">
                  <c:v>7.3581718953658948E-2</c:v>
                </c:pt>
                <c:pt idx="129">
                  <c:v>6.8784325561087822E-2</c:v>
                </c:pt>
                <c:pt idx="130">
                  <c:v>6.5708151651315827E-2</c:v>
                </c:pt>
                <c:pt idx="131">
                  <c:v>6.9101091251668301E-2</c:v>
                </c:pt>
                <c:pt idx="132">
                  <c:v>7.4908297953382164E-2</c:v>
                </c:pt>
                <c:pt idx="133">
                  <c:v>7.2391602287510182E-2</c:v>
                </c:pt>
                <c:pt idx="134">
                  <c:v>7.3997953540771766E-2</c:v>
                </c:pt>
                <c:pt idx="135">
                  <c:v>7.3207475813853007E-2</c:v>
                </c:pt>
                <c:pt idx="136">
                  <c:v>7.6483214001771493E-2</c:v>
                </c:pt>
                <c:pt idx="137">
                  <c:v>7.8165497194881084E-2</c:v>
                </c:pt>
                <c:pt idx="138">
                  <c:v>7.4845241598373358E-2</c:v>
                </c:pt>
                <c:pt idx="139">
                  <c:v>6.89142704756458E-2</c:v>
                </c:pt>
                <c:pt idx="140">
                  <c:v>5.9466470855931597E-2</c:v>
                </c:pt>
                <c:pt idx="141">
                  <c:v>6.1093532532879857E-2</c:v>
                </c:pt>
                <c:pt idx="142">
                  <c:v>6.8604551577013284E-2</c:v>
                </c:pt>
                <c:pt idx="143">
                  <c:v>6.5442056799855042E-2</c:v>
                </c:pt>
                <c:pt idx="144">
                  <c:v>5.7833691293311729E-2</c:v>
                </c:pt>
                <c:pt idx="145">
                  <c:v>5.5893099872858842E-2</c:v>
                </c:pt>
                <c:pt idx="146">
                  <c:v>5.1060924288015119E-2</c:v>
                </c:pt>
                <c:pt idx="147">
                  <c:v>4.178435173053896E-2</c:v>
                </c:pt>
                <c:pt idx="148">
                  <c:v>3.2169718770437949E-2</c:v>
                </c:pt>
                <c:pt idx="149">
                  <c:v>2.0832321308743351E-2</c:v>
                </c:pt>
                <c:pt idx="150">
                  <c:v>1.0372673400614874E-2</c:v>
                </c:pt>
                <c:pt idx="151">
                  <c:v>7.6968151074319202E-3</c:v>
                </c:pt>
                <c:pt idx="152">
                  <c:v>1.6994023637324718E-2</c:v>
                </c:pt>
                <c:pt idx="153">
                  <c:v>1.8535834161214293E-2</c:v>
                </c:pt>
                <c:pt idx="154">
                  <c:v>9.2898009972519624E-3</c:v>
                </c:pt>
                <c:pt idx="155">
                  <c:v>-2.0680967982293907E-3</c:v>
                </c:pt>
                <c:pt idx="156">
                  <c:v>-5.1013153371393116E-4</c:v>
                </c:pt>
                <c:pt idx="157">
                  <c:v>-5.7168922400574473E-3</c:v>
                </c:pt>
                <c:pt idx="158">
                  <c:v>-9.0696573318942431E-3</c:v>
                </c:pt>
                <c:pt idx="159">
                  <c:v>-8.9969317439984042E-3</c:v>
                </c:pt>
                <c:pt idx="160">
                  <c:v>-1.7594781033770879E-2</c:v>
                </c:pt>
                <c:pt idx="161">
                  <c:v>-2.1432898178430637E-2</c:v>
                </c:pt>
                <c:pt idx="162">
                  <c:v>-2.1871775242042757E-2</c:v>
                </c:pt>
                <c:pt idx="163">
                  <c:v>-2.5132064904968998E-2</c:v>
                </c:pt>
                <c:pt idx="164">
                  <c:v>-3.7869352732118444E-2</c:v>
                </c:pt>
                <c:pt idx="165">
                  <c:v>-5.5102852166142413E-2</c:v>
                </c:pt>
                <c:pt idx="166">
                  <c:v>-7.2251656075349557E-2</c:v>
                </c:pt>
                <c:pt idx="167">
                  <c:v>-7.4924234716369775E-2</c:v>
                </c:pt>
                <c:pt idx="168">
                  <c:v>-8.8435963375010807E-2</c:v>
                </c:pt>
                <c:pt idx="169">
                  <c:v>-9.298150137540262E-2</c:v>
                </c:pt>
                <c:pt idx="170">
                  <c:v>-0.10333695734859116</c:v>
                </c:pt>
                <c:pt idx="171">
                  <c:v>-0.11323173106350237</c:v>
                </c:pt>
                <c:pt idx="172">
                  <c:v>-0.12088592298940526</c:v>
                </c:pt>
                <c:pt idx="173">
                  <c:v>-0.13168888838310688</c:v>
                </c:pt>
                <c:pt idx="174">
                  <c:v>-0.14122315139336661</c:v>
                </c:pt>
                <c:pt idx="175">
                  <c:v>-0.14452373167879951</c:v>
                </c:pt>
                <c:pt idx="176">
                  <c:v>-0.14557967871141697</c:v>
                </c:pt>
                <c:pt idx="177">
                  <c:v>-0.13325930858599211</c:v>
                </c:pt>
                <c:pt idx="178">
                  <c:v>-0.11685658749016614</c:v>
                </c:pt>
                <c:pt idx="179">
                  <c:v>-0.10354387553104638</c:v>
                </c:pt>
                <c:pt idx="180">
                  <c:v>-8.773018662564569E-2</c:v>
                </c:pt>
                <c:pt idx="181">
                  <c:v>-8.1991721871262913E-2</c:v>
                </c:pt>
                <c:pt idx="182">
                  <c:v>-8.0133087892420241E-2</c:v>
                </c:pt>
                <c:pt idx="183">
                  <c:v>-7.4568634323208149E-2</c:v>
                </c:pt>
                <c:pt idx="184">
                  <c:v>-6.0650862659179516E-2</c:v>
                </c:pt>
                <c:pt idx="185">
                  <c:v>-5.3017962413585695E-2</c:v>
                </c:pt>
                <c:pt idx="186">
                  <c:v>-3.9824183646795186E-2</c:v>
                </c:pt>
                <c:pt idx="187">
                  <c:v>-3.6082500484069469E-2</c:v>
                </c:pt>
                <c:pt idx="188">
                  <c:v>-3.0056875664381644E-2</c:v>
                </c:pt>
                <c:pt idx="189">
                  <c:v>-3.1888627352188781E-2</c:v>
                </c:pt>
                <c:pt idx="190">
                  <c:v>-3.2598093165181474E-2</c:v>
                </c:pt>
                <c:pt idx="191">
                  <c:v>-4.8299395288526559E-2</c:v>
                </c:pt>
                <c:pt idx="192">
                  <c:v>-5.410711922282696E-2</c:v>
                </c:pt>
                <c:pt idx="193">
                  <c:v>-5.4546242816604362E-2</c:v>
                </c:pt>
                <c:pt idx="194">
                  <c:v>-4.5810326079976815E-2</c:v>
                </c:pt>
                <c:pt idx="195">
                  <c:v>-3.708648099213796E-2</c:v>
                </c:pt>
                <c:pt idx="196">
                  <c:v>-3.4441251597107647E-2</c:v>
                </c:pt>
                <c:pt idx="197">
                  <c:v>-3.5237748089101406E-2</c:v>
                </c:pt>
                <c:pt idx="198">
                  <c:v>-4.0433396285468381E-2</c:v>
                </c:pt>
                <c:pt idx="199">
                  <c:v>-3.8406899431405628E-2</c:v>
                </c:pt>
                <c:pt idx="200">
                  <c:v>-4.5895862730707893E-2</c:v>
                </c:pt>
                <c:pt idx="201">
                  <c:v>-4.6739035368737913E-2</c:v>
                </c:pt>
                <c:pt idx="202">
                  <c:v>-5.2274840169744041E-2</c:v>
                </c:pt>
                <c:pt idx="203">
                  <c:v>-5.3624646474750959E-2</c:v>
                </c:pt>
                <c:pt idx="204">
                  <c:v>-6.1846153214338728E-2</c:v>
                </c:pt>
                <c:pt idx="205">
                  <c:v>-7.0822627197025145E-2</c:v>
                </c:pt>
                <c:pt idx="206">
                  <c:v>-8.5309110930909759E-2</c:v>
                </c:pt>
                <c:pt idx="207">
                  <c:v>-8.8904491843040168E-2</c:v>
                </c:pt>
                <c:pt idx="208">
                  <c:v>-9.4537820275893081E-2</c:v>
                </c:pt>
                <c:pt idx="209">
                  <c:v>-8.2537762275797011E-2</c:v>
                </c:pt>
                <c:pt idx="210">
                  <c:v>-7.5740673364763977E-2</c:v>
                </c:pt>
                <c:pt idx="211">
                  <c:v>-7.8834858442253797E-2</c:v>
                </c:pt>
                <c:pt idx="212">
                  <c:v>-6.4784178954191973E-2</c:v>
                </c:pt>
                <c:pt idx="213">
                  <c:v>-6.83097181424549E-2</c:v>
                </c:pt>
                <c:pt idx="214">
                  <c:v>-6.0402702350744297E-2</c:v>
                </c:pt>
                <c:pt idx="215">
                  <c:v>-4.5829585092039826E-2</c:v>
                </c:pt>
                <c:pt idx="216">
                  <c:v>-4.3728796643233814E-2</c:v>
                </c:pt>
                <c:pt idx="217">
                  <c:v>-3.1489446724950576E-2</c:v>
                </c:pt>
                <c:pt idx="218">
                  <c:v>-8.5854303744614668E-3</c:v>
                </c:pt>
                <c:pt idx="219">
                  <c:v>-2.5517574063289583E-3</c:v>
                </c:pt>
                <c:pt idx="220">
                  <c:v>1.1126006938786404E-2</c:v>
                </c:pt>
                <c:pt idx="221">
                  <c:v>1.3066373883407589E-2</c:v>
                </c:pt>
                <c:pt idx="222">
                  <c:v>1.5541734094162152E-2</c:v>
                </c:pt>
                <c:pt idx="223">
                  <c:v>2.2830329280078665E-2</c:v>
                </c:pt>
                <c:pt idx="224">
                  <c:v>1.8287191869005293E-2</c:v>
                </c:pt>
                <c:pt idx="225">
                  <c:v>2.676597043008444E-2</c:v>
                </c:pt>
                <c:pt idx="226">
                  <c:v>3.0828478622091149E-2</c:v>
                </c:pt>
                <c:pt idx="227">
                  <c:v>3.2917885082676124E-2</c:v>
                </c:pt>
                <c:pt idx="228">
                  <c:v>4.5589393577225357E-2</c:v>
                </c:pt>
                <c:pt idx="229">
                  <c:v>4.6466639790162745E-2</c:v>
                </c:pt>
                <c:pt idx="230">
                  <c:v>5.3115208732117392E-2</c:v>
                </c:pt>
                <c:pt idx="231">
                  <c:v>5.6549546941719875E-2</c:v>
                </c:pt>
                <c:pt idx="232">
                  <c:v>5.6480074036626915E-2</c:v>
                </c:pt>
                <c:pt idx="233">
                  <c:v>5.5572313528082118E-2</c:v>
                </c:pt>
                <c:pt idx="234">
                  <c:v>5.7812856135877277E-2</c:v>
                </c:pt>
                <c:pt idx="235">
                  <c:v>5.6905621995147815E-2</c:v>
                </c:pt>
                <c:pt idx="236">
                  <c:v>6.2677908016113948E-2</c:v>
                </c:pt>
                <c:pt idx="237">
                  <c:v>6.2304528262789205E-2</c:v>
                </c:pt>
                <c:pt idx="238">
                  <c:v>5.4142356987098683E-2</c:v>
                </c:pt>
                <c:pt idx="239">
                  <c:v>5.2168081675808553E-2</c:v>
                </c:pt>
                <c:pt idx="240">
                  <c:v>4.8822939053473569E-2</c:v>
                </c:pt>
                <c:pt idx="241">
                  <c:v>5.0807509452830191E-2</c:v>
                </c:pt>
                <c:pt idx="242">
                  <c:v>3.8786195791885802E-2</c:v>
                </c:pt>
                <c:pt idx="243">
                  <c:v>3.2784460512591762E-2</c:v>
                </c:pt>
                <c:pt idx="244">
                  <c:v>2.4589861989093409E-2</c:v>
                </c:pt>
                <c:pt idx="245">
                  <c:v>2.4830049795320219E-2</c:v>
                </c:pt>
                <c:pt idx="246">
                  <c:v>2.4105292363300057E-2</c:v>
                </c:pt>
                <c:pt idx="247">
                  <c:v>2.7375263302366948E-2</c:v>
                </c:pt>
                <c:pt idx="248">
                  <c:v>2.3291927331007267E-2</c:v>
                </c:pt>
                <c:pt idx="249">
                  <c:v>2.7841929723219749E-2</c:v>
                </c:pt>
                <c:pt idx="250">
                  <c:v>3.5906449871686341E-2</c:v>
                </c:pt>
                <c:pt idx="251">
                  <c:v>4.2449392743728387E-2</c:v>
                </c:pt>
                <c:pt idx="252">
                  <c:v>4.7256481639260883E-2</c:v>
                </c:pt>
                <c:pt idx="253">
                  <c:v>4.9990006891520888E-2</c:v>
                </c:pt>
                <c:pt idx="254">
                  <c:v>4.9620627433306752E-2</c:v>
                </c:pt>
                <c:pt idx="255">
                  <c:v>5.0383704641097093E-2</c:v>
                </c:pt>
                <c:pt idx="256">
                  <c:v>5.3303194179681546E-2</c:v>
                </c:pt>
                <c:pt idx="257">
                  <c:v>5.0651494123914897E-2</c:v>
                </c:pt>
                <c:pt idx="258">
                  <c:v>5.0698565246179772E-2</c:v>
                </c:pt>
                <c:pt idx="259">
                  <c:v>4.9194570395460602E-2</c:v>
                </c:pt>
                <c:pt idx="260">
                  <c:v>5.5906554467771263E-2</c:v>
                </c:pt>
                <c:pt idx="261">
                  <c:v>5.3898562354562252E-2</c:v>
                </c:pt>
                <c:pt idx="262">
                  <c:v>5.1613911603184182E-2</c:v>
                </c:pt>
                <c:pt idx="263">
                  <c:v>4.703773470791095E-2</c:v>
                </c:pt>
                <c:pt idx="264">
                  <c:v>4.4909978526716188E-2</c:v>
                </c:pt>
                <c:pt idx="265">
                  <c:v>4.1637692879078481E-2</c:v>
                </c:pt>
                <c:pt idx="266">
                  <c:v>4.5887342711465218E-2</c:v>
                </c:pt>
                <c:pt idx="267">
                  <c:v>4.4496016603399413E-2</c:v>
                </c:pt>
                <c:pt idx="268">
                  <c:v>4.3850151592837117E-2</c:v>
                </c:pt>
                <c:pt idx="269">
                  <c:v>4.5327696782218263E-2</c:v>
                </c:pt>
                <c:pt idx="270">
                  <c:v>4.8326443411150999E-2</c:v>
                </c:pt>
                <c:pt idx="271">
                  <c:v>4.8713241808327812E-2</c:v>
                </c:pt>
                <c:pt idx="272">
                  <c:v>4.4207547860919183E-2</c:v>
                </c:pt>
                <c:pt idx="273">
                  <c:v>4.2653743250520071E-2</c:v>
                </c:pt>
                <c:pt idx="274">
                  <c:v>4.2222102735019362E-2</c:v>
                </c:pt>
                <c:pt idx="275">
                  <c:v>4.0692622891000063E-2</c:v>
                </c:pt>
                <c:pt idx="276">
                  <c:v>3.1586933237873538E-2</c:v>
                </c:pt>
                <c:pt idx="277">
                  <c:v>3.3761283137464737E-2</c:v>
                </c:pt>
                <c:pt idx="278">
                  <c:v>3.6203517895521564E-2</c:v>
                </c:pt>
                <c:pt idx="279">
                  <c:v>4.2033689061738322E-2</c:v>
                </c:pt>
                <c:pt idx="280">
                  <c:v>4.5653117628154938E-2</c:v>
                </c:pt>
                <c:pt idx="281">
                  <c:v>4.5705871270976806E-2</c:v>
                </c:pt>
                <c:pt idx="282">
                  <c:v>4.4955090519204433E-2</c:v>
                </c:pt>
                <c:pt idx="283">
                  <c:v>4.5423647042961424E-2</c:v>
                </c:pt>
                <c:pt idx="284">
                  <c:v>4.0904458893598727E-2</c:v>
                </c:pt>
                <c:pt idx="285">
                  <c:v>4.1450942321174855E-2</c:v>
                </c:pt>
                <c:pt idx="286">
                  <c:v>4.1812505351070506E-2</c:v>
                </c:pt>
                <c:pt idx="287">
                  <c:v>4.0442699419692474E-2</c:v>
                </c:pt>
                <c:pt idx="288">
                  <c:v>4.8431561547834567E-2</c:v>
                </c:pt>
                <c:pt idx="289">
                  <c:v>4.9316296483641997E-2</c:v>
                </c:pt>
                <c:pt idx="290">
                  <c:v>4.4836888454431456E-2</c:v>
                </c:pt>
                <c:pt idx="291">
                  <c:v>3.9082800750065871E-2</c:v>
                </c:pt>
                <c:pt idx="292">
                  <c:v>3.6380635209541268E-2</c:v>
                </c:pt>
                <c:pt idx="293">
                  <c:v>3.6134753389667207E-2</c:v>
                </c:pt>
                <c:pt idx="294">
                  <c:v>3.3632859691240524E-2</c:v>
                </c:pt>
                <c:pt idx="295">
                  <c:v>3.3789059068953575E-2</c:v>
                </c:pt>
                <c:pt idx="296">
                  <c:v>3.4889972422982529E-2</c:v>
                </c:pt>
                <c:pt idx="297">
                  <c:v>3.2388417474808806E-2</c:v>
                </c:pt>
                <c:pt idx="298">
                  <c:v>3.5205022978691991E-2</c:v>
                </c:pt>
                <c:pt idx="299">
                  <c:v>3.5604613780983563E-2</c:v>
                </c:pt>
                <c:pt idx="300">
                  <c:v>3.8234730962418029E-2</c:v>
                </c:pt>
                <c:pt idx="301">
                  <c:v>3.3571750445270609E-2</c:v>
                </c:pt>
                <c:pt idx="302">
                  <c:v>2.9805070262325373E-2</c:v>
                </c:pt>
                <c:pt idx="303">
                  <c:v>3.1723774616964073E-2</c:v>
                </c:pt>
                <c:pt idx="304">
                  <c:v>3.3135602319759316E-2</c:v>
                </c:pt>
                <c:pt idx="305">
                  <c:v>3.3117109437680758E-2</c:v>
                </c:pt>
                <c:pt idx="306">
                  <c:v>3.169388711833121E-2</c:v>
                </c:pt>
                <c:pt idx="307">
                  <c:v>3.0033121290551579E-2</c:v>
                </c:pt>
                <c:pt idx="308">
                  <c:v>3.5221143696385404E-2</c:v>
                </c:pt>
                <c:pt idx="309">
                  <c:v>3.6079678037366225E-2</c:v>
                </c:pt>
                <c:pt idx="310">
                  <c:v>3.2267471967309502E-2</c:v>
                </c:pt>
                <c:pt idx="311">
                  <c:v>3.5885569193245148E-2</c:v>
                </c:pt>
                <c:pt idx="312">
                  <c:v>3.4697027995730156E-2</c:v>
                </c:pt>
                <c:pt idx="313">
                  <c:v>4.0782778412532528E-2</c:v>
                </c:pt>
                <c:pt idx="314">
                  <c:v>4.7679561679383475E-2</c:v>
                </c:pt>
                <c:pt idx="315">
                  <c:v>5.5985742904213875E-2</c:v>
                </c:pt>
                <c:pt idx="316">
                  <c:v>5.0257808287889727E-2</c:v>
                </c:pt>
                <c:pt idx="317">
                  <c:v>5.3450752045486993E-2</c:v>
                </c:pt>
                <c:pt idx="318">
                  <c:v>5.9135068232206045E-2</c:v>
                </c:pt>
                <c:pt idx="319">
                  <c:v>7.0948921331416281E-2</c:v>
                </c:pt>
                <c:pt idx="320">
                  <c:v>8.0576333518416199E-2</c:v>
                </c:pt>
                <c:pt idx="321">
                  <c:v>9.4054445586041258E-2</c:v>
                </c:pt>
                <c:pt idx="322">
                  <c:v>0.10132439585371755</c:v>
                </c:pt>
                <c:pt idx="323">
                  <c:v>0.10494758202731114</c:v>
                </c:pt>
                <c:pt idx="324">
                  <c:v>0.10934761422755646</c:v>
                </c:pt>
                <c:pt idx="325">
                  <c:v>0.10968474400885042</c:v>
                </c:pt>
                <c:pt idx="326">
                  <c:v>0.1166451179935406</c:v>
                </c:pt>
                <c:pt idx="327">
                  <c:v>0.1192851666590713</c:v>
                </c:pt>
                <c:pt idx="328">
                  <c:v>0.13349441166628373</c:v>
                </c:pt>
                <c:pt idx="329">
                  <c:v>0.13753937864207888</c:v>
                </c:pt>
                <c:pt idx="330">
                  <c:v>0.14109757529738554</c:v>
                </c:pt>
                <c:pt idx="331">
                  <c:v>0.13382267566978667</c:v>
                </c:pt>
                <c:pt idx="332">
                  <c:v>0.12477451102635495</c:v>
                </c:pt>
                <c:pt idx="333">
                  <c:v>0.11256095454570336</c:v>
                </c:pt>
                <c:pt idx="334">
                  <c:v>0.10871689491102776</c:v>
                </c:pt>
                <c:pt idx="335">
                  <c:v>0.10659898692934355</c:v>
                </c:pt>
                <c:pt idx="336">
                  <c:v>0.10743935506670543</c:v>
                </c:pt>
                <c:pt idx="337" formatCode="0.000000000000000%">
                  <c:v>0.11512503521614215</c:v>
                </c:pt>
              </c:numCache>
            </c:numRef>
          </c:val>
          <c:smooth val="0"/>
          <c:extLst>
            <c:ext xmlns:c16="http://schemas.microsoft.com/office/drawing/2014/chart" uri="{C3380CC4-5D6E-409C-BE32-E72D297353CC}">
              <c16:uniqueId val="{00000001-2645-4F1E-9646-A0D84398BF6E}"/>
            </c:ext>
          </c:extLst>
        </c:ser>
        <c:ser>
          <c:idx val="2"/>
          <c:order val="2"/>
          <c:tx>
            <c:strRef>
              <c:f>Sheet1!$C$1</c:f>
              <c:strCache>
                <c:ptCount val="1"/>
                <c:pt idx="0">
                  <c:v>30-yr FRM (Nominal)</c:v>
                </c:pt>
              </c:strCache>
            </c:strRef>
          </c:tx>
          <c:spPr>
            <a:ln w="28575" cap="rnd">
              <a:solidFill>
                <a:schemeClr val="accent4"/>
              </a:solidFill>
              <a:round/>
            </a:ln>
            <a:effectLst/>
          </c:spPr>
          <c:marker>
            <c:symbol val="none"/>
          </c:marker>
          <c:cat>
            <c:numRef>
              <c:f>Sheet1!$A$38:$A$377</c:f>
              <c:numCache>
                <c:formatCode>[$-409]mmm\-yy;@</c:formatCode>
                <c:ptCount val="340"/>
                <c:pt idx="0">
                  <c:v>34335</c:v>
                </c:pt>
                <c:pt idx="1">
                  <c:v>34366</c:v>
                </c:pt>
                <c:pt idx="2">
                  <c:v>34394</c:v>
                </c:pt>
                <c:pt idx="3">
                  <c:v>34425</c:v>
                </c:pt>
                <c:pt idx="4">
                  <c:v>34455</c:v>
                </c:pt>
                <c:pt idx="5">
                  <c:v>34486</c:v>
                </c:pt>
                <c:pt idx="6">
                  <c:v>34516</c:v>
                </c:pt>
                <c:pt idx="7">
                  <c:v>34547</c:v>
                </c:pt>
                <c:pt idx="8">
                  <c:v>34578</c:v>
                </c:pt>
                <c:pt idx="9">
                  <c:v>34608</c:v>
                </c:pt>
                <c:pt idx="10">
                  <c:v>34639</c:v>
                </c:pt>
                <c:pt idx="11">
                  <c:v>34669</c:v>
                </c:pt>
                <c:pt idx="12">
                  <c:v>34700</c:v>
                </c:pt>
                <c:pt idx="13">
                  <c:v>34731</c:v>
                </c:pt>
                <c:pt idx="14">
                  <c:v>34759</c:v>
                </c:pt>
                <c:pt idx="15">
                  <c:v>34790</c:v>
                </c:pt>
                <c:pt idx="16">
                  <c:v>34820</c:v>
                </c:pt>
                <c:pt idx="17">
                  <c:v>34851</c:v>
                </c:pt>
                <c:pt idx="18">
                  <c:v>34881</c:v>
                </c:pt>
                <c:pt idx="19">
                  <c:v>34912</c:v>
                </c:pt>
                <c:pt idx="20">
                  <c:v>34943</c:v>
                </c:pt>
                <c:pt idx="21">
                  <c:v>34973</c:v>
                </c:pt>
                <c:pt idx="22">
                  <c:v>35004</c:v>
                </c:pt>
                <c:pt idx="23">
                  <c:v>35034</c:v>
                </c:pt>
                <c:pt idx="24">
                  <c:v>35065</c:v>
                </c:pt>
                <c:pt idx="25">
                  <c:v>35096</c:v>
                </c:pt>
                <c:pt idx="26">
                  <c:v>35125</c:v>
                </c:pt>
                <c:pt idx="27">
                  <c:v>35156</c:v>
                </c:pt>
                <c:pt idx="28">
                  <c:v>35186</c:v>
                </c:pt>
                <c:pt idx="29">
                  <c:v>35217</c:v>
                </c:pt>
                <c:pt idx="30">
                  <c:v>35247</c:v>
                </c:pt>
                <c:pt idx="31">
                  <c:v>35278</c:v>
                </c:pt>
                <c:pt idx="32">
                  <c:v>35309</c:v>
                </c:pt>
                <c:pt idx="33">
                  <c:v>35339</c:v>
                </c:pt>
                <c:pt idx="34">
                  <c:v>35370</c:v>
                </c:pt>
                <c:pt idx="35">
                  <c:v>35400</c:v>
                </c:pt>
                <c:pt idx="36">
                  <c:v>35431</c:v>
                </c:pt>
                <c:pt idx="37">
                  <c:v>35462</c:v>
                </c:pt>
                <c:pt idx="38">
                  <c:v>35490</c:v>
                </c:pt>
                <c:pt idx="39">
                  <c:v>35521</c:v>
                </c:pt>
                <c:pt idx="40">
                  <c:v>35551</c:v>
                </c:pt>
                <c:pt idx="41">
                  <c:v>35582</c:v>
                </c:pt>
                <c:pt idx="42">
                  <c:v>35612</c:v>
                </c:pt>
                <c:pt idx="43">
                  <c:v>35643</c:v>
                </c:pt>
                <c:pt idx="44">
                  <c:v>35674</c:v>
                </c:pt>
                <c:pt idx="45">
                  <c:v>35704</c:v>
                </c:pt>
                <c:pt idx="46">
                  <c:v>35735</c:v>
                </c:pt>
                <c:pt idx="47">
                  <c:v>35765</c:v>
                </c:pt>
                <c:pt idx="48">
                  <c:v>35796</c:v>
                </c:pt>
                <c:pt idx="49">
                  <c:v>35827</c:v>
                </c:pt>
                <c:pt idx="50">
                  <c:v>35855</c:v>
                </c:pt>
                <c:pt idx="51">
                  <c:v>35886</c:v>
                </c:pt>
                <c:pt idx="52">
                  <c:v>35916</c:v>
                </c:pt>
                <c:pt idx="53">
                  <c:v>35947</c:v>
                </c:pt>
                <c:pt idx="54">
                  <c:v>35977</c:v>
                </c:pt>
                <c:pt idx="55">
                  <c:v>36008</c:v>
                </c:pt>
                <c:pt idx="56">
                  <c:v>36039</c:v>
                </c:pt>
                <c:pt idx="57">
                  <c:v>36069</c:v>
                </c:pt>
                <c:pt idx="58">
                  <c:v>36100</c:v>
                </c:pt>
                <c:pt idx="59">
                  <c:v>36130</c:v>
                </c:pt>
                <c:pt idx="60">
                  <c:v>36161</c:v>
                </c:pt>
                <c:pt idx="61">
                  <c:v>36192</c:v>
                </c:pt>
                <c:pt idx="62">
                  <c:v>36220</c:v>
                </c:pt>
                <c:pt idx="63">
                  <c:v>36251</c:v>
                </c:pt>
                <c:pt idx="64">
                  <c:v>36281</c:v>
                </c:pt>
                <c:pt idx="65">
                  <c:v>36312</c:v>
                </c:pt>
                <c:pt idx="66">
                  <c:v>36342</c:v>
                </c:pt>
                <c:pt idx="67">
                  <c:v>36373</c:v>
                </c:pt>
                <c:pt idx="68">
                  <c:v>36404</c:v>
                </c:pt>
                <c:pt idx="69">
                  <c:v>36434</c:v>
                </c:pt>
                <c:pt idx="70">
                  <c:v>36465</c:v>
                </c:pt>
                <c:pt idx="71">
                  <c:v>36495</c:v>
                </c:pt>
                <c:pt idx="72">
                  <c:v>36526</c:v>
                </c:pt>
                <c:pt idx="73">
                  <c:v>36557</c:v>
                </c:pt>
                <c:pt idx="74">
                  <c:v>36586</c:v>
                </c:pt>
                <c:pt idx="75">
                  <c:v>36617</c:v>
                </c:pt>
                <c:pt idx="76">
                  <c:v>36647</c:v>
                </c:pt>
                <c:pt idx="77">
                  <c:v>36678</c:v>
                </c:pt>
                <c:pt idx="78">
                  <c:v>36708</c:v>
                </c:pt>
                <c:pt idx="79">
                  <c:v>36739</c:v>
                </c:pt>
                <c:pt idx="80">
                  <c:v>36770</c:v>
                </c:pt>
                <c:pt idx="81">
                  <c:v>36800</c:v>
                </c:pt>
                <c:pt idx="82">
                  <c:v>36831</c:v>
                </c:pt>
                <c:pt idx="83">
                  <c:v>36861</c:v>
                </c:pt>
                <c:pt idx="84">
                  <c:v>36892</c:v>
                </c:pt>
                <c:pt idx="85">
                  <c:v>36923</c:v>
                </c:pt>
                <c:pt idx="86">
                  <c:v>36951</c:v>
                </c:pt>
                <c:pt idx="87">
                  <c:v>36982</c:v>
                </c:pt>
                <c:pt idx="88">
                  <c:v>37012</c:v>
                </c:pt>
                <c:pt idx="89">
                  <c:v>37043</c:v>
                </c:pt>
                <c:pt idx="90">
                  <c:v>37073</c:v>
                </c:pt>
                <c:pt idx="91">
                  <c:v>37104</c:v>
                </c:pt>
                <c:pt idx="92">
                  <c:v>37135</c:v>
                </c:pt>
                <c:pt idx="93">
                  <c:v>37165</c:v>
                </c:pt>
                <c:pt idx="94">
                  <c:v>37196</c:v>
                </c:pt>
                <c:pt idx="95">
                  <c:v>37226</c:v>
                </c:pt>
                <c:pt idx="96">
                  <c:v>37257</c:v>
                </c:pt>
                <c:pt idx="97">
                  <c:v>37288</c:v>
                </c:pt>
                <c:pt idx="98">
                  <c:v>37316</c:v>
                </c:pt>
                <c:pt idx="99">
                  <c:v>37347</c:v>
                </c:pt>
                <c:pt idx="100">
                  <c:v>37377</c:v>
                </c:pt>
                <c:pt idx="101">
                  <c:v>37408</c:v>
                </c:pt>
                <c:pt idx="102">
                  <c:v>37438</c:v>
                </c:pt>
                <c:pt idx="103">
                  <c:v>37469</c:v>
                </c:pt>
                <c:pt idx="104">
                  <c:v>37500</c:v>
                </c:pt>
                <c:pt idx="105">
                  <c:v>37530</c:v>
                </c:pt>
                <c:pt idx="106">
                  <c:v>37561</c:v>
                </c:pt>
                <c:pt idx="107">
                  <c:v>37591</c:v>
                </c:pt>
                <c:pt idx="108">
                  <c:v>37622</c:v>
                </c:pt>
                <c:pt idx="109">
                  <c:v>37653</c:v>
                </c:pt>
                <c:pt idx="110">
                  <c:v>37681</c:v>
                </c:pt>
                <c:pt idx="111">
                  <c:v>37712</c:v>
                </c:pt>
                <c:pt idx="112">
                  <c:v>37742</c:v>
                </c:pt>
                <c:pt idx="113">
                  <c:v>37773</c:v>
                </c:pt>
                <c:pt idx="114">
                  <c:v>37803</c:v>
                </c:pt>
                <c:pt idx="115">
                  <c:v>37834</c:v>
                </c:pt>
                <c:pt idx="116">
                  <c:v>37865</c:v>
                </c:pt>
                <c:pt idx="117">
                  <c:v>37895</c:v>
                </c:pt>
                <c:pt idx="118">
                  <c:v>37926</c:v>
                </c:pt>
                <c:pt idx="119">
                  <c:v>37956</c:v>
                </c:pt>
                <c:pt idx="120">
                  <c:v>37987</c:v>
                </c:pt>
                <c:pt idx="121">
                  <c:v>38018</c:v>
                </c:pt>
                <c:pt idx="122">
                  <c:v>38047</c:v>
                </c:pt>
                <c:pt idx="123">
                  <c:v>38078</c:v>
                </c:pt>
                <c:pt idx="124">
                  <c:v>38108</c:v>
                </c:pt>
                <c:pt idx="125">
                  <c:v>38139</c:v>
                </c:pt>
                <c:pt idx="126">
                  <c:v>38169</c:v>
                </c:pt>
                <c:pt idx="127">
                  <c:v>38200</c:v>
                </c:pt>
                <c:pt idx="128">
                  <c:v>38231</c:v>
                </c:pt>
                <c:pt idx="129">
                  <c:v>38261</c:v>
                </c:pt>
                <c:pt idx="130">
                  <c:v>38292</c:v>
                </c:pt>
                <c:pt idx="131">
                  <c:v>38322</c:v>
                </c:pt>
                <c:pt idx="132">
                  <c:v>38353</c:v>
                </c:pt>
                <c:pt idx="133">
                  <c:v>38384</c:v>
                </c:pt>
                <c:pt idx="134">
                  <c:v>38412</c:v>
                </c:pt>
                <c:pt idx="135">
                  <c:v>38443</c:v>
                </c:pt>
                <c:pt idx="136">
                  <c:v>38473</c:v>
                </c:pt>
                <c:pt idx="137">
                  <c:v>38504</c:v>
                </c:pt>
                <c:pt idx="138">
                  <c:v>38534</c:v>
                </c:pt>
                <c:pt idx="139">
                  <c:v>38565</c:v>
                </c:pt>
                <c:pt idx="140">
                  <c:v>38596</c:v>
                </c:pt>
                <c:pt idx="141">
                  <c:v>38626</c:v>
                </c:pt>
                <c:pt idx="142">
                  <c:v>38657</c:v>
                </c:pt>
                <c:pt idx="143">
                  <c:v>38687</c:v>
                </c:pt>
                <c:pt idx="144">
                  <c:v>38718</c:v>
                </c:pt>
                <c:pt idx="145">
                  <c:v>38749</c:v>
                </c:pt>
                <c:pt idx="146">
                  <c:v>38777</c:v>
                </c:pt>
                <c:pt idx="147">
                  <c:v>38808</c:v>
                </c:pt>
                <c:pt idx="148">
                  <c:v>38838</c:v>
                </c:pt>
                <c:pt idx="149">
                  <c:v>38869</c:v>
                </c:pt>
                <c:pt idx="150">
                  <c:v>38899</c:v>
                </c:pt>
                <c:pt idx="151">
                  <c:v>38930</c:v>
                </c:pt>
                <c:pt idx="152">
                  <c:v>38961</c:v>
                </c:pt>
                <c:pt idx="153">
                  <c:v>38991</c:v>
                </c:pt>
                <c:pt idx="154">
                  <c:v>39022</c:v>
                </c:pt>
                <c:pt idx="155">
                  <c:v>39052</c:v>
                </c:pt>
                <c:pt idx="156">
                  <c:v>39083</c:v>
                </c:pt>
                <c:pt idx="157">
                  <c:v>39114</c:v>
                </c:pt>
                <c:pt idx="158">
                  <c:v>39142</c:v>
                </c:pt>
                <c:pt idx="159">
                  <c:v>39173</c:v>
                </c:pt>
                <c:pt idx="160">
                  <c:v>39203</c:v>
                </c:pt>
                <c:pt idx="161">
                  <c:v>39234</c:v>
                </c:pt>
                <c:pt idx="162">
                  <c:v>39264</c:v>
                </c:pt>
                <c:pt idx="163">
                  <c:v>39295</c:v>
                </c:pt>
                <c:pt idx="164">
                  <c:v>39326</c:v>
                </c:pt>
                <c:pt idx="165">
                  <c:v>39356</c:v>
                </c:pt>
                <c:pt idx="166">
                  <c:v>39387</c:v>
                </c:pt>
                <c:pt idx="167">
                  <c:v>39417</c:v>
                </c:pt>
                <c:pt idx="168">
                  <c:v>39448</c:v>
                </c:pt>
                <c:pt idx="169">
                  <c:v>39479</c:v>
                </c:pt>
                <c:pt idx="170">
                  <c:v>39508</c:v>
                </c:pt>
                <c:pt idx="171">
                  <c:v>39539</c:v>
                </c:pt>
                <c:pt idx="172">
                  <c:v>39569</c:v>
                </c:pt>
                <c:pt idx="173">
                  <c:v>39600</c:v>
                </c:pt>
                <c:pt idx="174">
                  <c:v>39630</c:v>
                </c:pt>
                <c:pt idx="175">
                  <c:v>39661</c:v>
                </c:pt>
                <c:pt idx="176">
                  <c:v>39692</c:v>
                </c:pt>
                <c:pt idx="177">
                  <c:v>39722</c:v>
                </c:pt>
                <c:pt idx="178">
                  <c:v>39753</c:v>
                </c:pt>
                <c:pt idx="179">
                  <c:v>39783</c:v>
                </c:pt>
                <c:pt idx="180">
                  <c:v>39814</c:v>
                </c:pt>
                <c:pt idx="181">
                  <c:v>39845</c:v>
                </c:pt>
                <c:pt idx="182">
                  <c:v>39873</c:v>
                </c:pt>
                <c:pt idx="183">
                  <c:v>39904</c:v>
                </c:pt>
                <c:pt idx="184">
                  <c:v>39934</c:v>
                </c:pt>
                <c:pt idx="185">
                  <c:v>39965</c:v>
                </c:pt>
                <c:pt idx="186">
                  <c:v>39995</c:v>
                </c:pt>
                <c:pt idx="187">
                  <c:v>40026</c:v>
                </c:pt>
                <c:pt idx="188">
                  <c:v>40057</c:v>
                </c:pt>
                <c:pt idx="189">
                  <c:v>40087</c:v>
                </c:pt>
                <c:pt idx="190">
                  <c:v>40118</c:v>
                </c:pt>
                <c:pt idx="191">
                  <c:v>40148</c:v>
                </c:pt>
                <c:pt idx="192">
                  <c:v>40179</c:v>
                </c:pt>
                <c:pt idx="193">
                  <c:v>40210</c:v>
                </c:pt>
                <c:pt idx="194">
                  <c:v>40238</c:v>
                </c:pt>
                <c:pt idx="195">
                  <c:v>40269</c:v>
                </c:pt>
                <c:pt idx="196">
                  <c:v>40299</c:v>
                </c:pt>
                <c:pt idx="197">
                  <c:v>40330</c:v>
                </c:pt>
                <c:pt idx="198">
                  <c:v>40360</c:v>
                </c:pt>
                <c:pt idx="199">
                  <c:v>40391</c:v>
                </c:pt>
                <c:pt idx="200">
                  <c:v>40422</c:v>
                </c:pt>
                <c:pt idx="201">
                  <c:v>40452</c:v>
                </c:pt>
                <c:pt idx="202">
                  <c:v>40483</c:v>
                </c:pt>
                <c:pt idx="203">
                  <c:v>40513</c:v>
                </c:pt>
                <c:pt idx="204">
                  <c:v>40544</c:v>
                </c:pt>
                <c:pt idx="205">
                  <c:v>40575</c:v>
                </c:pt>
                <c:pt idx="206">
                  <c:v>40603</c:v>
                </c:pt>
                <c:pt idx="207">
                  <c:v>40634</c:v>
                </c:pt>
                <c:pt idx="208">
                  <c:v>40664</c:v>
                </c:pt>
                <c:pt idx="209">
                  <c:v>40695</c:v>
                </c:pt>
                <c:pt idx="210">
                  <c:v>40725</c:v>
                </c:pt>
                <c:pt idx="211">
                  <c:v>40756</c:v>
                </c:pt>
                <c:pt idx="212">
                  <c:v>40787</c:v>
                </c:pt>
                <c:pt idx="213">
                  <c:v>40817</c:v>
                </c:pt>
                <c:pt idx="214">
                  <c:v>40848</c:v>
                </c:pt>
                <c:pt idx="215">
                  <c:v>40878</c:v>
                </c:pt>
                <c:pt idx="216">
                  <c:v>40909</c:v>
                </c:pt>
                <c:pt idx="217">
                  <c:v>40940</c:v>
                </c:pt>
                <c:pt idx="218">
                  <c:v>40969</c:v>
                </c:pt>
                <c:pt idx="219">
                  <c:v>41000</c:v>
                </c:pt>
                <c:pt idx="220">
                  <c:v>41030</c:v>
                </c:pt>
                <c:pt idx="221">
                  <c:v>41061</c:v>
                </c:pt>
                <c:pt idx="222">
                  <c:v>41091</c:v>
                </c:pt>
                <c:pt idx="223">
                  <c:v>41122</c:v>
                </c:pt>
                <c:pt idx="224">
                  <c:v>41153</c:v>
                </c:pt>
                <c:pt idx="225">
                  <c:v>41183</c:v>
                </c:pt>
                <c:pt idx="226">
                  <c:v>41214</c:v>
                </c:pt>
                <c:pt idx="227">
                  <c:v>41244</c:v>
                </c:pt>
                <c:pt idx="228">
                  <c:v>41275</c:v>
                </c:pt>
                <c:pt idx="229">
                  <c:v>41306</c:v>
                </c:pt>
                <c:pt idx="230">
                  <c:v>41334</c:v>
                </c:pt>
                <c:pt idx="231">
                  <c:v>41365</c:v>
                </c:pt>
                <c:pt idx="232">
                  <c:v>41395</c:v>
                </c:pt>
                <c:pt idx="233">
                  <c:v>41426</c:v>
                </c:pt>
                <c:pt idx="234">
                  <c:v>41456</c:v>
                </c:pt>
                <c:pt idx="235">
                  <c:v>41487</c:v>
                </c:pt>
                <c:pt idx="236">
                  <c:v>41518</c:v>
                </c:pt>
                <c:pt idx="237">
                  <c:v>41548</c:v>
                </c:pt>
                <c:pt idx="238">
                  <c:v>41579</c:v>
                </c:pt>
                <c:pt idx="239">
                  <c:v>41609</c:v>
                </c:pt>
                <c:pt idx="240">
                  <c:v>41640</c:v>
                </c:pt>
                <c:pt idx="241">
                  <c:v>41671</c:v>
                </c:pt>
                <c:pt idx="242">
                  <c:v>41699</c:v>
                </c:pt>
                <c:pt idx="243">
                  <c:v>41730</c:v>
                </c:pt>
                <c:pt idx="244">
                  <c:v>41760</c:v>
                </c:pt>
                <c:pt idx="245">
                  <c:v>41791</c:v>
                </c:pt>
                <c:pt idx="246">
                  <c:v>41821</c:v>
                </c:pt>
                <c:pt idx="247">
                  <c:v>41852</c:v>
                </c:pt>
                <c:pt idx="248">
                  <c:v>41883</c:v>
                </c:pt>
                <c:pt idx="249">
                  <c:v>41913</c:v>
                </c:pt>
                <c:pt idx="250">
                  <c:v>41944</c:v>
                </c:pt>
                <c:pt idx="251">
                  <c:v>41974</c:v>
                </c:pt>
                <c:pt idx="252">
                  <c:v>42005</c:v>
                </c:pt>
                <c:pt idx="253">
                  <c:v>42036</c:v>
                </c:pt>
                <c:pt idx="254">
                  <c:v>42064</c:v>
                </c:pt>
                <c:pt idx="255">
                  <c:v>42095</c:v>
                </c:pt>
                <c:pt idx="256">
                  <c:v>42125</c:v>
                </c:pt>
                <c:pt idx="257">
                  <c:v>42156</c:v>
                </c:pt>
                <c:pt idx="258">
                  <c:v>42186</c:v>
                </c:pt>
                <c:pt idx="259">
                  <c:v>42217</c:v>
                </c:pt>
                <c:pt idx="260">
                  <c:v>42248</c:v>
                </c:pt>
                <c:pt idx="261">
                  <c:v>42278</c:v>
                </c:pt>
                <c:pt idx="262">
                  <c:v>42309</c:v>
                </c:pt>
                <c:pt idx="263">
                  <c:v>42339</c:v>
                </c:pt>
                <c:pt idx="264">
                  <c:v>42370</c:v>
                </c:pt>
                <c:pt idx="265">
                  <c:v>42401</c:v>
                </c:pt>
                <c:pt idx="266">
                  <c:v>42430</c:v>
                </c:pt>
                <c:pt idx="267">
                  <c:v>42461</c:v>
                </c:pt>
                <c:pt idx="268">
                  <c:v>42491</c:v>
                </c:pt>
                <c:pt idx="269">
                  <c:v>42522</c:v>
                </c:pt>
                <c:pt idx="270">
                  <c:v>42552</c:v>
                </c:pt>
                <c:pt idx="271">
                  <c:v>42583</c:v>
                </c:pt>
                <c:pt idx="272">
                  <c:v>42614</c:v>
                </c:pt>
                <c:pt idx="273">
                  <c:v>42644</c:v>
                </c:pt>
                <c:pt idx="274">
                  <c:v>42675</c:v>
                </c:pt>
                <c:pt idx="275">
                  <c:v>42705</c:v>
                </c:pt>
                <c:pt idx="276">
                  <c:v>42736</c:v>
                </c:pt>
                <c:pt idx="277">
                  <c:v>42767</c:v>
                </c:pt>
                <c:pt idx="278">
                  <c:v>42795</c:v>
                </c:pt>
                <c:pt idx="279">
                  <c:v>42826</c:v>
                </c:pt>
                <c:pt idx="280">
                  <c:v>42856</c:v>
                </c:pt>
                <c:pt idx="281">
                  <c:v>42887</c:v>
                </c:pt>
                <c:pt idx="282">
                  <c:v>42917</c:v>
                </c:pt>
                <c:pt idx="283">
                  <c:v>42948</c:v>
                </c:pt>
                <c:pt idx="284">
                  <c:v>42979</c:v>
                </c:pt>
                <c:pt idx="285">
                  <c:v>43009</c:v>
                </c:pt>
                <c:pt idx="286">
                  <c:v>43040</c:v>
                </c:pt>
                <c:pt idx="287">
                  <c:v>43070</c:v>
                </c:pt>
                <c:pt idx="288">
                  <c:v>43101</c:v>
                </c:pt>
                <c:pt idx="289">
                  <c:v>43132</c:v>
                </c:pt>
                <c:pt idx="290">
                  <c:v>43160</c:v>
                </c:pt>
                <c:pt idx="291">
                  <c:v>43191</c:v>
                </c:pt>
                <c:pt idx="292">
                  <c:v>43221</c:v>
                </c:pt>
                <c:pt idx="293">
                  <c:v>43252</c:v>
                </c:pt>
                <c:pt idx="294">
                  <c:v>43282</c:v>
                </c:pt>
                <c:pt idx="295">
                  <c:v>43313</c:v>
                </c:pt>
                <c:pt idx="296">
                  <c:v>43344</c:v>
                </c:pt>
                <c:pt idx="297">
                  <c:v>43374</c:v>
                </c:pt>
                <c:pt idx="298">
                  <c:v>43405</c:v>
                </c:pt>
                <c:pt idx="299">
                  <c:v>43435</c:v>
                </c:pt>
                <c:pt idx="300">
                  <c:v>43466</c:v>
                </c:pt>
                <c:pt idx="301">
                  <c:v>43497</c:v>
                </c:pt>
                <c:pt idx="302">
                  <c:v>43525</c:v>
                </c:pt>
                <c:pt idx="303">
                  <c:v>43556</c:v>
                </c:pt>
                <c:pt idx="304">
                  <c:v>43586</c:v>
                </c:pt>
                <c:pt idx="305">
                  <c:v>43617</c:v>
                </c:pt>
                <c:pt idx="306">
                  <c:v>43647</c:v>
                </c:pt>
                <c:pt idx="307">
                  <c:v>43678</c:v>
                </c:pt>
                <c:pt idx="308">
                  <c:v>43709</c:v>
                </c:pt>
                <c:pt idx="309">
                  <c:v>43739</c:v>
                </c:pt>
                <c:pt idx="310">
                  <c:v>43770</c:v>
                </c:pt>
                <c:pt idx="311">
                  <c:v>43800</c:v>
                </c:pt>
                <c:pt idx="312">
                  <c:v>43831</c:v>
                </c:pt>
                <c:pt idx="313">
                  <c:v>43862</c:v>
                </c:pt>
                <c:pt idx="314">
                  <c:v>43891</c:v>
                </c:pt>
                <c:pt idx="315">
                  <c:v>43922</c:v>
                </c:pt>
                <c:pt idx="316">
                  <c:v>43952</c:v>
                </c:pt>
                <c:pt idx="317">
                  <c:v>43983</c:v>
                </c:pt>
                <c:pt idx="318">
                  <c:v>44013</c:v>
                </c:pt>
                <c:pt idx="319">
                  <c:v>44044</c:v>
                </c:pt>
                <c:pt idx="320">
                  <c:v>44075</c:v>
                </c:pt>
                <c:pt idx="321">
                  <c:v>44105</c:v>
                </c:pt>
                <c:pt idx="322">
                  <c:v>44136</c:v>
                </c:pt>
                <c:pt idx="323">
                  <c:v>44166</c:v>
                </c:pt>
                <c:pt idx="324">
                  <c:v>44197</c:v>
                </c:pt>
                <c:pt idx="325">
                  <c:v>44228</c:v>
                </c:pt>
                <c:pt idx="326">
                  <c:v>44256</c:v>
                </c:pt>
                <c:pt idx="327">
                  <c:v>44287</c:v>
                </c:pt>
                <c:pt idx="328">
                  <c:v>44317</c:v>
                </c:pt>
                <c:pt idx="329">
                  <c:v>44348</c:v>
                </c:pt>
                <c:pt idx="330">
                  <c:v>44378</c:v>
                </c:pt>
                <c:pt idx="331">
                  <c:v>44409</c:v>
                </c:pt>
                <c:pt idx="332">
                  <c:v>44440</c:v>
                </c:pt>
                <c:pt idx="333">
                  <c:v>44470</c:v>
                </c:pt>
                <c:pt idx="334">
                  <c:v>44501</c:v>
                </c:pt>
                <c:pt idx="335">
                  <c:v>44531</c:v>
                </c:pt>
                <c:pt idx="336">
                  <c:v>44562</c:v>
                </c:pt>
                <c:pt idx="337">
                  <c:v>44593</c:v>
                </c:pt>
                <c:pt idx="338">
                  <c:v>44621</c:v>
                </c:pt>
              </c:numCache>
            </c:numRef>
          </c:cat>
          <c:val>
            <c:numRef>
              <c:f>Sheet1!$C$38:$C$377</c:f>
              <c:numCache>
                <c:formatCode>0%</c:formatCode>
                <c:ptCount val="340"/>
                <c:pt idx="0">
                  <c:v>7.0599999999999996E-2</c:v>
                </c:pt>
                <c:pt idx="1">
                  <c:v>7.1525000000000005E-2</c:v>
                </c:pt>
                <c:pt idx="2">
                  <c:v>7.6749999999999999E-2</c:v>
                </c:pt>
                <c:pt idx="3">
                  <c:v>8.3160000000000012E-2</c:v>
                </c:pt>
                <c:pt idx="4">
                  <c:v>8.5974999999999996E-2</c:v>
                </c:pt>
                <c:pt idx="5">
                  <c:v>8.3975000000000008E-2</c:v>
                </c:pt>
                <c:pt idx="6">
                  <c:v>8.6140000000000008E-2</c:v>
                </c:pt>
                <c:pt idx="7">
                  <c:v>8.5124999999999992E-2</c:v>
                </c:pt>
                <c:pt idx="8">
                  <c:v>8.6400000000000005E-2</c:v>
                </c:pt>
                <c:pt idx="9">
                  <c:v>8.925000000000001E-2</c:v>
                </c:pt>
                <c:pt idx="10">
                  <c:v>9.1700000000000004E-2</c:v>
                </c:pt>
                <c:pt idx="11">
                  <c:v>9.1980000000000006E-2</c:v>
                </c:pt>
                <c:pt idx="12">
                  <c:v>9.1475000000000015E-2</c:v>
                </c:pt>
                <c:pt idx="13">
                  <c:v>8.8275000000000006E-2</c:v>
                </c:pt>
                <c:pt idx="14">
                  <c:v>8.4620000000000001E-2</c:v>
                </c:pt>
                <c:pt idx="15">
                  <c:v>8.3199999999999996E-2</c:v>
                </c:pt>
                <c:pt idx="16">
                  <c:v>7.9549999999999996E-2</c:v>
                </c:pt>
                <c:pt idx="17">
                  <c:v>7.5660000000000005E-2</c:v>
                </c:pt>
                <c:pt idx="18">
                  <c:v>7.6075000000000004E-2</c:v>
                </c:pt>
                <c:pt idx="19">
                  <c:v>7.8600000000000003E-2</c:v>
                </c:pt>
                <c:pt idx="20">
                  <c:v>7.6359999999999997E-2</c:v>
                </c:pt>
                <c:pt idx="21">
                  <c:v>7.4749999999999997E-2</c:v>
                </c:pt>
                <c:pt idx="22">
                  <c:v>7.3775000000000007E-2</c:v>
                </c:pt>
                <c:pt idx="23">
                  <c:v>7.2000000000000008E-2</c:v>
                </c:pt>
                <c:pt idx="24">
                  <c:v>7.0300000000000001E-2</c:v>
                </c:pt>
                <c:pt idx="25">
                  <c:v>7.0750000000000007E-2</c:v>
                </c:pt>
                <c:pt idx="26">
                  <c:v>7.6240000000000002E-2</c:v>
                </c:pt>
                <c:pt idx="27">
                  <c:v>7.9250000000000001E-2</c:v>
                </c:pt>
                <c:pt idx="28">
                  <c:v>8.0700000000000008E-2</c:v>
                </c:pt>
                <c:pt idx="29">
                  <c:v>8.3199999999999996E-2</c:v>
                </c:pt>
                <c:pt idx="30">
                  <c:v>8.2449999999999996E-2</c:v>
                </c:pt>
                <c:pt idx="31">
                  <c:v>8.0020000000000008E-2</c:v>
                </c:pt>
                <c:pt idx="32">
                  <c:v>8.2299999999999998E-2</c:v>
                </c:pt>
                <c:pt idx="33">
                  <c:v>7.9149999999999998E-2</c:v>
                </c:pt>
                <c:pt idx="34">
                  <c:v>7.6179999999999998E-2</c:v>
                </c:pt>
                <c:pt idx="35">
                  <c:v>7.5975000000000001E-2</c:v>
                </c:pt>
                <c:pt idx="36">
                  <c:v>7.8240000000000004E-2</c:v>
                </c:pt>
                <c:pt idx="37">
                  <c:v>7.6499999999999999E-2</c:v>
                </c:pt>
                <c:pt idx="38">
                  <c:v>7.8975000000000004E-2</c:v>
                </c:pt>
                <c:pt idx="39">
                  <c:v>8.1424999999999997E-2</c:v>
                </c:pt>
                <c:pt idx="40">
                  <c:v>7.9439999999999997E-2</c:v>
                </c:pt>
                <c:pt idx="41">
                  <c:v>7.690000000000001E-2</c:v>
                </c:pt>
                <c:pt idx="42">
                  <c:v>7.4975E-2</c:v>
                </c:pt>
                <c:pt idx="43">
                  <c:v>7.4800000000000005E-2</c:v>
                </c:pt>
                <c:pt idx="44">
                  <c:v>7.4299999999999991E-2</c:v>
                </c:pt>
                <c:pt idx="45">
                  <c:v>7.2939999999999991E-2</c:v>
                </c:pt>
                <c:pt idx="46">
                  <c:v>7.2050000000000003E-2</c:v>
                </c:pt>
                <c:pt idx="47">
                  <c:v>7.0949999999999999E-2</c:v>
                </c:pt>
                <c:pt idx="48">
                  <c:v>6.9940000000000002E-2</c:v>
                </c:pt>
                <c:pt idx="49">
                  <c:v>7.0425000000000001E-2</c:v>
                </c:pt>
                <c:pt idx="50">
                  <c:v>7.1275000000000005E-2</c:v>
                </c:pt>
                <c:pt idx="51">
                  <c:v>7.1399999999999991E-2</c:v>
                </c:pt>
                <c:pt idx="52">
                  <c:v>7.1440000000000003E-2</c:v>
                </c:pt>
                <c:pt idx="53">
                  <c:v>6.9974999999999996E-2</c:v>
                </c:pt>
                <c:pt idx="54">
                  <c:v>6.9519999999999998E-2</c:v>
                </c:pt>
                <c:pt idx="55">
                  <c:v>6.9225000000000009E-2</c:v>
                </c:pt>
                <c:pt idx="56">
                  <c:v>6.7225000000000007E-2</c:v>
                </c:pt>
                <c:pt idx="57">
                  <c:v>6.7099999999999993E-2</c:v>
                </c:pt>
                <c:pt idx="58">
                  <c:v>6.8650000000000003E-2</c:v>
                </c:pt>
                <c:pt idx="59">
                  <c:v>6.7380000000000009E-2</c:v>
                </c:pt>
                <c:pt idx="60">
                  <c:v>6.7850000000000008E-2</c:v>
                </c:pt>
                <c:pt idx="61">
                  <c:v>6.8074999999999997E-2</c:v>
                </c:pt>
                <c:pt idx="62">
                  <c:v>7.0400000000000004E-2</c:v>
                </c:pt>
                <c:pt idx="63">
                  <c:v>6.9159999999999999E-2</c:v>
                </c:pt>
                <c:pt idx="64">
                  <c:v>7.145E-2</c:v>
                </c:pt>
                <c:pt idx="65">
                  <c:v>7.5499999999999998E-2</c:v>
                </c:pt>
                <c:pt idx="66">
                  <c:v>7.6319999999999999E-2</c:v>
                </c:pt>
                <c:pt idx="67">
                  <c:v>7.9424999999999996E-2</c:v>
                </c:pt>
                <c:pt idx="68">
                  <c:v>7.8225000000000003E-2</c:v>
                </c:pt>
                <c:pt idx="69">
                  <c:v>7.8520000000000006E-2</c:v>
                </c:pt>
                <c:pt idx="70">
                  <c:v>7.7374999999999999E-2</c:v>
                </c:pt>
                <c:pt idx="71">
                  <c:v>7.9119999999999996E-2</c:v>
                </c:pt>
                <c:pt idx="72">
                  <c:v>8.2100000000000006E-2</c:v>
                </c:pt>
                <c:pt idx="73">
                  <c:v>8.3249999999999991E-2</c:v>
                </c:pt>
                <c:pt idx="74">
                  <c:v>8.2400000000000001E-2</c:v>
                </c:pt>
                <c:pt idx="75">
                  <c:v>8.1525E-2</c:v>
                </c:pt>
                <c:pt idx="76">
                  <c:v>8.5150000000000003E-2</c:v>
                </c:pt>
                <c:pt idx="77">
                  <c:v>8.2880000000000009E-2</c:v>
                </c:pt>
                <c:pt idx="78">
                  <c:v>8.1475000000000006E-2</c:v>
                </c:pt>
                <c:pt idx="79">
                  <c:v>8.0274999999999999E-2</c:v>
                </c:pt>
                <c:pt idx="80">
                  <c:v>7.9119999999999996E-2</c:v>
                </c:pt>
                <c:pt idx="81">
                  <c:v>7.7950000000000005E-2</c:v>
                </c:pt>
                <c:pt idx="82">
                  <c:v>7.7450000000000005E-2</c:v>
                </c:pt>
                <c:pt idx="83">
                  <c:v>7.3819999999999997E-2</c:v>
                </c:pt>
                <c:pt idx="84">
                  <c:v>7.0324999999999999E-2</c:v>
                </c:pt>
                <c:pt idx="85">
                  <c:v>7.0499999999999993E-2</c:v>
                </c:pt>
                <c:pt idx="86">
                  <c:v>6.9519999999999998E-2</c:v>
                </c:pt>
                <c:pt idx="87">
                  <c:v>7.0774999999999991E-2</c:v>
                </c:pt>
                <c:pt idx="88">
                  <c:v>7.145E-2</c:v>
                </c:pt>
                <c:pt idx="89">
                  <c:v>7.1599999999999997E-2</c:v>
                </c:pt>
                <c:pt idx="90">
                  <c:v>7.1275000000000005E-2</c:v>
                </c:pt>
                <c:pt idx="91">
                  <c:v>6.9500000000000006E-2</c:v>
                </c:pt>
                <c:pt idx="92">
                  <c:v>6.8174999999999999E-2</c:v>
                </c:pt>
                <c:pt idx="93">
                  <c:v>6.6174999999999998E-2</c:v>
                </c:pt>
                <c:pt idx="94">
                  <c:v>6.658E-2</c:v>
                </c:pt>
                <c:pt idx="95">
                  <c:v>7.0650000000000004E-2</c:v>
                </c:pt>
                <c:pt idx="96">
                  <c:v>6.9974999999999996E-2</c:v>
                </c:pt>
                <c:pt idx="97">
                  <c:v>6.8925E-2</c:v>
                </c:pt>
                <c:pt idx="98">
                  <c:v>7.0140000000000008E-2</c:v>
                </c:pt>
                <c:pt idx="99">
                  <c:v>6.9850000000000009E-2</c:v>
                </c:pt>
                <c:pt idx="100">
                  <c:v>6.8059999999999996E-2</c:v>
                </c:pt>
                <c:pt idx="101">
                  <c:v>6.6500000000000004E-2</c:v>
                </c:pt>
                <c:pt idx="102">
                  <c:v>6.4850000000000005E-2</c:v>
                </c:pt>
                <c:pt idx="103">
                  <c:v>6.2899999999999998E-2</c:v>
                </c:pt>
                <c:pt idx="104">
                  <c:v>6.0925E-2</c:v>
                </c:pt>
                <c:pt idx="105">
                  <c:v>6.1124999999999999E-2</c:v>
                </c:pt>
                <c:pt idx="106">
                  <c:v>6.0679999999999998E-2</c:v>
                </c:pt>
                <c:pt idx="107">
                  <c:v>6.0475000000000001E-2</c:v>
                </c:pt>
                <c:pt idx="108">
                  <c:v>5.9160000000000004E-2</c:v>
                </c:pt>
                <c:pt idx="109">
                  <c:v>5.8425000000000005E-2</c:v>
                </c:pt>
                <c:pt idx="110">
                  <c:v>5.7450000000000001E-2</c:v>
                </c:pt>
                <c:pt idx="111">
                  <c:v>5.8125000000000003E-2</c:v>
                </c:pt>
                <c:pt idx="112">
                  <c:v>5.484E-2</c:v>
                </c:pt>
                <c:pt idx="113">
                  <c:v>5.2300000000000006E-2</c:v>
                </c:pt>
                <c:pt idx="114">
                  <c:v>5.6325E-2</c:v>
                </c:pt>
                <c:pt idx="115">
                  <c:v>6.2640000000000001E-2</c:v>
                </c:pt>
                <c:pt idx="116">
                  <c:v>6.1475000000000002E-2</c:v>
                </c:pt>
                <c:pt idx="117">
                  <c:v>5.9519999999999997E-2</c:v>
                </c:pt>
                <c:pt idx="118">
                  <c:v>5.9325000000000003E-2</c:v>
                </c:pt>
                <c:pt idx="119">
                  <c:v>5.8760000000000007E-2</c:v>
                </c:pt>
                <c:pt idx="120">
                  <c:v>5.7125000000000002E-2</c:v>
                </c:pt>
                <c:pt idx="121">
                  <c:v>5.6349999999999997E-2</c:v>
                </c:pt>
                <c:pt idx="122">
                  <c:v>5.4450000000000005E-2</c:v>
                </c:pt>
                <c:pt idx="123">
                  <c:v>5.8299999999999998E-2</c:v>
                </c:pt>
                <c:pt idx="124">
                  <c:v>6.2699999999999992E-2</c:v>
                </c:pt>
                <c:pt idx="125">
                  <c:v>6.2875E-2</c:v>
                </c:pt>
                <c:pt idx="126">
                  <c:v>6.0560000000000003E-2</c:v>
                </c:pt>
                <c:pt idx="127">
                  <c:v>5.8674999999999998E-2</c:v>
                </c:pt>
                <c:pt idx="128">
                  <c:v>5.7539999999999994E-2</c:v>
                </c:pt>
                <c:pt idx="129">
                  <c:v>5.7224999999999998E-2</c:v>
                </c:pt>
                <c:pt idx="130">
                  <c:v>5.7300000000000004E-2</c:v>
                </c:pt>
                <c:pt idx="131">
                  <c:v>5.7519999999999995E-2</c:v>
                </c:pt>
                <c:pt idx="132">
                  <c:v>5.7099999999999998E-2</c:v>
                </c:pt>
                <c:pt idx="133">
                  <c:v>5.6275000000000006E-2</c:v>
                </c:pt>
                <c:pt idx="134">
                  <c:v>5.9279999999999999E-2</c:v>
                </c:pt>
                <c:pt idx="135">
                  <c:v>5.8550000000000005E-2</c:v>
                </c:pt>
                <c:pt idx="136">
                  <c:v>5.7200000000000001E-2</c:v>
                </c:pt>
                <c:pt idx="137">
                  <c:v>5.5820000000000002E-2</c:v>
                </c:pt>
                <c:pt idx="138">
                  <c:v>5.6950000000000001E-2</c:v>
                </c:pt>
                <c:pt idx="139">
                  <c:v>5.8200000000000002E-2</c:v>
                </c:pt>
                <c:pt idx="140">
                  <c:v>5.774E-2</c:v>
                </c:pt>
                <c:pt idx="141">
                  <c:v>6.0650000000000003E-2</c:v>
                </c:pt>
                <c:pt idx="142">
                  <c:v>6.3299999999999995E-2</c:v>
                </c:pt>
                <c:pt idx="143">
                  <c:v>6.2719999999999998E-2</c:v>
                </c:pt>
                <c:pt idx="144">
                  <c:v>6.1449999999999998E-2</c:v>
                </c:pt>
                <c:pt idx="145">
                  <c:v>6.2524999999999997E-2</c:v>
                </c:pt>
                <c:pt idx="146">
                  <c:v>6.3240000000000005E-2</c:v>
                </c:pt>
                <c:pt idx="147">
                  <c:v>6.5075000000000008E-2</c:v>
                </c:pt>
                <c:pt idx="148">
                  <c:v>6.5975000000000006E-2</c:v>
                </c:pt>
                <c:pt idx="149">
                  <c:v>6.6820000000000004E-2</c:v>
                </c:pt>
                <c:pt idx="150">
                  <c:v>6.7625000000000005E-2</c:v>
                </c:pt>
                <c:pt idx="151">
                  <c:v>6.5240000000000006E-2</c:v>
                </c:pt>
                <c:pt idx="152">
                  <c:v>6.4024999999999999E-2</c:v>
                </c:pt>
                <c:pt idx="153">
                  <c:v>6.3574999999999993E-2</c:v>
                </c:pt>
                <c:pt idx="154">
                  <c:v>6.2400000000000004E-2</c:v>
                </c:pt>
                <c:pt idx="155">
                  <c:v>6.1349999999999995E-2</c:v>
                </c:pt>
                <c:pt idx="156">
                  <c:v>6.2175000000000001E-2</c:v>
                </c:pt>
                <c:pt idx="157">
                  <c:v>6.2850000000000003E-2</c:v>
                </c:pt>
                <c:pt idx="158">
                  <c:v>6.1559999999999997E-2</c:v>
                </c:pt>
                <c:pt idx="159">
                  <c:v>6.1799999999999994E-2</c:v>
                </c:pt>
                <c:pt idx="160">
                  <c:v>6.2619999999999995E-2</c:v>
                </c:pt>
                <c:pt idx="161">
                  <c:v>6.6574999999999995E-2</c:v>
                </c:pt>
                <c:pt idx="162">
                  <c:v>6.695000000000001E-2</c:v>
                </c:pt>
                <c:pt idx="163">
                  <c:v>6.5720000000000001E-2</c:v>
                </c:pt>
                <c:pt idx="164">
                  <c:v>6.3825000000000007E-2</c:v>
                </c:pt>
                <c:pt idx="165">
                  <c:v>6.3750000000000001E-2</c:v>
                </c:pt>
                <c:pt idx="166">
                  <c:v>6.2080000000000003E-2</c:v>
                </c:pt>
                <c:pt idx="167">
                  <c:v>6.0949999999999997E-2</c:v>
                </c:pt>
                <c:pt idx="168">
                  <c:v>5.7579999999999999E-2</c:v>
                </c:pt>
                <c:pt idx="169">
                  <c:v>5.9175000000000005E-2</c:v>
                </c:pt>
                <c:pt idx="170">
                  <c:v>5.9699999999999996E-2</c:v>
                </c:pt>
                <c:pt idx="171">
                  <c:v>5.9175000000000005E-2</c:v>
                </c:pt>
                <c:pt idx="172">
                  <c:v>6.0359999999999997E-2</c:v>
                </c:pt>
                <c:pt idx="173">
                  <c:v>6.3200000000000006E-2</c:v>
                </c:pt>
                <c:pt idx="174">
                  <c:v>6.4259999999999998E-2</c:v>
                </c:pt>
                <c:pt idx="175">
                  <c:v>6.4774999999999999E-2</c:v>
                </c:pt>
                <c:pt idx="176">
                  <c:v>6.0374999999999998E-2</c:v>
                </c:pt>
                <c:pt idx="177">
                  <c:v>6.2E-2</c:v>
                </c:pt>
                <c:pt idx="178">
                  <c:v>6.0875000000000005E-2</c:v>
                </c:pt>
                <c:pt idx="179">
                  <c:v>5.2859999999999997E-2</c:v>
                </c:pt>
                <c:pt idx="180">
                  <c:v>5.0475000000000006E-2</c:v>
                </c:pt>
                <c:pt idx="181">
                  <c:v>5.1299999999999998E-2</c:v>
                </c:pt>
                <c:pt idx="182">
                  <c:v>5.0025000000000007E-2</c:v>
                </c:pt>
                <c:pt idx="183">
                  <c:v>4.8099999999999997E-2</c:v>
                </c:pt>
                <c:pt idx="184">
                  <c:v>4.8575E-2</c:v>
                </c:pt>
                <c:pt idx="185">
                  <c:v>5.4199999999999998E-2</c:v>
                </c:pt>
                <c:pt idx="186">
                  <c:v>5.2220000000000003E-2</c:v>
                </c:pt>
                <c:pt idx="187">
                  <c:v>5.1924999999999999E-2</c:v>
                </c:pt>
                <c:pt idx="188">
                  <c:v>5.0575000000000002E-2</c:v>
                </c:pt>
                <c:pt idx="189">
                  <c:v>4.9520000000000002E-2</c:v>
                </c:pt>
                <c:pt idx="190">
                  <c:v>4.8750000000000002E-2</c:v>
                </c:pt>
                <c:pt idx="191">
                  <c:v>4.9299999999999997E-2</c:v>
                </c:pt>
                <c:pt idx="192">
                  <c:v>5.0300000000000004E-2</c:v>
                </c:pt>
                <c:pt idx="193">
                  <c:v>4.99E-2</c:v>
                </c:pt>
                <c:pt idx="194">
                  <c:v>4.9675000000000004E-2</c:v>
                </c:pt>
                <c:pt idx="195">
                  <c:v>5.0979999999999998E-2</c:v>
                </c:pt>
                <c:pt idx="196">
                  <c:v>4.8875000000000002E-2</c:v>
                </c:pt>
                <c:pt idx="197">
                  <c:v>4.7375E-2</c:v>
                </c:pt>
                <c:pt idx="198">
                  <c:v>4.564E-2</c:v>
                </c:pt>
                <c:pt idx="199">
                  <c:v>4.4275000000000002E-2</c:v>
                </c:pt>
                <c:pt idx="200">
                  <c:v>4.3459999999999999E-2</c:v>
                </c:pt>
                <c:pt idx="201">
                  <c:v>4.2249999999999996E-2</c:v>
                </c:pt>
                <c:pt idx="202">
                  <c:v>4.2999999999999997E-2</c:v>
                </c:pt>
                <c:pt idx="203">
                  <c:v>4.7140000000000001E-2</c:v>
                </c:pt>
                <c:pt idx="204">
                  <c:v>4.7550000000000002E-2</c:v>
                </c:pt>
                <c:pt idx="205">
                  <c:v>4.9525E-2</c:v>
                </c:pt>
                <c:pt idx="206">
                  <c:v>4.836E-2</c:v>
                </c:pt>
                <c:pt idx="207">
                  <c:v>4.8399999999999999E-2</c:v>
                </c:pt>
                <c:pt idx="208">
                  <c:v>4.6375E-2</c:v>
                </c:pt>
                <c:pt idx="209">
                  <c:v>4.5100000000000001E-2</c:v>
                </c:pt>
                <c:pt idx="210">
                  <c:v>4.5449999999999997E-2</c:v>
                </c:pt>
                <c:pt idx="211">
                  <c:v>4.2699999999999995E-2</c:v>
                </c:pt>
                <c:pt idx="212">
                  <c:v>4.1059999999999999E-2</c:v>
                </c:pt>
                <c:pt idx="213">
                  <c:v>4.0674999999999996E-2</c:v>
                </c:pt>
                <c:pt idx="214">
                  <c:v>3.9925000000000002E-2</c:v>
                </c:pt>
                <c:pt idx="215">
                  <c:v>3.9580000000000004E-2</c:v>
                </c:pt>
                <c:pt idx="216">
                  <c:v>3.9149999999999997E-2</c:v>
                </c:pt>
                <c:pt idx="217">
                  <c:v>3.8900000000000004E-2</c:v>
                </c:pt>
                <c:pt idx="218">
                  <c:v>3.9539999999999999E-2</c:v>
                </c:pt>
                <c:pt idx="219">
                  <c:v>3.9100000000000003E-2</c:v>
                </c:pt>
                <c:pt idx="220">
                  <c:v>3.798E-2</c:v>
                </c:pt>
                <c:pt idx="221">
                  <c:v>3.6749999999999998E-2</c:v>
                </c:pt>
                <c:pt idx="222">
                  <c:v>3.5499999999999997E-2</c:v>
                </c:pt>
                <c:pt idx="223">
                  <c:v>3.6019999999999996E-2</c:v>
                </c:pt>
                <c:pt idx="224">
                  <c:v>3.4974999999999999E-2</c:v>
                </c:pt>
                <c:pt idx="225">
                  <c:v>3.3825000000000001E-2</c:v>
                </c:pt>
                <c:pt idx="226">
                  <c:v>3.3520000000000001E-2</c:v>
                </c:pt>
                <c:pt idx="227">
                  <c:v>3.3450000000000001E-2</c:v>
                </c:pt>
                <c:pt idx="228">
                  <c:v>3.4140000000000004E-2</c:v>
                </c:pt>
                <c:pt idx="229">
                  <c:v>3.5325000000000002E-2</c:v>
                </c:pt>
                <c:pt idx="230">
                  <c:v>3.5650000000000001E-2</c:v>
                </c:pt>
                <c:pt idx="231">
                  <c:v>3.4450000000000001E-2</c:v>
                </c:pt>
                <c:pt idx="232">
                  <c:v>3.5360000000000003E-2</c:v>
                </c:pt>
                <c:pt idx="233">
                  <c:v>4.07E-2</c:v>
                </c:pt>
                <c:pt idx="234">
                  <c:v>4.3700000000000003E-2</c:v>
                </c:pt>
                <c:pt idx="235">
                  <c:v>4.4560000000000002E-2</c:v>
                </c:pt>
                <c:pt idx="236">
                  <c:v>4.4900000000000002E-2</c:v>
                </c:pt>
                <c:pt idx="237">
                  <c:v>4.1919999999999999E-2</c:v>
                </c:pt>
                <c:pt idx="238">
                  <c:v>4.2549999999999998E-2</c:v>
                </c:pt>
                <c:pt idx="239">
                  <c:v>4.4574999999999997E-2</c:v>
                </c:pt>
                <c:pt idx="240">
                  <c:v>4.4320000000000005E-2</c:v>
                </c:pt>
                <c:pt idx="241">
                  <c:v>4.3025000000000001E-2</c:v>
                </c:pt>
                <c:pt idx="242">
                  <c:v>4.3425000000000005E-2</c:v>
                </c:pt>
                <c:pt idx="243">
                  <c:v>4.3375000000000004E-2</c:v>
                </c:pt>
                <c:pt idx="244">
                  <c:v>4.1919999999999999E-2</c:v>
                </c:pt>
                <c:pt idx="245">
                  <c:v>4.1624999999999995E-2</c:v>
                </c:pt>
                <c:pt idx="246">
                  <c:v>4.1299999999999996E-2</c:v>
                </c:pt>
                <c:pt idx="247">
                  <c:v>4.1149999999999999E-2</c:v>
                </c:pt>
                <c:pt idx="248">
                  <c:v>4.1624999999999995E-2</c:v>
                </c:pt>
                <c:pt idx="249">
                  <c:v>4.0359999999999993E-2</c:v>
                </c:pt>
                <c:pt idx="250">
                  <c:v>3.9975000000000004E-2</c:v>
                </c:pt>
                <c:pt idx="251">
                  <c:v>3.8640000000000001E-2</c:v>
                </c:pt>
                <c:pt idx="252">
                  <c:v>3.6699999999999997E-2</c:v>
                </c:pt>
                <c:pt idx="253">
                  <c:v>3.7100000000000001E-2</c:v>
                </c:pt>
                <c:pt idx="254">
                  <c:v>3.7699999999999997E-2</c:v>
                </c:pt>
                <c:pt idx="255">
                  <c:v>3.6720000000000003E-2</c:v>
                </c:pt>
                <c:pt idx="256">
                  <c:v>3.8399999999999997E-2</c:v>
                </c:pt>
                <c:pt idx="257">
                  <c:v>3.9824999999999999E-2</c:v>
                </c:pt>
                <c:pt idx="258">
                  <c:v>4.0460000000000003E-2</c:v>
                </c:pt>
                <c:pt idx="259">
                  <c:v>3.9050000000000001E-2</c:v>
                </c:pt>
                <c:pt idx="260">
                  <c:v>3.8900000000000004E-2</c:v>
                </c:pt>
                <c:pt idx="261">
                  <c:v>3.7960000000000001E-2</c:v>
                </c:pt>
                <c:pt idx="262">
                  <c:v>3.9425000000000002E-2</c:v>
                </c:pt>
                <c:pt idx="263">
                  <c:v>3.9640000000000002E-2</c:v>
                </c:pt>
                <c:pt idx="264">
                  <c:v>3.8725000000000002E-2</c:v>
                </c:pt>
                <c:pt idx="265">
                  <c:v>3.6600000000000001E-2</c:v>
                </c:pt>
                <c:pt idx="266">
                  <c:v>3.6940000000000001E-2</c:v>
                </c:pt>
                <c:pt idx="267">
                  <c:v>3.6049999999999999E-2</c:v>
                </c:pt>
                <c:pt idx="268">
                  <c:v>3.6000000000000004E-2</c:v>
                </c:pt>
                <c:pt idx="269">
                  <c:v>3.5680000000000003E-2</c:v>
                </c:pt>
                <c:pt idx="270">
                  <c:v>3.44E-2</c:v>
                </c:pt>
                <c:pt idx="271">
                  <c:v>3.4349999999999999E-2</c:v>
                </c:pt>
                <c:pt idx="272">
                  <c:v>3.4599999999999999E-2</c:v>
                </c:pt>
                <c:pt idx="273">
                  <c:v>3.4700000000000002E-2</c:v>
                </c:pt>
                <c:pt idx="274">
                  <c:v>3.7699999999999997E-2</c:v>
                </c:pt>
                <c:pt idx="275">
                  <c:v>4.1980000000000003E-2</c:v>
                </c:pt>
                <c:pt idx="276">
                  <c:v>4.1500000000000002E-2</c:v>
                </c:pt>
                <c:pt idx="277">
                  <c:v>4.1675000000000004E-2</c:v>
                </c:pt>
                <c:pt idx="278">
                  <c:v>4.1959999999999997E-2</c:v>
                </c:pt>
                <c:pt idx="279">
                  <c:v>4.045E-2</c:v>
                </c:pt>
                <c:pt idx="280">
                  <c:v>4.0099999999999997E-2</c:v>
                </c:pt>
                <c:pt idx="281">
                  <c:v>3.9039999999999998E-2</c:v>
                </c:pt>
                <c:pt idx="282">
                  <c:v>3.9674999999999995E-2</c:v>
                </c:pt>
                <c:pt idx="283">
                  <c:v>3.8800000000000001E-2</c:v>
                </c:pt>
                <c:pt idx="284">
                  <c:v>3.805E-2</c:v>
                </c:pt>
                <c:pt idx="285">
                  <c:v>3.8949999999999999E-2</c:v>
                </c:pt>
                <c:pt idx="286">
                  <c:v>3.9220000000000005E-2</c:v>
                </c:pt>
                <c:pt idx="287">
                  <c:v>3.95E-2</c:v>
                </c:pt>
                <c:pt idx="288">
                  <c:v>4.0325E-2</c:v>
                </c:pt>
                <c:pt idx="289">
                  <c:v>4.3299999999999998E-2</c:v>
                </c:pt>
                <c:pt idx="290">
                  <c:v>4.444E-2</c:v>
                </c:pt>
                <c:pt idx="291">
                  <c:v>4.4674999999999999E-2</c:v>
                </c:pt>
                <c:pt idx="292">
                  <c:v>4.5860000000000005E-2</c:v>
                </c:pt>
                <c:pt idx="293">
                  <c:v>4.5700000000000005E-2</c:v>
                </c:pt>
                <c:pt idx="294">
                  <c:v>4.5274999999999996E-2</c:v>
                </c:pt>
                <c:pt idx="295">
                  <c:v>4.5499999999999999E-2</c:v>
                </c:pt>
                <c:pt idx="296">
                  <c:v>4.6275000000000004E-2</c:v>
                </c:pt>
                <c:pt idx="297">
                  <c:v>4.8300000000000003E-2</c:v>
                </c:pt>
                <c:pt idx="298">
                  <c:v>4.8659999999999995E-2</c:v>
                </c:pt>
                <c:pt idx="299">
                  <c:v>4.6375E-2</c:v>
                </c:pt>
                <c:pt idx="300">
                  <c:v>4.4640000000000006E-2</c:v>
                </c:pt>
                <c:pt idx="301">
                  <c:v>4.3700000000000003E-2</c:v>
                </c:pt>
                <c:pt idx="302">
                  <c:v>4.2649999999999993E-2</c:v>
                </c:pt>
                <c:pt idx="303">
                  <c:v>4.1425000000000003E-2</c:v>
                </c:pt>
                <c:pt idx="304">
                  <c:v>4.0719999999999999E-2</c:v>
                </c:pt>
                <c:pt idx="305">
                  <c:v>3.8025000000000003E-2</c:v>
                </c:pt>
                <c:pt idx="306">
                  <c:v>3.7650000000000003E-2</c:v>
                </c:pt>
                <c:pt idx="307">
                  <c:v>3.6159999999999998E-2</c:v>
                </c:pt>
                <c:pt idx="308">
                  <c:v>3.6049999999999999E-2</c:v>
                </c:pt>
                <c:pt idx="309">
                  <c:v>3.6880000000000003E-2</c:v>
                </c:pt>
                <c:pt idx="310">
                  <c:v>3.6949999999999997E-2</c:v>
                </c:pt>
                <c:pt idx="311">
                  <c:v>3.7200000000000004E-2</c:v>
                </c:pt>
                <c:pt idx="312">
                  <c:v>3.6240000000000001E-2</c:v>
                </c:pt>
                <c:pt idx="313">
                  <c:v>3.465E-2</c:v>
                </c:pt>
                <c:pt idx="314">
                  <c:v>3.4500000000000003E-2</c:v>
                </c:pt>
                <c:pt idx="315">
                  <c:v>3.3059999999999999E-2</c:v>
                </c:pt>
                <c:pt idx="316">
                  <c:v>3.2325E-2</c:v>
                </c:pt>
                <c:pt idx="317">
                  <c:v>3.1625E-2</c:v>
                </c:pt>
                <c:pt idx="318">
                  <c:v>3.0159999999999999E-2</c:v>
                </c:pt>
                <c:pt idx="319">
                  <c:v>2.9350000000000001E-2</c:v>
                </c:pt>
                <c:pt idx="320">
                  <c:v>2.8900000000000002E-2</c:v>
                </c:pt>
                <c:pt idx="321">
                  <c:v>2.8340000000000001E-2</c:v>
                </c:pt>
                <c:pt idx="322">
                  <c:v>2.7650000000000001E-2</c:v>
                </c:pt>
                <c:pt idx="323">
                  <c:v>2.6840000000000003E-2</c:v>
                </c:pt>
                <c:pt idx="324">
                  <c:v>2.7349999999999999E-2</c:v>
                </c:pt>
                <c:pt idx="325">
                  <c:v>2.81E-2</c:v>
                </c:pt>
                <c:pt idx="326">
                  <c:v>3.0825000000000002E-2</c:v>
                </c:pt>
                <c:pt idx="327">
                  <c:v>3.0600000000000002E-2</c:v>
                </c:pt>
                <c:pt idx="328">
                  <c:v>2.9624999999999999E-2</c:v>
                </c:pt>
                <c:pt idx="329">
                  <c:v>2.9750000000000002E-2</c:v>
                </c:pt>
                <c:pt idx="330">
                  <c:v>2.8679999999999997E-2</c:v>
                </c:pt>
                <c:pt idx="331">
                  <c:v>2.8424999999999999E-2</c:v>
                </c:pt>
                <c:pt idx="332">
                  <c:v>2.8999999999999998E-2</c:v>
                </c:pt>
                <c:pt idx="333">
                  <c:v>3.0674999999999997E-2</c:v>
                </c:pt>
                <c:pt idx="334">
                  <c:v>3.0674999999999997E-2</c:v>
                </c:pt>
                <c:pt idx="335">
                  <c:v>3.0979999999999997E-2</c:v>
                </c:pt>
                <c:pt idx="336">
                  <c:v>3.4450000000000001E-2</c:v>
                </c:pt>
                <c:pt idx="337">
                  <c:v>3.7624999999999999E-2</c:v>
                </c:pt>
                <c:pt idx="338">
                  <c:v>4.172E-2</c:v>
                </c:pt>
              </c:numCache>
            </c:numRef>
          </c:val>
          <c:smooth val="0"/>
          <c:extLst>
            <c:ext xmlns:c16="http://schemas.microsoft.com/office/drawing/2014/chart" uri="{C3380CC4-5D6E-409C-BE32-E72D297353CC}">
              <c16:uniqueId val="{00000002-2645-4F1E-9646-A0D84398BF6E}"/>
            </c:ext>
          </c:extLst>
        </c:ser>
        <c:ser>
          <c:idx val="3"/>
          <c:order val="3"/>
          <c:tx>
            <c:strRef>
              <c:f>Sheet1!$E$1</c:f>
              <c:strCache>
                <c:ptCount val="1"/>
                <c:pt idx="0">
                  <c:v>30-yr FRM (CPI-adj.)</c:v>
                </c:pt>
              </c:strCache>
            </c:strRef>
          </c:tx>
          <c:spPr>
            <a:ln w="28575" cap="rnd">
              <a:solidFill>
                <a:schemeClr val="accent4">
                  <a:lumMod val="75000"/>
                </a:schemeClr>
              </a:solidFill>
              <a:round/>
            </a:ln>
            <a:effectLst/>
          </c:spPr>
          <c:marker>
            <c:symbol val="none"/>
          </c:marker>
          <c:cat>
            <c:numRef>
              <c:f>Sheet1!$A$38:$A$377</c:f>
              <c:numCache>
                <c:formatCode>[$-409]mmm\-yy;@</c:formatCode>
                <c:ptCount val="340"/>
                <c:pt idx="0">
                  <c:v>34335</c:v>
                </c:pt>
                <c:pt idx="1">
                  <c:v>34366</c:v>
                </c:pt>
                <c:pt idx="2">
                  <c:v>34394</c:v>
                </c:pt>
                <c:pt idx="3">
                  <c:v>34425</c:v>
                </c:pt>
                <c:pt idx="4">
                  <c:v>34455</c:v>
                </c:pt>
                <c:pt idx="5">
                  <c:v>34486</c:v>
                </c:pt>
                <c:pt idx="6">
                  <c:v>34516</c:v>
                </c:pt>
                <c:pt idx="7">
                  <c:v>34547</c:v>
                </c:pt>
                <c:pt idx="8">
                  <c:v>34578</c:v>
                </c:pt>
                <c:pt idx="9">
                  <c:v>34608</c:v>
                </c:pt>
                <c:pt idx="10">
                  <c:v>34639</c:v>
                </c:pt>
                <c:pt idx="11">
                  <c:v>34669</c:v>
                </c:pt>
                <c:pt idx="12">
                  <c:v>34700</c:v>
                </c:pt>
                <c:pt idx="13">
                  <c:v>34731</c:v>
                </c:pt>
                <c:pt idx="14">
                  <c:v>34759</c:v>
                </c:pt>
                <c:pt idx="15">
                  <c:v>34790</c:v>
                </c:pt>
                <c:pt idx="16">
                  <c:v>34820</c:v>
                </c:pt>
                <c:pt idx="17">
                  <c:v>34851</c:v>
                </c:pt>
                <c:pt idx="18">
                  <c:v>34881</c:v>
                </c:pt>
                <c:pt idx="19">
                  <c:v>34912</c:v>
                </c:pt>
                <c:pt idx="20">
                  <c:v>34943</c:v>
                </c:pt>
                <c:pt idx="21">
                  <c:v>34973</c:v>
                </c:pt>
                <c:pt idx="22">
                  <c:v>35004</c:v>
                </c:pt>
                <c:pt idx="23">
                  <c:v>35034</c:v>
                </c:pt>
                <c:pt idx="24">
                  <c:v>35065</c:v>
                </c:pt>
                <c:pt idx="25">
                  <c:v>35096</c:v>
                </c:pt>
                <c:pt idx="26">
                  <c:v>35125</c:v>
                </c:pt>
                <c:pt idx="27">
                  <c:v>35156</c:v>
                </c:pt>
                <c:pt idx="28">
                  <c:v>35186</c:v>
                </c:pt>
                <c:pt idx="29">
                  <c:v>35217</c:v>
                </c:pt>
                <c:pt idx="30">
                  <c:v>35247</c:v>
                </c:pt>
                <c:pt idx="31">
                  <c:v>35278</c:v>
                </c:pt>
                <c:pt idx="32">
                  <c:v>35309</c:v>
                </c:pt>
                <c:pt idx="33">
                  <c:v>35339</c:v>
                </c:pt>
                <c:pt idx="34">
                  <c:v>35370</c:v>
                </c:pt>
                <c:pt idx="35">
                  <c:v>35400</c:v>
                </c:pt>
                <c:pt idx="36">
                  <c:v>35431</c:v>
                </c:pt>
                <c:pt idx="37">
                  <c:v>35462</c:v>
                </c:pt>
                <c:pt idx="38">
                  <c:v>35490</c:v>
                </c:pt>
                <c:pt idx="39">
                  <c:v>35521</c:v>
                </c:pt>
                <c:pt idx="40">
                  <c:v>35551</c:v>
                </c:pt>
                <c:pt idx="41">
                  <c:v>35582</c:v>
                </c:pt>
                <c:pt idx="42">
                  <c:v>35612</c:v>
                </c:pt>
                <c:pt idx="43">
                  <c:v>35643</c:v>
                </c:pt>
                <c:pt idx="44">
                  <c:v>35674</c:v>
                </c:pt>
                <c:pt idx="45">
                  <c:v>35704</c:v>
                </c:pt>
                <c:pt idx="46">
                  <c:v>35735</c:v>
                </c:pt>
                <c:pt idx="47">
                  <c:v>35765</c:v>
                </c:pt>
                <c:pt idx="48">
                  <c:v>35796</c:v>
                </c:pt>
                <c:pt idx="49">
                  <c:v>35827</c:v>
                </c:pt>
                <c:pt idx="50">
                  <c:v>35855</c:v>
                </c:pt>
                <c:pt idx="51">
                  <c:v>35886</c:v>
                </c:pt>
                <c:pt idx="52">
                  <c:v>35916</c:v>
                </c:pt>
                <c:pt idx="53">
                  <c:v>35947</c:v>
                </c:pt>
                <c:pt idx="54">
                  <c:v>35977</c:v>
                </c:pt>
                <c:pt idx="55">
                  <c:v>36008</c:v>
                </c:pt>
                <c:pt idx="56">
                  <c:v>36039</c:v>
                </c:pt>
                <c:pt idx="57">
                  <c:v>36069</c:v>
                </c:pt>
                <c:pt idx="58">
                  <c:v>36100</c:v>
                </c:pt>
                <c:pt idx="59">
                  <c:v>36130</c:v>
                </c:pt>
                <c:pt idx="60">
                  <c:v>36161</c:v>
                </c:pt>
                <c:pt idx="61">
                  <c:v>36192</c:v>
                </c:pt>
                <c:pt idx="62">
                  <c:v>36220</c:v>
                </c:pt>
                <c:pt idx="63">
                  <c:v>36251</c:v>
                </c:pt>
                <c:pt idx="64">
                  <c:v>36281</c:v>
                </c:pt>
                <c:pt idx="65">
                  <c:v>36312</c:v>
                </c:pt>
                <c:pt idx="66">
                  <c:v>36342</c:v>
                </c:pt>
                <c:pt idx="67">
                  <c:v>36373</c:v>
                </c:pt>
                <c:pt idx="68">
                  <c:v>36404</c:v>
                </c:pt>
                <c:pt idx="69">
                  <c:v>36434</c:v>
                </c:pt>
                <c:pt idx="70">
                  <c:v>36465</c:v>
                </c:pt>
                <c:pt idx="71">
                  <c:v>36495</c:v>
                </c:pt>
                <c:pt idx="72">
                  <c:v>36526</c:v>
                </c:pt>
                <c:pt idx="73">
                  <c:v>36557</c:v>
                </c:pt>
                <c:pt idx="74">
                  <c:v>36586</c:v>
                </c:pt>
                <c:pt idx="75">
                  <c:v>36617</c:v>
                </c:pt>
                <c:pt idx="76">
                  <c:v>36647</c:v>
                </c:pt>
                <c:pt idx="77">
                  <c:v>36678</c:v>
                </c:pt>
                <c:pt idx="78">
                  <c:v>36708</c:v>
                </c:pt>
                <c:pt idx="79">
                  <c:v>36739</c:v>
                </c:pt>
                <c:pt idx="80">
                  <c:v>36770</c:v>
                </c:pt>
                <c:pt idx="81">
                  <c:v>36800</c:v>
                </c:pt>
                <c:pt idx="82">
                  <c:v>36831</c:v>
                </c:pt>
                <c:pt idx="83">
                  <c:v>36861</c:v>
                </c:pt>
                <c:pt idx="84">
                  <c:v>36892</c:v>
                </c:pt>
                <c:pt idx="85">
                  <c:v>36923</c:v>
                </c:pt>
                <c:pt idx="86">
                  <c:v>36951</c:v>
                </c:pt>
                <c:pt idx="87">
                  <c:v>36982</c:v>
                </c:pt>
                <c:pt idx="88">
                  <c:v>37012</c:v>
                </c:pt>
                <c:pt idx="89">
                  <c:v>37043</c:v>
                </c:pt>
                <c:pt idx="90">
                  <c:v>37073</c:v>
                </c:pt>
                <c:pt idx="91">
                  <c:v>37104</c:v>
                </c:pt>
                <c:pt idx="92">
                  <c:v>37135</c:v>
                </c:pt>
                <c:pt idx="93">
                  <c:v>37165</c:v>
                </c:pt>
                <c:pt idx="94">
                  <c:v>37196</c:v>
                </c:pt>
                <c:pt idx="95">
                  <c:v>37226</c:v>
                </c:pt>
                <c:pt idx="96">
                  <c:v>37257</c:v>
                </c:pt>
                <c:pt idx="97">
                  <c:v>37288</c:v>
                </c:pt>
                <c:pt idx="98">
                  <c:v>37316</c:v>
                </c:pt>
                <c:pt idx="99">
                  <c:v>37347</c:v>
                </c:pt>
                <c:pt idx="100">
                  <c:v>37377</c:v>
                </c:pt>
                <c:pt idx="101">
                  <c:v>37408</c:v>
                </c:pt>
                <c:pt idx="102">
                  <c:v>37438</c:v>
                </c:pt>
                <c:pt idx="103">
                  <c:v>37469</c:v>
                </c:pt>
                <c:pt idx="104">
                  <c:v>37500</c:v>
                </c:pt>
                <c:pt idx="105">
                  <c:v>37530</c:v>
                </c:pt>
                <c:pt idx="106">
                  <c:v>37561</c:v>
                </c:pt>
                <c:pt idx="107">
                  <c:v>37591</c:v>
                </c:pt>
                <c:pt idx="108">
                  <c:v>37622</c:v>
                </c:pt>
                <c:pt idx="109">
                  <c:v>37653</c:v>
                </c:pt>
                <c:pt idx="110">
                  <c:v>37681</c:v>
                </c:pt>
                <c:pt idx="111">
                  <c:v>37712</c:v>
                </c:pt>
                <c:pt idx="112">
                  <c:v>37742</c:v>
                </c:pt>
                <c:pt idx="113">
                  <c:v>37773</c:v>
                </c:pt>
                <c:pt idx="114">
                  <c:v>37803</c:v>
                </c:pt>
                <c:pt idx="115">
                  <c:v>37834</c:v>
                </c:pt>
                <c:pt idx="116">
                  <c:v>37865</c:v>
                </c:pt>
                <c:pt idx="117">
                  <c:v>37895</c:v>
                </c:pt>
                <c:pt idx="118">
                  <c:v>37926</c:v>
                </c:pt>
                <c:pt idx="119">
                  <c:v>37956</c:v>
                </c:pt>
                <c:pt idx="120">
                  <c:v>37987</c:v>
                </c:pt>
                <c:pt idx="121">
                  <c:v>38018</c:v>
                </c:pt>
                <c:pt idx="122">
                  <c:v>38047</c:v>
                </c:pt>
                <c:pt idx="123">
                  <c:v>38078</c:v>
                </c:pt>
                <c:pt idx="124">
                  <c:v>38108</c:v>
                </c:pt>
                <c:pt idx="125">
                  <c:v>38139</c:v>
                </c:pt>
                <c:pt idx="126">
                  <c:v>38169</c:v>
                </c:pt>
                <c:pt idx="127">
                  <c:v>38200</c:v>
                </c:pt>
                <c:pt idx="128">
                  <c:v>38231</c:v>
                </c:pt>
                <c:pt idx="129">
                  <c:v>38261</c:v>
                </c:pt>
                <c:pt idx="130">
                  <c:v>38292</c:v>
                </c:pt>
                <c:pt idx="131">
                  <c:v>38322</c:v>
                </c:pt>
                <c:pt idx="132">
                  <c:v>38353</c:v>
                </c:pt>
                <c:pt idx="133">
                  <c:v>38384</c:v>
                </c:pt>
                <c:pt idx="134">
                  <c:v>38412</c:v>
                </c:pt>
                <c:pt idx="135">
                  <c:v>38443</c:v>
                </c:pt>
                <c:pt idx="136">
                  <c:v>38473</c:v>
                </c:pt>
                <c:pt idx="137">
                  <c:v>38504</c:v>
                </c:pt>
                <c:pt idx="138">
                  <c:v>38534</c:v>
                </c:pt>
                <c:pt idx="139">
                  <c:v>38565</c:v>
                </c:pt>
                <c:pt idx="140">
                  <c:v>38596</c:v>
                </c:pt>
                <c:pt idx="141">
                  <c:v>38626</c:v>
                </c:pt>
                <c:pt idx="142">
                  <c:v>38657</c:v>
                </c:pt>
                <c:pt idx="143">
                  <c:v>38687</c:v>
                </c:pt>
                <c:pt idx="144">
                  <c:v>38718</c:v>
                </c:pt>
                <c:pt idx="145">
                  <c:v>38749</c:v>
                </c:pt>
                <c:pt idx="146">
                  <c:v>38777</c:v>
                </c:pt>
                <c:pt idx="147">
                  <c:v>38808</c:v>
                </c:pt>
                <c:pt idx="148">
                  <c:v>38838</c:v>
                </c:pt>
                <c:pt idx="149">
                  <c:v>38869</c:v>
                </c:pt>
                <c:pt idx="150">
                  <c:v>38899</c:v>
                </c:pt>
                <c:pt idx="151">
                  <c:v>38930</c:v>
                </c:pt>
                <c:pt idx="152">
                  <c:v>38961</c:v>
                </c:pt>
                <c:pt idx="153">
                  <c:v>38991</c:v>
                </c:pt>
                <c:pt idx="154">
                  <c:v>39022</c:v>
                </c:pt>
                <c:pt idx="155">
                  <c:v>39052</c:v>
                </c:pt>
                <c:pt idx="156">
                  <c:v>39083</c:v>
                </c:pt>
                <c:pt idx="157">
                  <c:v>39114</c:v>
                </c:pt>
                <c:pt idx="158">
                  <c:v>39142</c:v>
                </c:pt>
                <c:pt idx="159">
                  <c:v>39173</c:v>
                </c:pt>
                <c:pt idx="160">
                  <c:v>39203</c:v>
                </c:pt>
                <c:pt idx="161">
                  <c:v>39234</c:v>
                </c:pt>
                <c:pt idx="162">
                  <c:v>39264</c:v>
                </c:pt>
                <c:pt idx="163">
                  <c:v>39295</c:v>
                </c:pt>
                <c:pt idx="164">
                  <c:v>39326</c:v>
                </c:pt>
                <c:pt idx="165">
                  <c:v>39356</c:v>
                </c:pt>
                <c:pt idx="166">
                  <c:v>39387</c:v>
                </c:pt>
                <c:pt idx="167">
                  <c:v>39417</c:v>
                </c:pt>
                <c:pt idx="168">
                  <c:v>39448</c:v>
                </c:pt>
                <c:pt idx="169">
                  <c:v>39479</c:v>
                </c:pt>
                <c:pt idx="170">
                  <c:v>39508</c:v>
                </c:pt>
                <c:pt idx="171">
                  <c:v>39539</c:v>
                </c:pt>
                <c:pt idx="172">
                  <c:v>39569</c:v>
                </c:pt>
                <c:pt idx="173">
                  <c:v>39600</c:v>
                </c:pt>
                <c:pt idx="174">
                  <c:v>39630</c:v>
                </c:pt>
                <c:pt idx="175">
                  <c:v>39661</c:v>
                </c:pt>
                <c:pt idx="176">
                  <c:v>39692</c:v>
                </c:pt>
                <c:pt idx="177">
                  <c:v>39722</c:v>
                </c:pt>
                <c:pt idx="178">
                  <c:v>39753</c:v>
                </c:pt>
                <c:pt idx="179">
                  <c:v>39783</c:v>
                </c:pt>
                <c:pt idx="180">
                  <c:v>39814</c:v>
                </c:pt>
                <c:pt idx="181">
                  <c:v>39845</c:v>
                </c:pt>
                <c:pt idx="182">
                  <c:v>39873</c:v>
                </c:pt>
                <c:pt idx="183">
                  <c:v>39904</c:v>
                </c:pt>
                <c:pt idx="184">
                  <c:v>39934</c:v>
                </c:pt>
                <c:pt idx="185">
                  <c:v>39965</c:v>
                </c:pt>
                <c:pt idx="186">
                  <c:v>39995</c:v>
                </c:pt>
                <c:pt idx="187">
                  <c:v>40026</c:v>
                </c:pt>
                <c:pt idx="188">
                  <c:v>40057</c:v>
                </c:pt>
                <c:pt idx="189">
                  <c:v>40087</c:v>
                </c:pt>
                <c:pt idx="190">
                  <c:v>40118</c:v>
                </c:pt>
                <c:pt idx="191">
                  <c:v>40148</c:v>
                </c:pt>
                <c:pt idx="192">
                  <c:v>40179</c:v>
                </c:pt>
                <c:pt idx="193">
                  <c:v>40210</c:v>
                </c:pt>
                <c:pt idx="194">
                  <c:v>40238</c:v>
                </c:pt>
                <c:pt idx="195">
                  <c:v>40269</c:v>
                </c:pt>
                <c:pt idx="196">
                  <c:v>40299</c:v>
                </c:pt>
                <c:pt idx="197">
                  <c:v>40330</c:v>
                </c:pt>
                <c:pt idx="198">
                  <c:v>40360</c:v>
                </c:pt>
                <c:pt idx="199">
                  <c:v>40391</c:v>
                </c:pt>
                <c:pt idx="200">
                  <c:v>40422</c:v>
                </c:pt>
                <c:pt idx="201">
                  <c:v>40452</c:v>
                </c:pt>
                <c:pt idx="202">
                  <c:v>40483</c:v>
                </c:pt>
                <c:pt idx="203">
                  <c:v>40513</c:v>
                </c:pt>
                <c:pt idx="204">
                  <c:v>40544</c:v>
                </c:pt>
                <c:pt idx="205">
                  <c:v>40575</c:v>
                </c:pt>
                <c:pt idx="206">
                  <c:v>40603</c:v>
                </c:pt>
                <c:pt idx="207">
                  <c:v>40634</c:v>
                </c:pt>
                <c:pt idx="208">
                  <c:v>40664</c:v>
                </c:pt>
                <c:pt idx="209">
                  <c:v>40695</c:v>
                </c:pt>
                <c:pt idx="210">
                  <c:v>40725</c:v>
                </c:pt>
                <c:pt idx="211">
                  <c:v>40756</c:v>
                </c:pt>
                <c:pt idx="212">
                  <c:v>40787</c:v>
                </c:pt>
                <c:pt idx="213">
                  <c:v>40817</c:v>
                </c:pt>
                <c:pt idx="214">
                  <c:v>40848</c:v>
                </c:pt>
                <c:pt idx="215">
                  <c:v>40878</c:v>
                </c:pt>
                <c:pt idx="216">
                  <c:v>40909</c:v>
                </c:pt>
                <c:pt idx="217">
                  <c:v>40940</c:v>
                </c:pt>
                <c:pt idx="218">
                  <c:v>40969</c:v>
                </c:pt>
                <c:pt idx="219">
                  <c:v>41000</c:v>
                </c:pt>
                <c:pt idx="220">
                  <c:v>41030</c:v>
                </c:pt>
                <c:pt idx="221">
                  <c:v>41061</c:v>
                </c:pt>
                <c:pt idx="222">
                  <c:v>41091</c:v>
                </c:pt>
                <c:pt idx="223">
                  <c:v>41122</c:v>
                </c:pt>
                <c:pt idx="224">
                  <c:v>41153</c:v>
                </c:pt>
                <c:pt idx="225">
                  <c:v>41183</c:v>
                </c:pt>
                <c:pt idx="226">
                  <c:v>41214</c:v>
                </c:pt>
                <c:pt idx="227">
                  <c:v>41244</c:v>
                </c:pt>
                <c:pt idx="228">
                  <c:v>41275</c:v>
                </c:pt>
                <c:pt idx="229">
                  <c:v>41306</c:v>
                </c:pt>
                <c:pt idx="230">
                  <c:v>41334</c:v>
                </c:pt>
                <c:pt idx="231">
                  <c:v>41365</c:v>
                </c:pt>
                <c:pt idx="232">
                  <c:v>41395</c:v>
                </c:pt>
                <c:pt idx="233">
                  <c:v>41426</c:v>
                </c:pt>
                <c:pt idx="234">
                  <c:v>41456</c:v>
                </c:pt>
                <c:pt idx="235">
                  <c:v>41487</c:v>
                </c:pt>
                <c:pt idx="236">
                  <c:v>41518</c:v>
                </c:pt>
                <c:pt idx="237">
                  <c:v>41548</c:v>
                </c:pt>
                <c:pt idx="238">
                  <c:v>41579</c:v>
                </c:pt>
                <c:pt idx="239">
                  <c:v>41609</c:v>
                </c:pt>
                <c:pt idx="240">
                  <c:v>41640</c:v>
                </c:pt>
                <c:pt idx="241">
                  <c:v>41671</c:v>
                </c:pt>
                <c:pt idx="242">
                  <c:v>41699</c:v>
                </c:pt>
                <c:pt idx="243">
                  <c:v>41730</c:v>
                </c:pt>
                <c:pt idx="244">
                  <c:v>41760</c:v>
                </c:pt>
                <c:pt idx="245">
                  <c:v>41791</c:v>
                </c:pt>
                <c:pt idx="246">
                  <c:v>41821</c:v>
                </c:pt>
                <c:pt idx="247">
                  <c:v>41852</c:v>
                </c:pt>
                <c:pt idx="248">
                  <c:v>41883</c:v>
                </c:pt>
                <c:pt idx="249">
                  <c:v>41913</c:v>
                </c:pt>
                <c:pt idx="250">
                  <c:v>41944</c:v>
                </c:pt>
                <c:pt idx="251">
                  <c:v>41974</c:v>
                </c:pt>
                <c:pt idx="252">
                  <c:v>42005</c:v>
                </c:pt>
                <c:pt idx="253">
                  <c:v>42036</c:v>
                </c:pt>
                <c:pt idx="254">
                  <c:v>42064</c:v>
                </c:pt>
                <c:pt idx="255">
                  <c:v>42095</c:v>
                </c:pt>
                <c:pt idx="256">
                  <c:v>42125</c:v>
                </c:pt>
                <c:pt idx="257">
                  <c:v>42156</c:v>
                </c:pt>
                <c:pt idx="258">
                  <c:v>42186</c:v>
                </c:pt>
                <c:pt idx="259">
                  <c:v>42217</c:v>
                </c:pt>
                <c:pt idx="260">
                  <c:v>42248</c:v>
                </c:pt>
                <c:pt idx="261">
                  <c:v>42278</c:v>
                </c:pt>
                <c:pt idx="262">
                  <c:v>42309</c:v>
                </c:pt>
                <c:pt idx="263">
                  <c:v>42339</c:v>
                </c:pt>
                <c:pt idx="264">
                  <c:v>42370</c:v>
                </c:pt>
                <c:pt idx="265">
                  <c:v>42401</c:v>
                </c:pt>
                <c:pt idx="266">
                  <c:v>42430</c:v>
                </c:pt>
                <c:pt idx="267">
                  <c:v>42461</c:v>
                </c:pt>
                <c:pt idx="268">
                  <c:v>42491</c:v>
                </c:pt>
                <c:pt idx="269">
                  <c:v>42522</c:v>
                </c:pt>
                <c:pt idx="270">
                  <c:v>42552</c:v>
                </c:pt>
                <c:pt idx="271">
                  <c:v>42583</c:v>
                </c:pt>
                <c:pt idx="272">
                  <c:v>42614</c:v>
                </c:pt>
                <c:pt idx="273">
                  <c:v>42644</c:v>
                </c:pt>
                <c:pt idx="274">
                  <c:v>42675</c:v>
                </c:pt>
                <c:pt idx="275">
                  <c:v>42705</c:v>
                </c:pt>
                <c:pt idx="276">
                  <c:v>42736</c:v>
                </c:pt>
                <c:pt idx="277">
                  <c:v>42767</c:v>
                </c:pt>
                <c:pt idx="278">
                  <c:v>42795</c:v>
                </c:pt>
                <c:pt idx="279">
                  <c:v>42826</c:v>
                </c:pt>
                <c:pt idx="280">
                  <c:v>42856</c:v>
                </c:pt>
                <c:pt idx="281">
                  <c:v>42887</c:v>
                </c:pt>
                <c:pt idx="282">
                  <c:v>42917</c:v>
                </c:pt>
                <c:pt idx="283">
                  <c:v>42948</c:v>
                </c:pt>
                <c:pt idx="284">
                  <c:v>42979</c:v>
                </c:pt>
                <c:pt idx="285">
                  <c:v>43009</c:v>
                </c:pt>
                <c:pt idx="286">
                  <c:v>43040</c:v>
                </c:pt>
                <c:pt idx="287">
                  <c:v>43070</c:v>
                </c:pt>
                <c:pt idx="288">
                  <c:v>43101</c:v>
                </c:pt>
                <c:pt idx="289">
                  <c:v>43132</c:v>
                </c:pt>
                <c:pt idx="290">
                  <c:v>43160</c:v>
                </c:pt>
                <c:pt idx="291">
                  <c:v>43191</c:v>
                </c:pt>
                <c:pt idx="292">
                  <c:v>43221</c:v>
                </c:pt>
                <c:pt idx="293">
                  <c:v>43252</c:v>
                </c:pt>
                <c:pt idx="294">
                  <c:v>43282</c:v>
                </c:pt>
                <c:pt idx="295">
                  <c:v>43313</c:v>
                </c:pt>
                <c:pt idx="296">
                  <c:v>43344</c:v>
                </c:pt>
                <c:pt idx="297">
                  <c:v>43374</c:v>
                </c:pt>
                <c:pt idx="298">
                  <c:v>43405</c:v>
                </c:pt>
                <c:pt idx="299">
                  <c:v>43435</c:v>
                </c:pt>
                <c:pt idx="300">
                  <c:v>43466</c:v>
                </c:pt>
                <c:pt idx="301">
                  <c:v>43497</c:v>
                </c:pt>
                <c:pt idx="302">
                  <c:v>43525</c:v>
                </c:pt>
                <c:pt idx="303">
                  <c:v>43556</c:v>
                </c:pt>
                <c:pt idx="304">
                  <c:v>43586</c:v>
                </c:pt>
                <c:pt idx="305">
                  <c:v>43617</c:v>
                </c:pt>
                <c:pt idx="306">
                  <c:v>43647</c:v>
                </c:pt>
                <c:pt idx="307">
                  <c:v>43678</c:v>
                </c:pt>
                <c:pt idx="308">
                  <c:v>43709</c:v>
                </c:pt>
                <c:pt idx="309">
                  <c:v>43739</c:v>
                </c:pt>
                <c:pt idx="310">
                  <c:v>43770</c:v>
                </c:pt>
                <c:pt idx="311">
                  <c:v>43800</c:v>
                </c:pt>
                <c:pt idx="312">
                  <c:v>43831</c:v>
                </c:pt>
                <c:pt idx="313">
                  <c:v>43862</c:v>
                </c:pt>
                <c:pt idx="314">
                  <c:v>43891</c:v>
                </c:pt>
                <c:pt idx="315">
                  <c:v>43922</c:v>
                </c:pt>
                <c:pt idx="316">
                  <c:v>43952</c:v>
                </c:pt>
                <c:pt idx="317">
                  <c:v>43983</c:v>
                </c:pt>
                <c:pt idx="318">
                  <c:v>44013</c:v>
                </c:pt>
                <c:pt idx="319">
                  <c:v>44044</c:v>
                </c:pt>
                <c:pt idx="320">
                  <c:v>44075</c:v>
                </c:pt>
                <c:pt idx="321">
                  <c:v>44105</c:v>
                </c:pt>
                <c:pt idx="322">
                  <c:v>44136</c:v>
                </c:pt>
                <c:pt idx="323">
                  <c:v>44166</c:v>
                </c:pt>
                <c:pt idx="324">
                  <c:v>44197</c:v>
                </c:pt>
                <c:pt idx="325">
                  <c:v>44228</c:v>
                </c:pt>
                <c:pt idx="326">
                  <c:v>44256</c:v>
                </c:pt>
                <c:pt idx="327">
                  <c:v>44287</c:v>
                </c:pt>
                <c:pt idx="328">
                  <c:v>44317</c:v>
                </c:pt>
                <c:pt idx="329">
                  <c:v>44348</c:v>
                </c:pt>
                <c:pt idx="330">
                  <c:v>44378</c:v>
                </c:pt>
                <c:pt idx="331">
                  <c:v>44409</c:v>
                </c:pt>
                <c:pt idx="332">
                  <c:v>44440</c:v>
                </c:pt>
                <c:pt idx="333">
                  <c:v>44470</c:v>
                </c:pt>
                <c:pt idx="334">
                  <c:v>44501</c:v>
                </c:pt>
                <c:pt idx="335">
                  <c:v>44531</c:v>
                </c:pt>
                <c:pt idx="336">
                  <c:v>44562</c:v>
                </c:pt>
                <c:pt idx="337">
                  <c:v>44593</c:v>
                </c:pt>
                <c:pt idx="338">
                  <c:v>44621</c:v>
                </c:pt>
              </c:numCache>
            </c:numRef>
          </c:cat>
          <c:val>
            <c:numRef>
              <c:f>Sheet1!$E$38:$E$377</c:f>
              <c:numCache>
                <c:formatCode>0.0%</c:formatCode>
                <c:ptCount val="340"/>
                <c:pt idx="0">
                  <c:v>4.6090196078431456E-2</c:v>
                </c:pt>
                <c:pt idx="1">
                  <c:v>4.6367767295597495E-2</c:v>
                </c:pt>
                <c:pt idx="2">
                  <c:v>5.0232205163991753E-2</c:v>
                </c:pt>
                <c:pt idx="3">
                  <c:v>5.9516050069541193E-2</c:v>
                </c:pt>
                <c:pt idx="4">
                  <c:v>6.3090117891816927E-2</c:v>
                </c:pt>
                <c:pt idx="5">
                  <c:v>5.9026975051975059E-2</c:v>
                </c:pt>
                <c:pt idx="6">
                  <c:v>5.9150380622837409E-2</c:v>
                </c:pt>
                <c:pt idx="7">
                  <c:v>5.6119475138121641E-2</c:v>
                </c:pt>
                <c:pt idx="8">
                  <c:v>5.6744827586206775E-2</c:v>
                </c:pt>
                <c:pt idx="9">
                  <c:v>6.3151098901098782E-2</c:v>
                </c:pt>
                <c:pt idx="10">
                  <c:v>6.5672602739725972E-2</c:v>
                </c:pt>
                <c:pt idx="11">
                  <c:v>6.6005974025974246E-2</c:v>
                </c:pt>
                <c:pt idx="12">
                  <c:v>6.2766866028708221E-2</c:v>
                </c:pt>
                <c:pt idx="13">
                  <c:v>5.9645143149284055E-2</c:v>
                </c:pt>
                <c:pt idx="14">
                  <c:v>5.6747804214819814E-2</c:v>
                </c:pt>
                <c:pt idx="15">
                  <c:v>5.1949999999999774E-2</c:v>
                </c:pt>
                <c:pt idx="16">
                  <c:v>4.8363559322033942E-2</c:v>
                </c:pt>
                <c:pt idx="17">
                  <c:v>4.5234036511156261E-2</c:v>
                </c:pt>
                <c:pt idx="18">
                  <c:v>4.7773113207547291E-2</c:v>
                </c:pt>
                <c:pt idx="19">
                  <c:v>5.2425503355704617E-2</c:v>
                </c:pt>
                <c:pt idx="20">
                  <c:v>5.0907890154052296E-2</c:v>
                </c:pt>
                <c:pt idx="21">
                  <c:v>4.7306894243641331E-2</c:v>
                </c:pt>
                <c:pt idx="22">
                  <c:v>4.7740287049399338E-2</c:v>
                </c:pt>
                <c:pt idx="23">
                  <c:v>4.6683544303797342E-2</c:v>
                </c:pt>
                <c:pt idx="24">
                  <c:v>4.2393023255814039E-2</c:v>
                </c:pt>
                <c:pt idx="25">
                  <c:v>4.3579688535453937E-2</c:v>
                </c:pt>
                <c:pt idx="26">
                  <c:v>4.7800846560846516E-2</c:v>
                </c:pt>
                <c:pt idx="27">
                  <c:v>5.0923254281949951E-2</c:v>
                </c:pt>
                <c:pt idx="28">
                  <c:v>5.2429125575279359E-2</c:v>
                </c:pt>
                <c:pt idx="29">
                  <c:v>5.4984776902887333E-2</c:v>
                </c:pt>
                <c:pt idx="30">
                  <c:v>5.3616448230668329E-2</c:v>
                </c:pt>
                <c:pt idx="31">
                  <c:v>5.1897043819489924E-2</c:v>
                </c:pt>
                <c:pt idx="32">
                  <c:v>5.225427824951008E-2</c:v>
                </c:pt>
                <c:pt idx="33">
                  <c:v>4.8531107491856795E-2</c:v>
                </c:pt>
                <c:pt idx="34">
                  <c:v>4.364909564085892E-2</c:v>
                </c:pt>
                <c:pt idx="35">
                  <c:v>4.2186825860948671E-2</c:v>
                </c:pt>
                <c:pt idx="36">
                  <c:v>4.7858616677440097E-2</c:v>
                </c:pt>
                <c:pt idx="37">
                  <c:v>4.6177419354838753E-2</c:v>
                </c:pt>
                <c:pt idx="38">
                  <c:v>5.1322266881028908E-2</c:v>
                </c:pt>
                <c:pt idx="39">
                  <c:v>5.7081630365150376E-2</c:v>
                </c:pt>
                <c:pt idx="40">
                  <c:v>5.7061483375959107E-2</c:v>
                </c:pt>
                <c:pt idx="41">
                  <c:v>5.4564326738991739E-2</c:v>
                </c:pt>
                <c:pt idx="42">
                  <c:v>5.3318949044585992E-2</c:v>
                </c:pt>
                <c:pt idx="43">
                  <c:v>5.189923664122123E-2</c:v>
                </c:pt>
                <c:pt idx="44">
                  <c:v>5.2105960684844591E-2</c:v>
                </c:pt>
                <c:pt idx="45">
                  <c:v>5.2080328697850828E-2</c:v>
                </c:pt>
                <c:pt idx="46">
                  <c:v>5.3146408317580385E-2</c:v>
                </c:pt>
                <c:pt idx="47">
                  <c:v>5.3979541169075926E-2</c:v>
                </c:pt>
                <c:pt idx="48">
                  <c:v>5.3628833124215958E-2</c:v>
                </c:pt>
                <c:pt idx="49">
                  <c:v>5.6022996242955522E-2</c:v>
                </c:pt>
                <c:pt idx="50">
                  <c:v>5.7507790988736068E-2</c:v>
                </c:pt>
                <c:pt idx="51">
                  <c:v>5.7016010006254086E-2</c:v>
                </c:pt>
                <c:pt idx="52">
                  <c:v>5.4554446529080647E-2</c:v>
                </c:pt>
                <c:pt idx="53">
                  <c:v>5.3745287141073614E-2</c:v>
                </c:pt>
                <c:pt idx="54">
                  <c:v>5.2063640897755697E-2</c:v>
                </c:pt>
                <c:pt idx="55">
                  <c:v>5.3055845771144222E-2</c:v>
                </c:pt>
                <c:pt idx="56">
                  <c:v>5.2957009925558213E-2</c:v>
                </c:pt>
                <c:pt idx="57">
                  <c:v>5.2239318885448915E-2</c:v>
                </c:pt>
                <c:pt idx="58">
                  <c:v>5.3807699443413695E-2</c:v>
                </c:pt>
                <c:pt idx="59">
                  <c:v>5.1310778739184229E-2</c:v>
                </c:pt>
                <c:pt idx="60">
                  <c:v>5.11833333333334E-2</c:v>
                </c:pt>
                <c:pt idx="61">
                  <c:v>5.1408333333333389E-2</c:v>
                </c:pt>
                <c:pt idx="62">
                  <c:v>5.3116049382716066E-2</c:v>
                </c:pt>
                <c:pt idx="63">
                  <c:v>4.6348655980271158E-2</c:v>
                </c:pt>
                <c:pt idx="64">
                  <c:v>5.053979089790904E-2</c:v>
                </c:pt>
                <c:pt idx="65">
                  <c:v>5.5843980343980401E-2</c:v>
                </c:pt>
                <c:pt idx="66">
                  <c:v>5.4873921568627415E-2</c:v>
                </c:pt>
                <c:pt idx="67">
                  <c:v>5.6781181150550891E-2</c:v>
                </c:pt>
                <c:pt idx="68">
                  <c:v>5.1925305810397462E-2</c:v>
                </c:pt>
                <c:pt idx="69">
                  <c:v>5.2894618669920707E-2</c:v>
                </c:pt>
                <c:pt idx="70">
                  <c:v>5.1171465569774394E-2</c:v>
                </c:pt>
                <c:pt idx="71">
                  <c:v>5.2356009732360015E-2</c:v>
                </c:pt>
                <c:pt idx="72">
                  <c:v>5.4170431086824455E-2</c:v>
                </c:pt>
                <c:pt idx="73">
                  <c:v>5.1070279295689136E-2</c:v>
                </c:pt>
                <c:pt idx="74">
                  <c:v>4.4778640776698991E-2</c:v>
                </c:pt>
                <c:pt idx="75">
                  <c:v>5.1386362266425609E-2</c:v>
                </c:pt>
                <c:pt idx="76">
                  <c:v>5.382469879518087E-2</c:v>
                </c:pt>
                <c:pt idx="77">
                  <c:v>4.5530602409638632E-2</c:v>
                </c:pt>
                <c:pt idx="78">
                  <c:v>4.5482198560288054E-2</c:v>
                </c:pt>
                <c:pt idx="79">
                  <c:v>4.6762133453022284E-2</c:v>
                </c:pt>
                <c:pt idx="80">
                  <c:v>4.4555041716329097E-2</c:v>
                </c:pt>
                <c:pt idx="81">
                  <c:v>4.3446728138013133E-2</c:v>
                </c:pt>
                <c:pt idx="82">
                  <c:v>4.3008194774346795E-2</c:v>
                </c:pt>
                <c:pt idx="83">
                  <c:v>3.9459810426540454E-2</c:v>
                </c:pt>
                <c:pt idx="84">
                  <c:v>3.3112950383934053E-2</c:v>
                </c:pt>
                <c:pt idx="85">
                  <c:v>3.5205882352941073E-2</c:v>
                </c:pt>
                <c:pt idx="86">
                  <c:v>3.9695438596491356E-2</c:v>
                </c:pt>
                <c:pt idx="87">
                  <c:v>3.8592437097717938E-2</c:v>
                </c:pt>
                <c:pt idx="88">
                  <c:v>3.5819158878504606E-2</c:v>
                </c:pt>
                <c:pt idx="89">
                  <c:v>3.9660394889663109E-2</c:v>
                </c:pt>
                <c:pt idx="90">
                  <c:v>4.4060176606832507E-2</c:v>
                </c:pt>
                <c:pt idx="91">
                  <c:v>4.2285176606832509E-2</c:v>
                </c:pt>
                <c:pt idx="92">
                  <c:v>4.2253341013824955E-2</c:v>
                </c:pt>
                <c:pt idx="93">
                  <c:v>4.4898404255319227E-2</c:v>
                </c:pt>
                <c:pt idx="94">
                  <c:v>4.7636257175660029E-2</c:v>
                </c:pt>
                <c:pt idx="95">
                  <c:v>5.4613344788086896E-2</c:v>
                </c:pt>
                <c:pt idx="96">
                  <c:v>5.8016002277904252E-2</c:v>
                </c:pt>
                <c:pt idx="97">
                  <c:v>5.7561363636363536E-2</c:v>
                </c:pt>
                <c:pt idx="98">
                  <c:v>5.6511379897785347E-2</c:v>
                </c:pt>
                <c:pt idx="99">
                  <c:v>5.3410090702947818E-2</c:v>
                </c:pt>
                <c:pt idx="100">
                  <c:v>5.5651652566272011E-2</c:v>
                </c:pt>
                <c:pt idx="101">
                  <c:v>5.5807822172200261E-2</c:v>
                </c:pt>
                <c:pt idx="102">
                  <c:v>5.0193855693348485E-2</c:v>
                </c:pt>
                <c:pt idx="103">
                  <c:v>4.5425366403607767E-2</c:v>
                </c:pt>
                <c:pt idx="104">
                  <c:v>4.576497754070729E-2</c:v>
                </c:pt>
                <c:pt idx="105">
                  <c:v>4.0854729729729825E-2</c:v>
                </c:pt>
                <c:pt idx="106">
                  <c:v>3.8144788732394394E-2</c:v>
                </c:pt>
                <c:pt idx="107">
                  <c:v>3.5672294250281789E-2</c:v>
                </c:pt>
                <c:pt idx="108">
                  <c:v>3.1585436128306013E-2</c:v>
                </c:pt>
                <c:pt idx="109">
                  <c:v>2.6964325842696646E-2</c:v>
                </c:pt>
                <c:pt idx="110">
                  <c:v>2.7197899159663752E-2</c:v>
                </c:pt>
                <c:pt idx="111">
                  <c:v>3.6373745119910893E-2</c:v>
                </c:pt>
                <c:pt idx="112">
                  <c:v>3.5898495821726994E-2</c:v>
                </c:pt>
                <c:pt idx="113">
                  <c:v>3.2812249443207035E-2</c:v>
                </c:pt>
                <c:pt idx="114">
                  <c:v>3.5769444444444562E-2</c:v>
                </c:pt>
                <c:pt idx="115">
                  <c:v>4.0479335180055392E-2</c:v>
                </c:pt>
                <c:pt idx="116">
                  <c:v>3.7691814159292181E-2</c:v>
                </c:pt>
                <c:pt idx="117">
                  <c:v>3.9100573951434715E-2</c:v>
                </c:pt>
                <c:pt idx="118">
                  <c:v>4.004125344352609E-2</c:v>
                </c:pt>
                <c:pt idx="119">
                  <c:v>3.840796479647976E-2</c:v>
                </c:pt>
                <c:pt idx="120">
                  <c:v>3.686213033953991E-2</c:v>
                </c:pt>
                <c:pt idx="121">
                  <c:v>3.9465468409586188E-2</c:v>
                </c:pt>
                <c:pt idx="122">
                  <c:v>3.7049238716693973E-2</c:v>
                </c:pt>
                <c:pt idx="123">
                  <c:v>3.5374235807860123E-2</c:v>
                </c:pt>
                <c:pt idx="124">
                  <c:v>3.3722416621104548E-2</c:v>
                </c:pt>
                <c:pt idx="125">
                  <c:v>3.1198320589841608E-2</c:v>
                </c:pt>
                <c:pt idx="126">
                  <c:v>3.1164246053347722E-2</c:v>
                </c:pt>
                <c:pt idx="127">
                  <c:v>3.3200745257452723E-2</c:v>
                </c:pt>
                <c:pt idx="128">
                  <c:v>3.2148319827120478E-2</c:v>
                </c:pt>
                <c:pt idx="129">
                  <c:v>2.5315859924283451E-2</c:v>
                </c:pt>
                <c:pt idx="130">
                  <c:v>2.1083783783783935E-2</c:v>
                </c:pt>
                <c:pt idx="131">
                  <c:v>2.409681940700812E-2</c:v>
                </c:pt>
                <c:pt idx="132">
                  <c:v>2.8651261406333964E-2</c:v>
                </c:pt>
                <c:pt idx="133">
                  <c:v>2.5744737546866611E-2</c:v>
                </c:pt>
                <c:pt idx="134">
                  <c:v>2.7211587386424263E-2</c:v>
                </c:pt>
                <c:pt idx="135">
                  <c:v>2.4932070437566747E-2</c:v>
                </c:pt>
                <c:pt idx="136">
                  <c:v>2.8507120085015852E-2</c:v>
                </c:pt>
                <c:pt idx="137">
                  <c:v>3.0409730015881452E-2</c:v>
                </c:pt>
                <c:pt idx="138">
                  <c:v>2.6278397673188791E-2</c:v>
                </c:pt>
                <c:pt idx="139">
                  <c:v>2.1730655391120485E-2</c:v>
                </c:pt>
                <c:pt idx="140">
                  <c:v>1.0321664910431946E-2</c:v>
                </c:pt>
                <c:pt idx="141">
                  <c:v>1.7148951781970644E-2</c:v>
                </c:pt>
                <c:pt idx="142">
                  <c:v>2.9914501825769463E-2</c:v>
                </c:pt>
                <c:pt idx="143">
                  <c:v>2.9334501825769466E-2</c:v>
                </c:pt>
                <c:pt idx="144">
                  <c:v>2.1262108559498831E-2</c:v>
                </c:pt>
                <c:pt idx="145">
                  <c:v>2.6142463617463696E-2</c:v>
                </c:pt>
                <c:pt idx="146">
                  <c:v>2.9060818228896987E-2</c:v>
                </c:pt>
                <c:pt idx="147">
                  <c:v>2.8936641713990699E-2</c:v>
                </c:pt>
                <c:pt idx="148">
                  <c:v>2.6202272727272713E-2</c:v>
                </c:pt>
                <c:pt idx="149">
                  <c:v>2.500275684047483E-2</c:v>
                </c:pt>
                <c:pt idx="150">
                  <c:v>2.6578309389430468E-2</c:v>
                </c:pt>
                <c:pt idx="151">
                  <c:v>2.5974319224885176E-2</c:v>
                </c:pt>
                <c:pt idx="152">
                  <c:v>4.390427565392363E-2</c:v>
                </c:pt>
                <c:pt idx="153">
                  <c:v>4.9511715218483021E-2</c:v>
                </c:pt>
                <c:pt idx="154">
                  <c:v>4.2712973245835333E-2</c:v>
                </c:pt>
                <c:pt idx="155">
                  <c:v>3.6110222110045533E-2</c:v>
                </c:pt>
                <c:pt idx="156">
                  <c:v>4.1417348218765769E-2</c:v>
                </c:pt>
                <c:pt idx="157">
                  <c:v>3.8647392176529724E-2</c:v>
                </c:pt>
                <c:pt idx="158">
                  <c:v>3.3578027040560725E-2</c:v>
                </c:pt>
                <c:pt idx="159">
                  <c:v>3.5870752366716468E-2</c:v>
                </c:pt>
                <c:pt idx="160">
                  <c:v>3.5521142573273864E-2</c:v>
                </c:pt>
                <c:pt idx="161">
                  <c:v>3.9647348860257725E-2</c:v>
                </c:pt>
                <c:pt idx="162">
                  <c:v>4.3771094135041932E-2</c:v>
                </c:pt>
                <c:pt idx="163">
                  <c:v>4.674551521099124E-2</c:v>
                </c:pt>
                <c:pt idx="164">
                  <c:v>3.5486735700197322E-2</c:v>
                </c:pt>
                <c:pt idx="165">
                  <c:v>2.7643016344725241E-2</c:v>
                </c:pt>
                <c:pt idx="166">
                  <c:v>1.8347326732673343E-2</c:v>
                </c:pt>
                <c:pt idx="167">
                  <c:v>1.9861866075824679E-2</c:v>
                </c:pt>
                <c:pt idx="168">
                  <c:v>1.463304344834019E-2</c:v>
                </c:pt>
                <c:pt idx="169">
                  <c:v>1.7745407293880328E-2</c:v>
                </c:pt>
                <c:pt idx="170">
                  <c:v>1.9950964498655653E-2</c:v>
                </c:pt>
                <c:pt idx="171">
                  <c:v>2.013739024011188E-2</c:v>
                </c:pt>
                <c:pt idx="172">
                  <c:v>1.9475861768760067E-2</c:v>
                </c:pt>
                <c:pt idx="173">
                  <c:v>1.3840338940521363E-2</c:v>
                </c:pt>
                <c:pt idx="174">
                  <c:v>9.2848792165816235E-3</c:v>
                </c:pt>
                <c:pt idx="175">
                  <c:v>1.1694828379087613E-2</c:v>
                </c:pt>
                <c:pt idx="176">
                  <c:v>1.0841801248639246E-2</c:v>
                </c:pt>
                <c:pt idx="177">
                  <c:v>2.4689421100434872E-2</c:v>
                </c:pt>
                <c:pt idx="178">
                  <c:v>4.9875825293833158E-2</c:v>
                </c:pt>
                <c:pt idx="179">
                  <c:v>5.3082280025538588E-2</c:v>
                </c:pt>
                <c:pt idx="180">
                  <c:v>5.1610860190221278E-2</c:v>
                </c:pt>
                <c:pt idx="181">
                  <c:v>5.1215368593284891E-2</c:v>
                </c:pt>
                <c:pt idx="182">
                  <c:v>5.4489787676623845E-2</c:v>
                </c:pt>
                <c:pt idx="183">
                  <c:v>5.386324424376706E-2</c:v>
                </c:pt>
                <c:pt idx="184">
                  <c:v>5.873261495855172E-2</c:v>
                </c:pt>
                <c:pt idx="185">
                  <c:v>6.6491746182109152E-2</c:v>
                </c:pt>
                <c:pt idx="186">
                  <c:v>7.1807610037622774E-2</c:v>
                </c:pt>
                <c:pt idx="187">
                  <c:v>6.6763355663267632E-2</c:v>
                </c:pt>
                <c:pt idx="188">
                  <c:v>6.4354428628864729E-2</c:v>
                </c:pt>
                <c:pt idx="189">
                  <c:v>5.1759682942003386E-2</c:v>
                </c:pt>
                <c:pt idx="190">
                  <c:v>2.9604128255290726E-2</c:v>
                </c:pt>
                <c:pt idx="191">
                  <c:v>2.1158768767916322E-2</c:v>
                </c:pt>
                <c:pt idx="192">
                  <c:v>2.4088886110232847E-2</c:v>
                </c:pt>
                <c:pt idx="193">
                  <c:v>2.838663642133471E-2</c:v>
                </c:pt>
                <c:pt idx="194">
                  <c:v>2.6813285606720118E-2</c:v>
                </c:pt>
                <c:pt idx="195">
                  <c:v>2.8912292474695594E-2</c:v>
                </c:pt>
                <c:pt idx="196">
                  <c:v>2.883951070781432E-2</c:v>
                </c:pt>
                <c:pt idx="197">
                  <c:v>3.6159394059313732E-2</c:v>
                </c:pt>
                <c:pt idx="198">
                  <c:v>3.2232215195178923E-2</c:v>
                </c:pt>
                <c:pt idx="199">
                  <c:v>3.2773224604887456E-2</c:v>
                </c:pt>
                <c:pt idx="200">
                  <c:v>3.2276877527668224E-2</c:v>
                </c:pt>
                <c:pt idx="201">
                  <c:v>3.0583048510685371E-2</c:v>
                </c:pt>
                <c:pt idx="202">
                  <c:v>3.2154552233996617E-2</c:v>
                </c:pt>
                <c:pt idx="203">
                  <c:v>3.2762069777820632E-2</c:v>
                </c:pt>
                <c:pt idx="204">
                  <c:v>3.0542165084970228E-2</c:v>
                </c:pt>
                <c:pt idx="205">
                  <c:v>2.8276018266668548E-2</c:v>
                </c:pt>
                <c:pt idx="206">
                  <c:v>2.2167584896458911E-2</c:v>
                </c:pt>
                <c:pt idx="207">
                  <c:v>1.7627655552131305E-2</c:v>
                </c:pt>
                <c:pt idx="208">
                  <c:v>1.1785281191035002E-2</c:v>
                </c:pt>
                <c:pt idx="209">
                  <c:v>1.0076818493639589E-2</c:v>
                </c:pt>
                <c:pt idx="210">
                  <c:v>9.6511902300038324E-3</c:v>
                </c:pt>
                <c:pt idx="211">
                  <c:v>5.1500396929191963E-3</c:v>
                </c:pt>
                <c:pt idx="212">
                  <c:v>2.933783071813148E-3</c:v>
                </c:pt>
                <c:pt idx="213">
                  <c:v>5.4523186933594717E-3</c:v>
                </c:pt>
                <c:pt idx="214">
                  <c:v>5.4106778541827133E-3</c:v>
                </c:pt>
                <c:pt idx="215">
                  <c:v>8.9593316158061431E-3</c:v>
                </c:pt>
                <c:pt idx="216">
                  <c:v>9.0623366201449743E-3</c:v>
                </c:pt>
                <c:pt idx="217">
                  <c:v>9.9182155765261265E-3</c:v>
                </c:pt>
                <c:pt idx="218">
                  <c:v>1.3711247186679022E-2</c:v>
                </c:pt>
                <c:pt idx="219">
                  <c:v>1.6368366258651436E-2</c:v>
                </c:pt>
                <c:pt idx="220">
                  <c:v>2.0600570625339251E-2</c:v>
                </c:pt>
                <c:pt idx="221">
                  <c:v>2.0211295517023657E-2</c:v>
                </c:pt>
                <c:pt idx="222">
                  <c:v>2.1324885201535214E-2</c:v>
                </c:pt>
                <c:pt idx="223">
                  <c:v>1.9160650845178762E-2</c:v>
                </c:pt>
                <c:pt idx="224">
                  <c:v>1.5477831017180387E-2</c:v>
                </c:pt>
                <c:pt idx="225">
                  <c:v>1.2268219404630638E-2</c:v>
                </c:pt>
                <c:pt idx="226">
                  <c:v>1.5559802966073739E-2</c:v>
                </c:pt>
                <c:pt idx="227">
                  <c:v>1.5854950203104477E-2</c:v>
                </c:pt>
                <c:pt idx="228">
                  <c:v>1.7299382379017014E-2</c:v>
                </c:pt>
                <c:pt idx="229">
                  <c:v>1.5143595097425196E-2</c:v>
                </c:pt>
                <c:pt idx="230">
                  <c:v>2.0462527588753818E-2</c:v>
                </c:pt>
                <c:pt idx="231">
                  <c:v>2.3061919524231332E-2</c:v>
                </c:pt>
                <c:pt idx="232">
                  <c:v>2.1456111720802917E-2</c:v>
                </c:pt>
                <c:pt idx="233">
                  <c:v>2.3542064728431275E-2</c:v>
                </c:pt>
                <c:pt idx="234">
                  <c:v>2.4845281945841943E-2</c:v>
                </c:pt>
                <c:pt idx="235">
                  <c:v>2.9171905113997212E-2</c:v>
                </c:pt>
                <c:pt idx="236">
                  <c:v>3.3952658918252006E-2</c:v>
                </c:pt>
                <c:pt idx="237">
                  <c:v>3.3152008565088528E-2</c:v>
                </c:pt>
                <c:pt idx="238">
                  <c:v>3.022129803804554E-2</c:v>
                </c:pt>
                <c:pt idx="239">
                  <c:v>2.9446616332426699E-2</c:v>
                </c:pt>
                <c:pt idx="240">
                  <c:v>2.8742412044250855E-2</c:v>
                </c:pt>
                <c:pt idx="241">
                  <c:v>3.1820253652275053E-2</c:v>
                </c:pt>
                <c:pt idx="242">
                  <c:v>2.7298050860591963E-2</c:v>
                </c:pt>
                <c:pt idx="243">
                  <c:v>2.3223746963938315E-2</c:v>
                </c:pt>
                <c:pt idx="244">
                  <c:v>2.0250523129201878E-2</c:v>
                </c:pt>
                <c:pt idx="245">
                  <c:v>2.10351830540558E-2</c:v>
                </c:pt>
                <c:pt idx="246">
                  <c:v>2.1557621296694023E-2</c:v>
                </c:pt>
                <c:pt idx="247">
                  <c:v>2.3999016517030937E-2</c:v>
                </c:pt>
                <c:pt idx="248">
                  <c:v>2.4784490288767919E-2</c:v>
                </c:pt>
                <c:pt idx="249">
                  <c:v>2.4264582978486701E-2</c:v>
                </c:pt>
                <c:pt idx="250">
                  <c:v>2.7659750106792023E-2</c:v>
                </c:pt>
                <c:pt idx="251">
                  <c:v>3.210878608037681E-2</c:v>
                </c:pt>
                <c:pt idx="252">
                  <c:v>3.8999309782054278E-2</c:v>
                </c:pt>
                <c:pt idx="253">
                  <c:v>3.7970314629352055E-2</c:v>
                </c:pt>
                <c:pt idx="254">
                  <c:v>3.7920312844238732E-2</c:v>
                </c:pt>
                <c:pt idx="255">
                  <c:v>3.7760309893939109E-2</c:v>
                </c:pt>
                <c:pt idx="256">
                  <c:v>3.8049667817557038E-2</c:v>
                </c:pt>
                <c:pt idx="257">
                  <c:v>3.8029281902449474E-2</c:v>
                </c:pt>
                <c:pt idx="258">
                  <c:v>3.8203138889590545E-2</c:v>
                </c:pt>
                <c:pt idx="259">
                  <c:v>3.6636962014655133E-2</c:v>
                </c:pt>
                <c:pt idx="260">
                  <c:v>3.8811570383658303E-2</c:v>
                </c:pt>
                <c:pt idx="261">
                  <c:v>3.668383439329493E-2</c:v>
                </c:pt>
                <c:pt idx="262">
                  <c:v>3.5061817830814815E-2</c:v>
                </c:pt>
                <c:pt idx="263">
                  <c:v>3.325275248463521E-2</c:v>
                </c:pt>
                <c:pt idx="264">
                  <c:v>2.6349974973056127E-2</c:v>
                </c:pt>
                <c:pt idx="265">
                  <c:v>2.8127224209873382E-2</c:v>
                </c:pt>
                <c:pt idx="266">
                  <c:v>2.8023839034478054E-2</c:v>
                </c:pt>
                <c:pt idx="267">
                  <c:v>2.4323742496465156E-2</c:v>
                </c:pt>
                <c:pt idx="268">
                  <c:v>2.5215235378753781E-2</c:v>
                </c:pt>
                <c:pt idx="269">
                  <c:v>2.488713465204058E-2</c:v>
                </c:pt>
                <c:pt idx="270">
                  <c:v>2.5716366569481744E-2</c:v>
                </c:pt>
                <c:pt idx="271">
                  <c:v>2.3796841404343134E-2</c:v>
                </c:pt>
                <c:pt idx="272">
                  <c:v>1.9113553798347817E-2</c:v>
                </c:pt>
                <c:pt idx="273">
                  <c:v>1.7840750337563542E-2</c:v>
                </c:pt>
                <c:pt idx="274">
                  <c:v>2.0856665280211059E-2</c:v>
                </c:pt>
                <c:pt idx="275">
                  <c:v>2.1472010884880141E-2</c:v>
                </c:pt>
                <c:pt idx="276">
                  <c:v>1.6396066517428885E-2</c:v>
                </c:pt>
                <c:pt idx="277">
                  <c:v>1.3571383186705796E-2</c:v>
                </c:pt>
                <c:pt idx="278">
                  <c:v>1.7548037634408598E-2</c:v>
                </c:pt>
                <c:pt idx="279">
                  <c:v>1.868776528084605E-2</c:v>
                </c:pt>
                <c:pt idx="280">
                  <c:v>2.153656833238024E-2</c:v>
                </c:pt>
                <c:pt idx="281">
                  <c:v>2.2634341900408729E-2</c:v>
                </c:pt>
                <c:pt idx="282">
                  <c:v>2.2423926493433922E-2</c:v>
                </c:pt>
                <c:pt idx="283">
                  <c:v>1.95187844270302E-2</c:v>
                </c:pt>
                <c:pt idx="284">
                  <c:v>1.6244347696288214E-2</c:v>
                </c:pt>
                <c:pt idx="285">
                  <c:v>1.8742422468675149E-2</c:v>
                </c:pt>
                <c:pt idx="286">
                  <c:v>1.7495061357044345E-2</c:v>
                </c:pt>
                <c:pt idx="287">
                  <c:v>1.8200692804477468E-2</c:v>
                </c:pt>
                <c:pt idx="288">
                  <c:v>1.9287966611662599E-2</c:v>
                </c:pt>
                <c:pt idx="289">
                  <c:v>2.1034154078178539E-2</c:v>
                </c:pt>
                <c:pt idx="290">
                  <c:v>2.1114101651550775E-2</c:v>
                </c:pt>
                <c:pt idx="291">
                  <c:v>2.029674181897121E-2</c:v>
                </c:pt>
                <c:pt idx="292">
                  <c:v>1.8094061736692917E-2</c:v>
                </c:pt>
                <c:pt idx="293">
                  <c:v>1.7214930599640452E-2</c:v>
                </c:pt>
                <c:pt idx="294">
                  <c:v>1.6287475280765393E-2</c:v>
                </c:pt>
                <c:pt idx="295">
                  <c:v>1.87200030181537E-2</c:v>
                </c:pt>
                <c:pt idx="296">
                  <c:v>2.272315062795454E-2</c:v>
                </c:pt>
                <c:pt idx="297">
                  <c:v>2.3014750269639166E-2</c:v>
                </c:pt>
                <c:pt idx="298">
                  <c:v>2.6931946425971701E-2</c:v>
                </c:pt>
                <c:pt idx="299">
                  <c:v>2.7222844070942942E-2</c:v>
                </c:pt>
                <c:pt idx="300">
                  <c:v>2.9656663785513564E-2</c:v>
                </c:pt>
                <c:pt idx="301">
                  <c:v>2.8882750091204709E-2</c:v>
                </c:pt>
                <c:pt idx="302">
                  <c:v>2.3850492024633324E-2</c:v>
                </c:pt>
                <c:pt idx="303">
                  <c:v>2.1368712871682807E-2</c:v>
                </c:pt>
                <c:pt idx="304">
                  <c:v>2.2592485335693933E-2</c:v>
                </c:pt>
                <c:pt idx="305">
                  <c:v>2.1128560875763674E-2</c:v>
                </c:pt>
                <c:pt idx="306">
                  <c:v>1.9438375914659731E-2</c:v>
                </c:pt>
                <c:pt idx="307">
                  <c:v>1.8563107857429567E-2</c:v>
                </c:pt>
                <c:pt idx="308">
                  <c:v>1.8776699677686665E-2</c:v>
                </c:pt>
                <c:pt idx="309">
                  <c:v>1.9309151078453747E-2</c:v>
                </c:pt>
                <c:pt idx="310">
                  <c:v>1.6641835175752198E-2</c:v>
                </c:pt>
                <c:pt idx="311">
                  <c:v>1.4582786051134382E-2</c:v>
                </c:pt>
                <c:pt idx="312">
                  <c:v>1.163509644710254E-2</c:v>
                </c:pt>
                <c:pt idx="313">
                  <c:v>1.1452891737610368E-2</c:v>
                </c:pt>
                <c:pt idx="314">
                  <c:v>1.9193616703306909E-2</c:v>
                </c:pt>
                <c:pt idx="315">
                  <c:v>2.9411351880954582E-2</c:v>
                </c:pt>
                <c:pt idx="316">
                  <c:v>2.9900638891608829E-2</c:v>
                </c:pt>
                <c:pt idx="317">
                  <c:v>2.4356858036270287E-2</c:v>
                </c:pt>
                <c:pt idx="318">
                  <c:v>1.9831746776084493E-2</c:v>
                </c:pt>
                <c:pt idx="319">
                  <c:v>1.6074126489681109E-2</c:v>
                </c:pt>
                <c:pt idx="320">
                  <c:v>1.4893546275078405E-2</c:v>
                </c:pt>
                <c:pt idx="321">
                  <c:v>1.6498022580206464E-2</c:v>
                </c:pt>
                <c:pt idx="322">
                  <c:v>1.6272433937964563E-2</c:v>
                </c:pt>
                <c:pt idx="323">
                  <c:v>1.4058455605332282E-2</c:v>
                </c:pt>
                <c:pt idx="324">
                  <c:v>1.3750290704417148E-2</c:v>
                </c:pt>
                <c:pt idx="325">
                  <c:v>1.1347557015833662E-2</c:v>
                </c:pt>
                <c:pt idx="326">
                  <c:v>4.2412260569789743E-3</c:v>
                </c:pt>
                <c:pt idx="327">
                  <c:v>-1.0919910657805246E-2</c:v>
                </c:pt>
                <c:pt idx="328">
                  <c:v>-1.9819409714625161E-2</c:v>
                </c:pt>
                <c:pt idx="329">
                  <c:v>-2.3660155627349629E-2</c:v>
                </c:pt>
                <c:pt idx="330">
                  <c:v>-2.4081049419245645E-2</c:v>
                </c:pt>
                <c:pt idx="331">
                  <c:v>-2.3628316896525149E-2</c:v>
                </c:pt>
                <c:pt idx="332">
                  <c:v>-2.4899073753795214E-2</c:v>
                </c:pt>
                <c:pt idx="333">
                  <c:v>-3.1694407571288177E-2</c:v>
                </c:pt>
                <c:pt idx="334">
                  <c:v>-3.7608720912392993E-2</c:v>
                </c:pt>
                <c:pt idx="335">
                  <c:v>-3.9985423376305521E-2</c:v>
                </c:pt>
                <c:pt idx="336" formatCode="0.0000000000000000%">
                  <c:v>-4.0809344012204464E-2</c:v>
                </c:pt>
                <c:pt idx="337">
                  <c:v>-4.1495244848982059E-2</c:v>
                </c:pt>
                <c:pt idx="338">
                  <c:v>-4.3855863682327835E-2</c:v>
                </c:pt>
              </c:numCache>
            </c:numRef>
          </c:val>
          <c:smooth val="0"/>
          <c:extLst>
            <c:ext xmlns:c16="http://schemas.microsoft.com/office/drawing/2014/chart" uri="{C3380CC4-5D6E-409C-BE32-E72D297353CC}">
              <c16:uniqueId val="{00000003-2645-4F1E-9646-A0D84398BF6E}"/>
            </c:ext>
          </c:extLst>
        </c:ser>
        <c:dLbls>
          <c:showLegendKey val="0"/>
          <c:showVal val="0"/>
          <c:showCatName val="0"/>
          <c:showSerName val="0"/>
          <c:showPercent val="0"/>
          <c:showBubbleSize val="0"/>
        </c:dLbls>
        <c:smooth val="0"/>
        <c:axId val="568111280"/>
        <c:axId val="568111608"/>
      </c:lineChart>
      <c:dateAx>
        <c:axId val="568111280"/>
        <c:scaling>
          <c:orientation val="minMax"/>
        </c:scaling>
        <c:delete val="0"/>
        <c:axPos val="b"/>
        <c:numFmt formatCode="[$-409]mmm\-yy;@"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568111608"/>
        <c:crosses val="autoZero"/>
        <c:auto val="1"/>
        <c:lblOffset val="100"/>
        <c:baseTimeUnit val="months"/>
        <c:majorUnit val="12"/>
        <c:majorTimeUnit val="months"/>
      </c:dateAx>
      <c:valAx>
        <c:axId val="5681116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568111280"/>
        <c:crosses val="autoZero"/>
        <c:crossBetween val="between"/>
      </c:valAx>
      <c:spPr>
        <a:noFill/>
        <a:ln>
          <a:solidFill>
            <a:schemeClr val="tx1"/>
          </a:solidFill>
        </a:ln>
        <a:effectLst/>
      </c:spPr>
    </c:plotArea>
    <c:legend>
      <c:legendPos val="b"/>
      <c:layout>
        <c:manualLayout>
          <c:xMode val="edge"/>
          <c:yMode val="edge"/>
          <c:x val="0.14925478370909182"/>
          <c:y val="0.63797723593840749"/>
          <c:w val="0.21017222308994296"/>
          <c:h val="0.18061038674749252"/>
        </c:manualLayout>
      </c:layout>
      <c:overlay val="0"/>
      <c:spPr>
        <a:solidFill>
          <a:sysClr val="window" lastClr="FFFFFF"/>
        </a:solidFill>
        <a:ln>
          <a:solidFill>
            <a:sysClr val="windowText" lastClr="000000"/>
          </a:solid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defRPr>
      </a:pPr>
      <a:endParaRPr lang="en-US"/>
    </a:p>
  </c:txPr>
  <c:externalData r:id="rId4">
    <c:autoUpdate val="0"/>
  </c:externalData>
  <c:userShapes r:id="rId5"/>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2108923884514429E-2"/>
          <c:y val="0.13705860410859497"/>
          <c:w val="0.87733552055993003"/>
          <c:h val="0.70533303492102251"/>
        </c:manualLayout>
      </c:layout>
      <c:lineChart>
        <c:grouping val="standard"/>
        <c:varyColors val="0"/>
        <c:ser>
          <c:idx val="0"/>
          <c:order val="0"/>
          <c:tx>
            <c:strRef>
              <c:f>Sheet1!$E$1</c:f>
              <c:strCache>
                <c:ptCount val="1"/>
                <c:pt idx="0">
                  <c:v>YoY Rent Change</c:v>
                </c:pt>
              </c:strCache>
            </c:strRef>
          </c:tx>
          <c:spPr>
            <a:ln w="28575" cap="rnd">
              <a:solidFill>
                <a:schemeClr val="accent1"/>
              </a:solidFill>
              <a:round/>
            </a:ln>
            <a:effectLst/>
          </c:spPr>
          <c:marker>
            <c:symbol val="none"/>
          </c:marker>
          <c:cat>
            <c:numRef>
              <c:f>Sheet1!$A$14:$A$219</c:f>
              <c:numCache>
                <c:formatCode>mmm\-yy</c:formatCode>
                <c:ptCount val="206"/>
                <c:pt idx="0">
                  <c:v>38353</c:v>
                </c:pt>
                <c:pt idx="1">
                  <c:v>38384</c:v>
                </c:pt>
                <c:pt idx="2">
                  <c:v>38412</c:v>
                </c:pt>
                <c:pt idx="3">
                  <c:v>38443</c:v>
                </c:pt>
                <c:pt idx="4">
                  <c:v>38473</c:v>
                </c:pt>
                <c:pt idx="5">
                  <c:v>38504</c:v>
                </c:pt>
                <c:pt idx="6">
                  <c:v>38534</c:v>
                </c:pt>
                <c:pt idx="7">
                  <c:v>38565</c:v>
                </c:pt>
                <c:pt idx="8">
                  <c:v>38596</c:v>
                </c:pt>
                <c:pt idx="9">
                  <c:v>38626</c:v>
                </c:pt>
                <c:pt idx="10">
                  <c:v>38657</c:v>
                </c:pt>
                <c:pt idx="11">
                  <c:v>38687</c:v>
                </c:pt>
                <c:pt idx="12">
                  <c:v>38718</c:v>
                </c:pt>
                <c:pt idx="13">
                  <c:v>38749</c:v>
                </c:pt>
                <c:pt idx="14">
                  <c:v>38777</c:v>
                </c:pt>
                <c:pt idx="15">
                  <c:v>38808</c:v>
                </c:pt>
                <c:pt idx="16">
                  <c:v>38838</c:v>
                </c:pt>
                <c:pt idx="17">
                  <c:v>38869</c:v>
                </c:pt>
                <c:pt idx="18">
                  <c:v>38899</c:v>
                </c:pt>
                <c:pt idx="19">
                  <c:v>38930</c:v>
                </c:pt>
                <c:pt idx="20">
                  <c:v>38961</c:v>
                </c:pt>
                <c:pt idx="21">
                  <c:v>38991</c:v>
                </c:pt>
                <c:pt idx="22">
                  <c:v>39022</c:v>
                </c:pt>
                <c:pt idx="23">
                  <c:v>39052</c:v>
                </c:pt>
                <c:pt idx="24">
                  <c:v>39083</c:v>
                </c:pt>
                <c:pt idx="25">
                  <c:v>39114</c:v>
                </c:pt>
                <c:pt idx="26">
                  <c:v>39142</c:v>
                </c:pt>
                <c:pt idx="27">
                  <c:v>39173</c:v>
                </c:pt>
                <c:pt idx="28">
                  <c:v>39203</c:v>
                </c:pt>
                <c:pt idx="29">
                  <c:v>39234</c:v>
                </c:pt>
                <c:pt idx="30">
                  <c:v>39264</c:v>
                </c:pt>
                <c:pt idx="31">
                  <c:v>39295</c:v>
                </c:pt>
                <c:pt idx="32">
                  <c:v>39326</c:v>
                </c:pt>
                <c:pt idx="33">
                  <c:v>39356</c:v>
                </c:pt>
                <c:pt idx="34">
                  <c:v>39387</c:v>
                </c:pt>
                <c:pt idx="35">
                  <c:v>39417</c:v>
                </c:pt>
                <c:pt idx="36">
                  <c:v>39448</c:v>
                </c:pt>
                <c:pt idx="37">
                  <c:v>39479</c:v>
                </c:pt>
                <c:pt idx="38">
                  <c:v>39508</c:v>
                </c:pt>
                <c:pt idx="39">
                  <c:v>39539</c:v>
                </c:pt>
                <c:pt idx="40">
                  <c:v>39569</c:v>
                </c:pt>
                <c:pt idx="41">
                  <c:v>39600</c:v>
                </c:pt>
                <c:pt idx="42">
                  <c:v>39630</c:v>
                </c:pt>
                <c:pt idx="43">
                  <c:v>39661</c:v>
                </c:pt>
                <c:pt idx="44">
                  <c:v>39692</c:v>
                </c:pt>
                <c:pt idx="45">
                  <c:v>39722</c:v>
                </c:pt>
                <c:pt idx="46">
                  <c:v>39753</c:v>
                </c:pt>
                <c:pt idx="47">
                  <c:v>39783</c:v>
                </c:pt>
                <c:pt idx="48">
                  <c:v>39814</c:v>
                </c:pt>
                <c:pt idx="49">
                  <c:v>39845</c:v>
                </c:pt>
                <c:pt idx="50">
                  <c:v>39873</c:v>
                </c:pt>
                <c:pt idx="51">
                  <c:v>39904</c:v>
                </c:pt>
                <c:pt idx="52">
                  <c:v>39934</c:v>
                </c:pt>
                <c:pt idx="53">
                  <c:v>39965</c:v>
                </c:pt>
                <c:pt idx="54">
                  <c:v>39995</c:v>
                </c:pt>
                <c:pt idx="55">
                  <c:v>40026</c:v>
                </c:pt>
                <c:pt idx="56">
                  <c:v>40057</c:v>
                </c:pt>
                <c:pt idx="57">
                  <c:v>40087</c:v>
                </c:pt>
                <c:pt idx="58">
                  <c:v>40118</c:v>
                </c:pt>
                <c:pt idx="59">
                  <c:v>40148</c:v>
                </c:pt>
                <c:pt idx="60">
                  <c:v>40179</c:v>
                </c:pt>
                <c:pt idx="61">
                  <c:v>40210</c:v>
                </c:pt>
                <c:pt idx="62">
                  <c:v>40238</c:v>
                </c:pt>
                <c:pt idx="63">
                  <c:v>40269</c:v>
                </c:pt>
                <c:pt idx="64">
                  <c:v>40299</c:v>
                </c:pt>
                <c:pt idx="65">
                  <c:v>40330</c:v>
                </c:pt>
                <c:pt idx="66">
                  <c:v>40360</c:v>
                </c:pt>
                <c:pt idx="67">
                  <c:v>40391</c:v>
                </c:pt>
                <c:pt idx="68">
                  <c:v>40422</c:v>
                </c:pt>
                <c:pt idx="69">
                  <c:v>40452</c:v>
                </c:pt>
                <c:pt idx="70">
                  <c:v>40483</c:v>
                </c:pt>
                <c:pt idx="71">
                  <c:v>40513</c:v>
                </c:pt>
                <c:pt idx="72">
                  <c:v>40544</c:v>
                </c:pt>
                <c:pt idx="73">
                  <c:v>40575</c:v>
                </c:pt>
                <c:pt idx="74">
                  <c:v>40603</c:v>
                </c:pt>
                <c:pt idx="75">
                  <c:v>40634</c:v>
                </c:pt>
                <c:pt idx="76">
                  <c:v>40664</c:v>
                </c:pt>
                <c:pt idx="77">
                  <c:v>40695</c:v>
                </c:pt>
                <c:pt idx="78">
                  <c:v>40725</c:v>
                </c:pt>
                <c:pt idx="79">
                  <c:v>40756</c:v>
                </c:pt>
                <c:pt idx="80">
                  <c:v>40787</c:v>
                </c:pt>
                <c:pt idx="81">
                  <c:v>40817</c:v>
                </c:pt>
                <c:pt idx="82">
                  <c:v>40848</c:v>
                </c:pt>
                <c:pt idx="83">
                  <c:v>40878</c:v>
                </c:pt>
                <c:pt idx="84">
                  <c:v>40909</c:v>
                </c:pt>
                <c:pt idx="85">
                  <c:v>40940</c:v>
                </c:pt>
                <c:pt idx="86">
                  <c:v>40969</c:v>
                </c:pt>
                <c:pt idx="87">
                  <c:v>41000</c:v>
                </c:pt>
                <c:pt idx="88">
                  <c:v>41030</c:v>
                </c:pt>
                <c:pt idx="89">
                  <c:v>41061</c:v>
                </c:pt>
                <c:pt idx="90">
                  <c:v>41091</c:v>
                </c:pt>
                <c:pt idx="91">
                  <c:v>41122</c:v>
                </c:pt>
                <c:pt idx="92">
                  <c:v>41153</c:v>
                </c:pt>
                <c:pt idx="93">
                  <c:v>41183</c:v>
                </c:pt>
                <c:pt idx="94">
                  <c:v>41214</c:v>
                </c:pt>
                <c:pt idx="95">
                  <c:v>41244</c:v>
                </c:pt>
                <c:pt idx="96">
                  <c:v>41275</c:v>
                </c:pt>
                <c:pt idx="97">
                  <c:v>41306</c:v>
                </c:pt>
                <c:pt idx="98">
                  <c:v>41334</c:v>
                </c:pt>
                <c:pt idx="99">
                  <c:v>41365</c:v>
                </c:pt>
                <c:pt idx="100">
                  <c:v>41395</c:v>
                </c:pt>
                <c:pt idx="101">
                  <c:v>41426</c:v>
                </c:pt>
                <c:pt idx="102">
                  <c:v>41456</c:v>
                </c:pt>
                <c:pt idx="103">
                  <c:v>41487</c:v>
                </c:pt>
                <c:pt idx="104">
                  <c:v>41518</c:v>
                </c:pt>
                <c:pt idx="105">
                  <c:v>41548</c:v>
                </c:pt>
                <c:pt idx="106">
                  <c:v>41579</c:v>
                </c:pt>
                <c:pt idx="107">
                  <c:v>41609</c:v>
                </c:pt>
                <c:pt idx="108">
                  <c:v>41640</c:v>
                </c:pt>
                <c:pt idx="109">
                  <c:v>41671</c:v>
                </c:pt>
                <c:pt idx="110">
                  <c:v>41699</c:v>
                </c:pt>
                <c:pt idx="111">
                  <c:v>41730</c:v>
                </c:pt>
                <c:pt idx="112">
                  <c:v>41760</c:v>
                </c:pt>
                <c:pt idx="113">
                  <c:v>41791</c:v>
                </c:pt>
                <c:pt idx="114">
                  <c:v>41821</c:v>
                </c:pt>
                <c:pt idx="115">
                  <c:v>41852</c:v>
                </c:pt>
                <c:pt idx="116">
                  <c:v>41883</c:v>
                </c:pt>
                <c:pt idx="117">
                  <c:v>41913</c:v>
                </c:pt>
                <c:pt idx="118">
                  <c:v>41944</c:v>
                </c:pt>
                <c:pt idx="119">
                  <c:v>41974</c:v>
                </c:pt>
                <c:pt idx="120">
                  <c:v>42005</c:v>
                </c:pt>
                <c:pt idx="121">
                  <c:v>42036</c:v>
                </c:pt>
                <c:pt idx="122">
                  <c:v>42064</c:v>
                </c:pt>
                <c:pt idx="123">
                  <c:v>42095</c:v>
                </c:pt>
                <c:pt idx="124">
                  <c:v>42125</c:v>
                </c:pt>
                <c:pt idx="125">
                  <c:v>42156</c:v>
                </c:pt>
                <c:pt idx="126">
                  <c:v>42186</c:v>
                </c:pt>
                <c:pt idx="127">
                  <c:v>42217</c:v>
                </c:pt>
                <c:pt idx="128">
                  <c:v>42248</c:v>
                </c:pt>
                <c:pt idx="129">
                  <c:v>42278</c:v>
                </c:pt>
                <c:pt idx="130">
                  <c:v>42309</c:v>
                </c:pt>
                <c:pt idx="131">
                  <c:v>42339</c:v>
                </c:pt>
                <c:pt idx="132">
                  <c:v>42370</c:v>
                </c:pt>
                <c:pt idx="133">
                  <c:v>42401</c:v>
                </c:pt>
                <c:pt idx="134">
                  <c:v>42430</c:v>
                </c:pt>
                <c:pt idx="135">
                  <c:v>42461</c:v>
                </c:pt>
                <c:pt idx="136">
                  <c:v>42491</c:v>
                </c:pt>
                <c:pt idx="137">
                  <c:v>42522</c:v>
                </c:pt>
                <c:pt idx="138">
                  <c:v>42552</c:v>
                </c:pt>
                <c:pt idx="139">
                  <c:v>42583</c:v>
                </c:pt>
                <c:pt idx="140">
                  <c:v>42614</c:v>
                </c:pt>
                <c:pt idx="141">
                  <c:v>42644</c:v>
                </c:pt>
                <c:pt idx="142">
                  <c:v>42675</c:v>
                </c:pt>
                <c:pt idx="143">
                  <c:v>42705</c:v>
                </c:pt>
                <c:pt idx="144">
                  <c:v>42736</c:v>
                </c:pt>
                <c:pt idx="145">
                  <c:v>42767</c:v>
                </c:pt>
                <c:pt idx="146">
                  <c:v>42795</c:v>
                </c:pt>
                <c:pt idx="147">
                  <c:v>42826</c:v>
                </c:pt>
                <c:pt idx="148">
                  <c:v>42856</c:v>
                </c:pt>
                <c:pt idx="149">
                  <c:v>42887</c:v>
                </c:pt>
                <c:pt idx="150">
                  <c:v>42917</c:v>
                </c:pt>
                <c:pt idx="151">
                  <c:v>42948</c:v>
                </c:pt>
                <c:pt idx="152">
                  <c:v>42979</c:v>
                </c:pt>
                <c:pt idx="153">
                  <c:v>43009</c:v>
                </c:pt>
                <c:pt idx="154">
                  <c:v>43040</c:v>
                </c:pt>
                <c:pt idx="155">
                  <c:v>43070</c:v>
                </c:pt>
                <c:pt idx="156">
                  <c:v>43101</c:v>
                </c:pt>
                <c:pt idx="157">
                  <c:v>43132</c:v>
                </c:pt>
                <c:pt idx="158">
                  <c:v>43160</c:v>
                </c:pt>
                <c:pt idx="159">
                  <c:v>43191</c:v>
                </c:pt>
                <c:pt idx="160">
                  <c:v>43221</c:v>
                </c:pt>
                <c:pt idx="161">
                  <c:v>43252</c:v>
                </c:pt>
                <c:pt idx="162">
                  <c:v>43282</c:v>
                </c:pt>
                <c:pt idx="163">
                  <c:v>43313</c:v>
                </c:pt>
                <c:pt idx="164">
                  <c:v>43344</c:v>
                </c:pt>
                <c:pt idx="165">
                  <c:v>43374</c:v>
                </c:pt>
                <c:pt idx="166">
                  <c:v>43405</c:v>
                </c:pt>
                <c:pt idx="167">
                  <c:v>43435</c:v>
                </c:pt>
                <c:pt idx="168">
                  <c:v>43466</c:v>
                </c:pt>
                <c:pt idx="169">
                  <c:v>43497</c:v>
                </c:pt>
                <c:pt idx="170">
                  <c:v>43525</c:v>
                </c:pt>
                <c:pt idx="171">
                  <c:v>43556</c:v>
                </c:pt>
                <c:pt idx="172">
                  <c:v>43586</c:v>
                </c:pt>
                <c:pt idx="173">
                  <c:v>43617</c:v>
                </c:pt>
                <c:pt idx="174">
                  <c:v>43647</c:v>
                </c:pt>
                <c:pt idx="175">
                  <c:v>43678</c:v>
                </c:pt>
                <c:pt idx="176">
                  <c:v>43709</c:v>
                </c:pt>
                <c:pt idx="177">
                  <c:v>43739</c:v>
                </c:pt>
                <c:pt idx="178">
                  <c:v>43770</c:v>
                </c:pt>
                <c:pt idx="179">
                  <c:v>43800</c:v>
                </c:pt>
                <c:pt idx="180">
                  <c:v>43831</c:v>
                </c:pt>
                <c:pt idx="181">
                  <c:v>43862</c:v>
                </c:pt>
                <c:pt idx="182">
                  <c:v>43891</c:v>
                </c:pt>
                <c:pt idx="183">
                  <c:v>43922</c:v>
                </c:pt>
                <c:pt idx="184">
                  <c:v>43952</c:v>
                </c:pt>
                <c:pt idx="185">
                  <c:v>43983</c:v>
                </c:pt>
                <c:pt idx="186">
                  <c:v>44013</c:v>
                </c:pt>
                <c:pt idx="187">
                  <c:v>44044</c:v>
                </c:pt>
                <c:pt idx="188">
                  <c:v>44075</c:v>
                </c:pt>
                <c:pt idx="189">
                  <c:v>44105</c:v>
                </c:pt>
                <c:pt idx="190">
                  <c:v>44136</c:v>
                </c:pt>
                <c:pt idx="191">
                  <c:v>44166</c:v>
                </c:pt>
                <c:pt idx="192">
                  <c:v>44197</c:v>
                </c:pt>
                <c:pt idx="193">
                  <c:v>44228</c:v>
                </c:pt>
                <c:pt idx="194">
                  <c:v>44256</c:v>
                </c:pt>
                <c:pt idx="195">
                  <c:v>44287</c:v>
                </c:pt>
                <c:pt idx="196">
                  <c:v>44317</c:v>
                </c:pt>
                <c:pt idx="197">
                  <c:v>44348</c:v>
                </c:pt>
                <c:pt idx="198">
                  <c:v>44378</c:v>
                </c:pt>
                <c:pt idx="199">
                  <c:v>44409</c:v>
                </c:pt>
                <c:pt idx="200">
                  <c:v>44440</c:v>
                </c:pt>
                <c:pt idx="201">
                  <c:v>44470</c:v>
                </c:pt>
                <c:pt idx="202">
                  <c:v>44501</c:v>
                </c:pt>
                <c:pt idx="203">
                  <c:v>44531</c:v>
                </c:pt>
                <c:pt idx="204">
                  <c:v>44562</c:v>
                </c:pt>
                <c:pt idx="205">
                  <c:v>44593</c:v>
                </c:pt>
              </c:numCache>
            </c:numRef>
          </c:cat>
          <c:val>
            <c:numRef>
              <c:f>Sheet1!$E$14:$E$219</c:f>
              <c:numCache>
                <c:formatCode>0%</c:formatCode>
                <c:ptCount val="206"/>
                <c:pt idx="0">
                  <c:v>3.1829600000000013E-2</c:v>
                </c:pt>
                <c:pt idx="1">
                  <c:v>2.3834136976453646E-2</c:v>
                </c:pt>
                <c:pt idx="2">
                  <c:v>2.905548574703487E-2</c:v>
                </c:pt>
                <c:pt idx="3">
                  <c:v>2.5525718712205325E-2</c:v>
                </c:pt>
                <c:pt idx="4">
                  <c:v>2.6649120338147148E-2</c:v>
                </c:pt>
                <c:pt idx="5">
                  <c:v>2.9917587359882925E-2</c:v>
                </c:pt>
                <c:pt idx="6">
                  <c:v>3.0935340844870263E-2</c:v>
                </c:pt>
                <c:pt idx="7">
                  <c:v>3.5169390254903954E-2</c:v>
                </c:pt>
                <c:pt idx="8">
                  <c:v>3.9929838219428637E-2</c:v>
                </c:pt>
                <c:pt idx="9">
                  <c:v>4.3719290766338625E-2</c:v>
                </c:pt>
                <c:pt idx="10">
                  <c:v>4.1264485326100386E-2</c:v>
                </c:pt>
                <c:pt idx="11">
                  <c:v>4.1118992792005482E-2</c:v>
                </c:pt>
                <c:pt idx="12">
                  <c:v>4.1973984851762403E-2</c:v>
                </c:pt>
                <c:pt idx="13">
                  <c:v>4.9168732681222016E-2</c:v>
                </c:pt>
                <c:pt idx="14">
                  <c:v>4.9382426283255842E-2</c:v>
                </c:pt>
                <c:pt idx="15">
                  <c:v>5.0489572313533904E-2</c:v>
                </c:pt>
                <c:pt idx="16">
                  <c:v>4.6967030442973012E-2</c:v>
                </c:pt>
                <c:pt idx="17">
                  <c:v>4.5924034398653335E-2</c:v>
                </c:pt>
                <c:pt idx="18">
                  <c:v>4.6791952500064404E-2</c:v>
                </c:pt>
                <c:pt idx="19">
                  <c:v>4.0875508571864616E-2</c:v>
                </c:pt>
                <c:pt idx="20">
                  <c:v>3.9791215803066438E-2</c:v>
                </c:pt>
                <c:pt idx="21">
                  <c:v>3.3852043119281028E-2</c:v>
                </c:pt>
                <c:pt idx="22">
                  <c:v>3.0444401840455049E-2</c:v>
                </c:pt>
                <c:pt idx="23">
                  <c:v>2.5672503671793745E-2</c:v>
                </c:pt>
                <c:pt idx="24">
                  <c:v>2.1660349967576265E-2</c:v>
                </c:pt>
                <c:pt idx="25">
                  <c:v>2.0880304971442554E-2</c:v>
                </c:pt>
                <c:pt idx="26">
                  <c:v>2.010190675232093E-2</c:v>
                </c:pt>
                <c:pt idx="27">
                  <c:v>2.1719038436388782E-2</c:v>
                </c:pt>
                <c:pt idx="28">
                  <c:v>2.294774912488462E-2</c:v>
                </c:pt>
                <c:pt idx="29">
                  <c:v>2.0129369630631277E-2</c:v>
                </c:pt>
                <c:pt idx="30">
                  <c:v>1.7825241734397368E-2</c:v>
                </c:pt>
                <c:pt idx="31">
                  <c:v>2.0366300144680549E-2</c:v>
                </c:pt>
                <c:pt idx="32">
                  <c:v>1.7521951882029319E-2</c:v>
                </c:pt>
                <c:pt idx="33">
                  <c:v>1.7693365399523708E-2</c:v>
                </c:pt>
                <c:pt idx="34">
                  <c:v>1.7741654889130265E-2</c:v>
                </c:pt>
                <c:pt idx="35">
                  <c:v>2.1429909583554396E-2</c:v>
                </c:pt>
                <c:pt idx="36">
                  <c:v>2.1073489146985258E-2</c:v>
                </c:pt>
                <c:pt idx="37">
                  <c:v>1.8562418502997113E-2</c:v>
                </c:pt>
                <c:pt idx="38">
                  <c:v>1.5110118906366932E-2</c:v>
                </c:pt>
                <c:pt idx="39">
                  <c:v>1.1651225838801516E-2</c:v>
                </c:pt>
                <c:pt idx="40">
                  <c:v>8.5761694369315133E-3</c:v>
                </c:pt>
                <c:pt idx="41">
                  <c:v>6.9747440319873899E-3</c:v>
                </c:pt>
                <c:pt idx="42">
                  <c:v>4.7564381510174503E-3</c:v>
                </c:pt>
                <c:pt idx="43">
                  <c:v>4.6937802985747012E-3</c:v>
                </c:pt>
                <c:pt idx="44">
                  <c:v>2.7058835758999589E-3</c:v>
                </c:pt>
                <c:pt idx="45">
                  <c:v>4.3955808237683414E-6</c:v>
                </c:pt>
                <c:pt idx="46">
                  <c:v>-4.4216521833292388E-3</c:v>
                </c:pt>
                <c:pt idx="47">
                  <c:v>-9.8910411094617068E-3</c:v>
                </c:pt>
                <c:pt idx="48">
                  <c:v>-1.6162001442257323E-2</c:v>
                </c:pt>
                <c:pt idx="49">
                  <c:v>-2.3169908893582614E-2</c:v>
                </c:pt>
                <c:pt idx="50">
                  <c:v>-2.7060964857740344E-2</c:v>
                </c:pt>
                <c:pt idx="51">
                  <c:v>-3.113045418445215E-2</c:v>
                </c:pt>
                <c:pt idx="52">
                  <c:v>-3.2500925355370303E-2</c:v>
                </c:pt>
                <c:pt idx="53">
                  <c:v>-3.4161741365610121E-2</c:v>
                </c:pt>
                <c:pt idx="54">
                  <c:v>-3.4739825581016293E-2</c:v>
                </c:pt>
                <c:pt idx="55">
                  <c:v>-3.6983734745682728E-2</c:v>
                </c:pt>
                <c:pt idx="56">
                  <c:v>-3.6230042575664312E-2</c:v>
                </c:pt>
                <c:pt idx="57">
                  <c:v>-3.4604673308242795E-2</c:v>
                </c:pt>
                <c:pt idx="58">
                  <c:v>-2.8946889655064312E-2</c:v>
                </c:pt>
                <c:pt idx="59">
                  <c:v>-2.5638791238792757E-2</c:v>
                </c:pt>
                <c:pt idx="60">
                  <c:v>-1.6980859003543736E-2</c:v>
                </c:pt>
                <c:pt idx="61">
                  <c:v>-1.0507690350248677E-2</c:v>
                </c:pt>
                <c:pt idx="62">
                  <c:v>-3.9643309792919412E-3</c:v>
                </c:pt>
                <c:pt idx="63">
                  <c:v>3.543362601212241E-3</c:v>
                </c:pt>
                <c:pt idx="64">
                  <c:v>8.0266474478694061E-3</c:v>
                </c:pt>
                <c:pt idx="65">
                  <c:v>1.3695592045055216E-2</c:v>
                </c:pt>
                <c:pt idx="66">
                  <c:v>1.7185886515145077E-2</c:v>
                </c:pt>
                <c:pt idx="67">
                  <c:v>2.0289102474094323E-2</c:v>
                </c:pt>
                <c:pt idx="68">
                  <c:v>2.1985035911498363E-2</c:v>
                </c:pt>
                <c:pt idx="69">
                  <c:v>2.3975641168188622E-2</c:v>
                </c:pt>
                <c:pt idx="70">
                  <c:v>2.4179808896676036E-2</c:v>
                </c:pt>
                <c:pt idx="71">
                  <c:v>2.6138899993951581E-2</c:v>
                </c:pt>
                <c:pt idx="72">
                  <c:v>2.6964330031562289E-2</c:v>
                </c:pt>
                <c:pt idx="73">
                  <c:v>2.8225735833209198E-2</c:v>
                </c:pt>
                <c:pt idx="74">
                  <c:v>3.1614871647363429E-2</c:v>
                </c:pt>
                <c:pt idx="75">
                  <c:v>2.9970986625035279E-2</c:v>
                </c:pt>
                <c:pt idx="76">
                  <c:v>3.1750663388288247E-2</c:v>
                </c:pt>
                <c:pt idx="77">
                  <c:v>3.1814739282601368E-2</c:v>
                </c:pt>
                <c:pt idx="78">
                  <c:v>3.1351593058854599E-2</c:v>
                </c:pt>
                <c:pt idx="79">
                  <c:v>3.2122298920508996E-2</c:v>
                </c:pt>
                <c:pt idx="80">
                  <c:v>3.2507878361930587E-2</c:v>
                </c:pt>
                <c:pt idx="81">
                  <c:v>3.3967978171535185E-2</c:v>
                </c:pt>
                <c:pt idx="82">
                  <c:v>3.5302044944861999E-2</c:v>
                </c:pt>
                <c:pt idx="83">
                  <c:v>3.6244798014341217E-2</c:v>
                </c:pt>
                <c:pt idx="84">
                  <c:v>3.5500130031680621E-2</c:v>
                </c:pt>
                <c:pt idx="85">
                  <c:v>3.5178338110680496E-2</c:v>
                </c:pt>
                <c:pt idx="86">
                  <c:v>3.1347513644352842E-2</c:v>
                </c:pt>
                <c:pt idx="87">
                  <c:v>3.3919381734659471E-2</c:v>
                </c:pt>
                <c:pt idx="88">
                  <c:v>3.3695060160011892E-2</c:v>
                </c:pt>
                <c:pt idx="89">
                  <c:v>3.3494281881683241E-2</c:v>
                </c:pt>
                <c:pt idx="90">
                  <c:v>3.282797865138698E-2</c:v>
                </c:pt>
                <c:pt idx="91">
                  <c:v>3.2563350908830113E-2</c:v>
                </c:pt>
                <c:pt idx="92">
                  <c:v>3.2179294984366225E-2</c:v>
                </c:pt>
                <c:pt idx="93">
                  <c:v>3.2933940405766693E-2</c:v>
                </c:pt>
                <c:pt idx="94">
                  <c:v>3.3222185271799765E-2</c:v>
                </c:pt>
                <c:pt idx="95">
                  <c:v>3.4352841164932535E-2</c:v>
                </c:pt>
                <c:pt idx="96">
                  <c:v>3.4361879662420325E-2</c:v>
                </c:pt>
                <c:pt idx="97">
                  <c:v>3.584354074460494E-2</c:v>
                </c:pt>
                <c:pt idx="98">
                  <c:v>3.6346499577489588E-2</c:v>
                </c:pt>
                <c:pt idx="99">
                  <c:v>3.5344427891216945E-2</c:v>
                </c:pt>
                <c:pt idx="100">
                  <c:v>3.4294083987278734E-2</c:v>
                </c:pt>
                <c:pt idx="101">
                  <c:v>3.3665961860120275E-2</c:v>
                </c:pt>
                <c:pt idx="102">
                  <c:v>3.464233719109E-2</c:v>
                </c:pt>
                <c:pt idx="103">
                  <c:v>3.4712265843799495E-2</c:v>
                </c:pt>
                <c:pt idx="104">
                  <c:v>3.5037921777852254E-2</c:v>
                </c:pt>
                <c:pt idx="105">
                  <c:v>3.4017580705771211E-2</c:v>
                </c:pt>
                <c:pt idx="106">
                  <c:v>3.3562718821682935E-2</c:v>
                </c:pt>
                <c:pt idx="107">
                  <c:v>3.2680773555405551E-2</c:v>
                </c:pt>
                <c:pt idx="108">
                  <c:v>3.2156116256444323E-2</c:v>
                </c:pt>
                <c:pt idx="109">
                  <c:v>3.2125600734696835E-2</c:v>
                </c:pt>
                <c:pt idx="110">
                  <c:v>3.2179320029916747E-2</c:v>
                </c:pt>
                <c:pt idx="111">
                  <c:v>3.3439522930618137E-2</c:v>
                </c:pt>
                <c:pt idx="112">
                  <c:v>3.3439093701168154E-2</c:v>
                </c:pt>
                <c:pt idx="113">
                  <c:v>3.4153468039856527E-2</c:v>
                </c:pt>
                <c:pt idx="114">
                  <c:v>3.4127658494117696E-2</c:v>
                </c:pt>
                <c:pt idx="115">
                  <c:v>3.502812974559788E-2</c:v>
                </c:pt>
                <c:pt idx="116">
                  <c:v>3.4952188709424625E-2</c:v>
                </c:pt>
                <c:pt idx="117">
                  <c:v>3.4546039025680209E-2</c:v>
                </c:pt>
                <c:pt idx="118">
                  <c:v>3.325610030434234E-2</c:v>
                </c:pt>
                <c:pt idx="119">
                  <c:v>3.2600202990237914E-2</c:v>
                </c:pt>
                <c:pt idx="120">
                  <c:v>3.4637278966184848E-2</c:v>
                </c:pt>
                <c:pt idx="121">
                  <c:v>3.6112198762609848E-2</c:v>
                </c:pt>
                <c:pt idx="122">
                  <c:v>3.8462105706075222E-2</c:v>
                </c:pt>
                <c:pt idx="123">
                  <c:v>3.8164674399384646E-2</c:v>
                </c:pt>
                <c:pt idx="124">
                  <c:v>3.84655207912874E-2</c:v>
                </c:pt>
                <c:pt idx="125">
                  <c:v>3.7920745424459446E-2</c:v>
                </c:pt>
                <c:pt idx="126">
                  <c:v>3.7474774666637067E-2</c:v>
                </c:pt>
                <c:pt idx="127">
                  <c:v>3.6257624759630014E-2</c:v>
                </c:pt>
                <c:pt idx="128">
                  <c:v>3.6580683279485049E-2</c:v>
                </c:pt>
                <c:pt idx="129">
                  <c:v>3.701465714540797E-2</c:v>
                </c:pt>
                <c:pt idx="130">
                  <c:v>3.8262495560879684E-2</c:v>
                </c:pt>
                <c:pt idx="131">
                  <c:v>3.8927189089349667E-2</c:v>
                </c:pt>
                <c:pt idx="132">
                  <c:v>3.9765509084580541E-2</c:v>
                </c:pt>
                <c:pt idx="133">
                  <c:v>4.0517090619068385E-2</c:v>
                </c:pt>
                <c:pt idx="134">
                  <c:v>3.808277659879522E-2</c:v>
                </c:pt>
                <c:pt idx="135">
                  <c:v>3.7809406393151113E-2</c:v>
                </c:pt>
                <c:pt idx="136">
                  <c:v>3.6599253710368096E-2</c:v>
                </c:pt>
                <c:pt idx="137">
                  <c:v>3.5232433670050467E-2</c:v>
                </c:pt>
                <c:pt idx="138">
                  <c:v>3.3272973671020889E-2</c:v>
                </c:pt>
                <c:pt idx="139">
                  <c:v>3.1957800461847041E-2</c:v>
                </c:pt>
                <c:pt idx="140">
                  <c:v>3.0487443473638631E-2</c:v>
                </c:pt>
                <c:pt idx="141">
                  <c:v>2.9908243177160232E-2</c:v>
                </c:pt>
                <c:pt idx="142">
                  <c:v>2.8419688624601536E-2</c:v>
                </c:pt>
                <c:pt idx="143">
                  <c:v>2.6109551714888157E-2</c:v>
                </c:pt>
                <c:pt idx="144">
                  <c:v>2.4368820114062828E-2</c:v>
                </c:pt>
                <c:pt idx="145">
                  <c:v>2.3166299329852924E-2</c:v>
                </c:pt>
                <c:pt idx="146">
                  <c:v>2.5712843271332053E-2</c:v>
                </c:pt>
                <c:pt idx="147">
                  <c:v>2.5922957993386175E-2</c:v>
                </c:pt>
                <c:pt idx="148">
                  <c:v>2.5848796360516513E-2</c:v>
                </c:pt>
                <c:pt idx="149">
                  <c:v>2.5223243229854919E-2</c:v>
                </c:pt>
                <c:pt idx="150">
                  <c:v>2.5042391512551276E-2</c:v>
                </c:pt>
                <c:pt idx="151">
                  <c:v>2.5125806705146081E-2</c:v>
                </c:pt>
                <c:pt idx="152">
                  <c:v>2.5735678103295134E-2</c:v>
                </c:pt>
                <c:pt idx="153">
                  <c:v>2.580406020651016E-2</c:v>
                </c:pt>
                <c:pt idx="154">
                  <c:v>2.6365673939284795E-2</c:v>
                </c:pt>
                <c:pt idx="155">
                  <c:v>2.8018593225480837E-2</c:v>
                </c:pt>
                <c:pt idx="156">
                  <c:v>2.7681108384988828E-2</c:v>
                </c:pt>
                <c:pt idx="157">
                  <c:v>2.8308421518033811E-2</c:v>
                </c:pt>
                <c:pt idx="158">
                  <c:v>2.7045809947554789E-2</c:v>
                </c:pt>
                <c:pt idx="159">
                  <c:v>2.7307906158875239E-2</c:v>
                </c:pt>
                <c:pt idx="160">
                  <c:v>2.7635340940639797E-2</c:v>
                </c:pt>
                <c:pt idx="161">
                  <c:v>2.8162229745938294E-2</c:v>
                </c:pt>
                <c:pt idx="162">
                  <c:v>2.8567556075488776E-2</c:v>
                </c:pt>
                <c:pt idx="163">
                  <c:v>2.9188612197626362E-2</c:v>
                </c:pt>
                <c:pt idx="164">
                  <c:v>2.9207038131876306E-2</c:v>
                </c:pt>
                <c:pt idx="165">
                  <c:v>2.9039299944952912E-2</c:v>
                </c:pt>
                <c:pt idx="166">
                  <c:v>2.8947647593034809E-2</c:v>
                </c:pt>
                <c:pt idx="167">
                  <c:v>2.9494451740486261E-2</c:v>
                </c:pt>
                <c:pt idx="168">
                  <c:v>3.0750706576130327E-2</c:v>
                </c:pt>
                <c:pt idx="169">
                  <c:v>3.0230847617150003E-2</c:v>
                </c:pt>
                <c:pt idx="170">
                  <c:v>2.9726015488472202E-2</c:v>
                </c:pt>
                <c:pt idx="171">
                  <c:v>2.8615115325237861E-2</c:v>
                </c:pt>
                <c:pt idx="172">
                  <c:v>2.7812652037600083E-2</c:v>
                </c:pt>
                <c:pt idx="173">
                  <c:v>2.7397615289206811E-2</c:v>
                </c:pt>
                <c:pt idx="174">
                  <c:v>2.7634439490414664E-2</c:v>
                </c:pt>
                <c:pt idx="175">
                  <c:v>2.7828637389822442E-2</c:v>
                </c:pt>
                <c:pt idx="176">
                  <c:v>2.8074660013903019E-2</c:v>
                </c:pt>
                <c:pt idx="177">
                  <c:v>2.8270631030675064E-2</c:v>
                </c:pt>
                <c:pt idx="178">
                  <c:v>2.8035018432051695E-2</c:v>
                </c:pt>
                <c:pt idx="179">
                  <c:v>2.8811174212943103E-2</c:v>
                </c:pt>
                <c:pt idx="180">
                  <c:v>2.860992803902751E-2</c:v>
                </c:pt>
                <c:pt idx="181">
                  <c:v>2.9490222847502467E-2</c:v>
                </c:pt>
                <c:pt idx="182">
                  <c:v>2.8448108676514039E-2</c:v>
                </c:pt>
                <c:pt idx="183">
                  <c:v>2.3114955476501997E-2</c:v>
                </c:pt>
                <c:pt idx="184">
                  <c:v>1.6767890956354892E-2</c:v>
                </c:pt>
                <c:pt idx="185">
                  <c:v>1.405476853533516E-2</c:v>
                </c:pt>
                <c:pt idx="186">
                  <c:v>1.782261294687304E-2</c:v>
                </c:pt>
                <c:pt idx="187">
                  <c:v>2.2428666835424993E-2</c:v>
                </c:pt>
                <c:pt idx="188">
                  <c:v>2.7087130695876871E-2</c:v>
                </c:pt>
                <c:pt idx="189">
                  <c:v>3.2759116394987853E-2</c:v>
                </c:pt>
                <c:pt idx="190">
                  <c:v>3.8432463322125132E-2</c:v>
                </c:pt>
                <c:pt idx="191">
                  <c:v>4.0063259346320379E-2</c:v>
                </c:pt>
                <c:pt idx="192">
                  <c:v>3.9256449433242135E-2</c:v>
                </c:pt>
                <c:pt idx="193">
                  <c:v>3.9164094973171082E-2</c:v>
                </c:pt>
                <c:pt idx="194">
                  <c:v>4.3545170537929279E-2</c:v>
                </c:pt>
                <c:pt idx="195">
                  <c:v>5.2556433160617422E-2</c:v>
                </c:pt>
                <c:pt idx="196">
                  <c:v>6.4974136697130147E-2</c:v>
                </c:pt>
                <c:pt idx="197">
                  <c:v>7.6998616464018621E-2</c:v>
                </c:pt>
                <c:pt idx="198">
                  <c:v>8.5424917732503269E-2</c:v>
                </c:pt>
                <c:pt idx="199">
                  <c:v>9.3277821652832271E-2</c:v>
                </c:pt>
                <c:pt idx="200">
                  <c:v>0.10200511922908229</c:v>
                </c:pt>
                <c:pt idx="201">
                  <c:v>0.10899884002289006</c:v>
                </c:pt>
                <c:pt idx="202">
                  <c:v>0.11472249228274789</c:v>
                </c:pt>
                <c:pt idx="203">
                  <c:v>0.11978718473316663</c:v>
                </c:pt>
                <c:pt idx="204">
                  <c:v>0.12581820496031804</c:v>
                </c:pt>
                <c:pt idx="205">
                  <c:v>0.13148417081516861</c:v>
                </c:pt>
              </c:numCache>
            </c:numRef>
          </c:val>
          <c:smooth val="0"/>
          <c:extLst>
            <c:ext xmlns:c16="http://schemas.microsoft.com/office/drawing/2014/chart" uri="{C3380CC4-5D6E-409C-BE32-E72D297353CC}">
              <c16:uniqueId val="{00000000-373B-4CF1-B9F7-4B5A9C35F1A7}"/>
            </c:ext>
          </c:extLst>
        </c:ser>
        <c:ser>
          <c:idx val="1"/>
          <c:order val="1"/>
          <c:tx>
            <c:strRef>
              <c:f>Sheet1!$F$1</c:f>
              <c:strCache>
                <c:ptCount val="1"/>
                <c:pt idx="0">
                  <c:v>YoY HPI Change</c:v>
                </c:pt>
              </c:strCache>
            </c:strRef>
          </c:tx>
          <c:spPr>
            <a:ln w="28575" cap="rnd">
              <a:solidFill>
                <a:schemeClr val="accent2"/>
              </a:solidFill>
              <a:round/>
            </a:ln>
            <a:effectLst/>
          </c:spPr>
          <c:marker>
            <c:symbol val="none"/>
          </c:marker>
          <c:cat>
            <c:numRef>
              <c:f>Sheet1!$A$14:$A$219</c:f>
              <c:numCache>
                <c:formatCode>mmm\-yy</c:formatCode>
                <c:ptCount val="206"/>
                <c:pt idx="0">
                  <c:v>38353</c:v>
                </c:pt>
                <c:pt idx="1">
                  <c:v>38384</c:v>
                </c:pt>
                <c:pt idx="2">
                  <c:v>38412</c:v>
                </c:pt>
                <c:pt idx="3">
                  <c:v>38443</c:v>
                </c:pt>
                <c:pt idx="4">
                  <c:v>38473</c:v>
                </c:pt>
                <c:pt idx="5">
                  <c:v>38504</c:v>
                </c:pt>
                <c:pt idx="6">
                  <c:v>38534</c:v>
                </c:pt>
                <c:pt idx="7">
                  <c:v>38565</c:v>
                </c:pt>
                <c:pt idx="8">
                  <c:v>38596</c:v>
                </c:pt>
                <c:pt idx="9">
                  <c:v>38626</c:v>
                </c:pt>
                <c:pt idx="10">
                  <c:v>38657</c:v>
                </c:pt>
                <c:pt idx="11">
                  <c:v>38687</c:v>
                </c:pt>
                <c:pt idx="12">
                  <c:v>38718</c:v>
                </c:pt>
                <c:pt idx="13">
                  <c:v>38749</c:v>
                </c:pt>
                <c:pt idx="14">
                  <c:v>38777</c:v>
                </c:pt>
                <c:pt idx="15">
                  <c:v>38808</c:v>
                </c:pt>
                <c:pt idx="16">
                  <c:v>38838</c:v>
                </c:pt>
                <c:pt idx="17">
                  <c:v>38869</c:v>
                </c:pt>
                <c:pt idx="18">
                  <c:v>38899</c:v>
                </c:pt>
                <c:pt idx="19">
                  <c:v>38930</c:v>
                </c:pt>
                <c:pt idx="20">
                  <c:v>38961</c:v>
                </c:pt>
                <c:pt idx="21">
                  <c:v>38991</c:v>
                </c:pt>
                <c:pt idx="22">
                  <c:v>39022</c:v>
                </c:pt>
                <c:pt idx="23">
                  <c:v>39052</c:v>
                </c:pt>
                <c:pt idx="24">
                  <c:v>39083</c:v>
                </c:pt>
                <c:pt idx="25">
                  <c:v>39114</c:v>
                </c:pt>
                <c:pt idx="26">
                  <c:v>39142</c:v>
                </c:pt>
                <c:pt idx="27">
                  <c:v>39173</c:v>
                </c:pt>
                <c:pt idx="28">
                  <c:v>39203</c:v>
                </c:pt>
                <c:pt idx="29">
                  <c:v>39234</c:v>
                </c:pt>
                <c:pt idx="30">
                  <c:v>39264</c:v>
                </c:pt>
                <c:pt idx="31">
                  <c:v>39295</c:v>
                </c:pt>
                <c:pt idx="32">
                  <c:v>39326</c:v>
                </c:pt>
                <c:pt idx="33">
                  <c:v>39356</c:v>
                </c:pt>
                <c:pt idx="34">
                  <c:v>39387</c:v>
                </c:pt>
                <c:pt idx="35">
                  <c:v>39417</c:v>
                </c:pt>
                <c:pt idx="36">
                  <c:v>39448</c:v>
                </c:pt>
                <c:pt idx="37">
                  <c:v>39479</c:v>
                </c:pt>
                <c:pt idx="38">
                  <c:v>39508</c:v>
                </c:pt>
                <c:pt idx="39">
                  <c:v>39539</c:v>
                </c:pt>
                <c:pt idx="40">
                  <c:v>39569</c:v>
                </c:pt>
                <c:pt idx="41">
                  <c:v>39600</c:v>
                </c:pt>
                <c:pt idx="42">
                  <c:v>39630</c:v>
                </c:pt>
                <c:pt idx="43">
                  <c:v>39661</c:v>
                </c:pt>
                <c:pt idx="44">
                  <c:v>39692</c:v>
                </c:pt>
                <c:pt idx="45">
                  <c:v>39722</c:v>
                </c:pt>
                <c:pt idx="46">
                  <c:v>39753</c:v>
                </c:pt>
                <c:pt idx="47">
                  <c:v>39783</c:v>
                </c:pt>
                <c:pt idx="48">
                  <c:v>39814</c:v>
                </c:pt>
                <c:pt idx="49">
                  <c:v>39845</c:v>
                </c:pt>
                <c:pt idx="50">
                  <c:v>39873</c:v>
                </c:pt>
                <c:pt idx="51">
                  <c:v>39904</c:v>
                </c:pt>
                <c:pt idx="52">
                  <c:v>39934</c:v>
                </c:pt>
                <c:pt idx="53">
                  <c:v>39965</c:v>
                </c:pt>
                <c:pt idx="54">
                  <c:v>39995</c:v>
                </c:pt>
                <c:pt idx="55">
                  <c:v>40026</c:v>
                </c:pt>
                <c:pt idx="56">
                  <c:v>40057</c:v>
                </c:pt>
                <c:pt idx="57">
                  <c:v>40087</c:v>
                </c:pt>
                <c:pt idx="58">
                  <c:v>40118</c:v>
                </c:pt>
                <c:pt idx="59">
                  <c:v>40148</c:v>
                </c:pt>
                <c:pt idx="60">
                  <c:v>40179</c:v>
                </c:pt>
                <c:pt idx="61">
                  <c:v>40210</c:v>
                </c:pt>
                <c:pt idx="62">
                  <c:v>40238</c:v>
                </c:pt>
                <c:pt idx="63">
                  <c:v>40269</c:v>
                </c:pt>
                <c:pt idx="64">
                  <c:v>40299</c:v>
                </c:pt>
                <c:pt idx="65">
                  <c:v>40330</c:v>
                </c:pt>
                <c:pt idx="66">
                  <c:v>40360</c:v>
                </c:pt>
                <c:pt idx="67">
                  <c:v>40391</c:v>
                </c:pt>
                <c:pt idx="68">
                  <c:v>40422</c:v>
                </c:pt>
                <c:pt idx="69">
                  <c:v>40452</c:v>
                </c:pt>
                <c:pt idx="70">
                  <c:v>40483</c:v>
                </c:pt>
                <c:pt idx="71">
                  <c:v>40513</c:v>
                </c:pt>
                <c:pt idx="72">
                  <c:v>40544</c:v>
                </c:pt>
                <c:pt idx="73">
                  <c:v>40575</c:v>
                </c:pt>
                <c:pt idx="74">
                  <c:v>40603</c:v>
                </c:pt>
                <c:pt idx="75">
                  <c:v>40634</c:v>
                </c:pt>
                <c:pt idx="76">
                  <c:v>40664</c:v>
                </c:pt>
                <c:pt idx="77">
                  <c:v>40695</c:v>
                </c:pt>
                <c:pt idx="78">
                  <c:v>40725</c:v>
                </c:pt>
                <c:pt idx="79">
                  <c:v>40756</c:v>
                </c:pt>
                <c:pt idx="80">
                  <c:v>40787</c:v>
                </c:pt>
                <c:pt idx="81">
                  <c:v>40817</c:v>
                </c:pt>
                <c:pt idx="82">
                  <c:v>40848</c:v>
                </c:pt>
                <c:pt idx="83">
                  <c:v>40878</c:v>
                </c:pt>
                <c:pt idx="84">
                  <c:v>40909</c:v>
                </c:pt>
                <c:pt idx="85">
                  <c:v>40940</c:v>
                </c:pt>
                <c:pt idx="86">
                  <c:v>40969</c:v>
                </c:pt>
                <c:pt idx="87">
                  <c:v>41000</c:v>
                </c:pt>
                <c:pt idx="88">
                  <c:v>41030</c:v>
                </c:pt>
                <c:pt idx="89">
                  <c:v>41061</c:v>
                </c:pt>
                <c:pt idx="90">
                  <c:v>41091</c:v>
                </c:pt>
                <c:pt idx="91">
                  <c:v>41122</c:v>
                </c:pt>
                <c:pt idx="92">
                  <c:v>41153</c:v>
                </c:pt>
                <c:pt idx="93">
                  <c:v>41183</c:v>
                </c:pt>
                <c:pt idx="94">
                  <c:v>41214</c:v>
                </c:pt>
                <c:pt idx="95">
                  <c:v>41244</c:v>
                </c:pt>
                <c:pt idx="96">
                  <c:v>41275</c:v>
                </c:pt>
                <c:pt idx="97">
                  <c:v>41306</c:v>
                </c:pt>
                <c:pt idx="98">
                  <c:v>41334</c:v>
                </c:pt>
                <c:pt idx="99">
                  <c:v>41365</c:v>
                </c:pt>
                <c:pt idx="100">
                  <c:v>41395</c:v>
                </c:pt>
                <c:pt idx="101">
                  <c:v>41426</c:v>
                </c:pt>
                <c:pt idx="102">
                  <c:v>41456</c:v>
                </c:pt>
                <c:pt idx="103">
                  <c:v>41487</c:v>
                </c:pt>
                <c:pt idx="104">
                  <c:v>41518</c:v>
                </c:pt>
                <c:pt idx="105">
                  <c:v>41548</c:v>
                </c:pt>
                <c:pt idx="106">
                  <c:v>41579</c:v>
                </c:pt>
                <c:pt idx="107">
                  <c:v>41609</c:v>
                </c:pt>
                <c:pt idx="108">
                  <c:v>41640</c:v>
                </c:pt>
                <c:pt idx="109">
                  <c:v>41671</c:v>
                </c:pt>
                <c:pt idx="110">
                  <c:v>41699</c:v>
                </c:pt>
                <c:pt idx="111">
                  <c:v>41730</c:v>
                </c:pt>
                <c:pt idx="112">
                  <c:v>41760</c:v>
                </c:pt>
                <c:pt idx="113">
                  <c:v>41791</c:v>
                </c:pt>
                <c:pt idx="114">
                  <c:v>41821</c:v>
                </c:pt>
                <c:pt idx="115">
                  <c:v>41852</c:v>
                </c:pt>
                <c:pt idx="116">
                  <c:v>41883</c:v>
                </c:pt>
                <c:pt idx="117">
                  <c:v>41913</c:v>
                </c:pt>
                <c:pt idx="118">
                  <c:v>41944</c:v>
                </c:pt>
                <c:pt idx="119">
                  <c:v>41974</c:v>
                </c:pt>
                <c:pt idx="120">
                  <c:v>42005</c:v>
                </c:pt>
                <c:pt idx="121">
                  <c:v>42036</c:v>
                </c:pt>
                <c:pt idx="122">
                  <c:v>42064</c:v>
                </c:pt>
                <c:pt idx="123">
                  <c:v>42095</c:v>
                </c:pt>
                <c:pt idx="124">
                  <c:v>42125</c:v>
                </c:pt>
                <c:pt idx="125">
                  <c:v>42156</c:v>
                </c:pt>
                <c:pt idx="126">
                  <c:v>42186</c:v>
                </c:pt>
                <c:pt idx="127">
                  <c:v>42217</c:v>
                </c:pt>
                <c:pt idx="128">
                  <c:v>42248</c:v>
                </c:pt>
                <c:pt idx="129">
                  <c:v>42278</c:v>
                </c:pt>
                <c:pt idx="130">
                  <c:v>42309</c:v>
                </c:pt>
                <c:pt idx="131">
                  <c:v>42339</c:v>
                </c:pt>
                <c:pt idx="132">
                  <c:v>42370</c:v>
                </c:pt>
                <c:pt idx="133">
                  <c:v>42401</c:v>
                </c:pt>
                <c:pt idx="134">
                  <c:v>42430</c:v>
                </c:pt>
                <c:pt idx="135">
                  <c:v>42461</c:v>
                </c:pt>
                <c:pt idx="136">
                  <c:v>42491</c:v>
                </c:pt>
                <c:pt idx="137">
                  <c:v>42522</c:v>
                </c:pt>
                <c:pt idx="138">
                  <c:v>42552</c:v>
                </c:pt>
                <c:pt idx="139">
                  <c:v>42583</c:v>
                </c:pt>
                <c:pt idx="140">
                  <c:v>42614</c:v>
                </c:pt>
                <c:pt idx="141">
                  <c:v>42644</c:v>
                </c:pt>
                <c:pt idx="142">
                  <c:v>42675</c:v>
                </c:pt>
                <c:pt idx="143">
                  <c:v>42705</c:v>
                </c:pt>
                <c:pt idx="144">
                  <c:v>42736</c:v>
                </c:pt>
                <c:pt idx="145">
                  <c:v>42767</c:v>
                </c:pt>
                <c:pt idx="146">
                  <c:v>42795</c:v>
                </c:pt>
                <c:pt idx="147">
                  <c:v>42826</c:v>
                </c:pt>
                <c:pt idx="148">
                  <c:v>42856</c:v>
                </c:pt>
                <c:pt idx="149">
                  <c:v>42887</c:v>
                </c:pt>
                <c:pt idx="150">
                  <c:v>42917</c:v>
                </c:pt>
                <c:pt idx="151">
                  <c:v>42948</c:v>
                </c:pt>
                <c:pt idx="152">
                  <c:v>42979</c:v>
                </c:pt>
                <c:pt idx="153">
                  <c:v>43009</c:v>
                </c:pt>
                <c:pt idx="154">
                  <c:v>43040</c:v>
                </c:pt>
                <c:pt idx="155">
                  <c:v>43070</c:v>
                </c:pt>
                <c:pt idx="156">
                  <c:v>43101</c:v>
                </c:pt>
                <c:pt idx="157">
                  <c:v>43132</c:v>
                </c:pt>
                <c:pt idx="158">
                  <c:v>43160</c:v>
                </c:pt>
                <c:pt idx="159">
                  <c:v>43191</c:v>
                </c:pt>
                <c:pt idx="160">
                  <c:v>43221</c:v>
                </c:pt>
                <c:pt idx="161">
                  <c:v>43252</c:v>
                </c:pt>
                <c:pt idx="162">
                  <c:v>43282</c:v>
                </c:pt>
                <c:pt idx="163">
                  <c:v>43313</c:v>
                </c:pt>
                <c:pt idx="164">
                  <c:v>43344</c:v>
                </c:pt>
                <c:pt idx="165">
                  <c:v>43374</c:v>
                </c:pt>
                <c:pt idx="166">
                  <c:v>43405</c:v>
                </c:pt>
                <c:pt idx="167">
                  <c:v>43435</c:v>
                </c:pt>
                <c:pt idx="168">
                  <c:v>43466</c:v>
                </c:pt>
                <c:pt idx="169">
                  <c:v>43497</c:v>
                </c:pt>
                <c:pt idx="170">
                  <c:v>43525</c:v>
                </c:pt>
                <c:pt idx="171">
                  <c:v>43556</c:v>
                </c:pt>
                <c:pt idx="172">
                  <c:v>43586</c:v>
                </c:pt>
                <c:pt idx="173">
                  <c:v>43617</c:v>
                </c:pt>
                <c:pt idx="174">
                  <c:v>43647</c:v>
                </c:pt>
                <c:pt idx="175">
                  <c:v>43678</c:v>
                </c:pt>
                <c:pt idx="176">
                  <c:v>43709</c:v>
                </c:pt>
                <c:pt idx="177">
                  <c:v>43739</c:v>
                </c:pt>
                <c:pt idx="178">
                  <c:v>43770</c:v>
                </c:pt>
                <c:pt idx="179">
                  <c:v>43800</c:v>
                </c:pt>
                <c:pt idx="180">
                  <c:v>43831</c:v>
                </c:pt>
                <c:pt idx="181">
                  <c:v>43862</c:v>
                </c:pt>
                <c:pt idx="182">
                  <c:v>43891</c:v>
                </c:pt>
                <c:pt idx="183">
                  <c:v>43922</c:v>
                </c:pt>
                <c:pt idx="184">
                  <c:v>43952</c:v>
                </c:pt>
                <c:pt idx="185">
                  <c:v>43983</c:v>
                </c:pt>
                <c:pt idx="186">
                  <c:v>44013</c:v>
                </c:pt>
                <c:pt idx="187">
                  <c:v>44044</c:v>
                </c:pt>
                <c:pt idx="188">
                  <c:v>44075</c:v>
                </c:pt>
                <c:pt idx="189">
                  <c:v>44105</c:v>
                </c:pt>
                <c:pt idx="190">
                  <c:v>44136</c:v>
                </c:pt>
                <c:pt idx="191">
                  <c:v>44166</c:v>
                </c:pt>
                <c:pt idx="192">
                  <c:v>44197</c:v>
                </c:pt>
                <c:pt idx="193">
                  <c:v>44228</c:v>
                </c:pt>
                <c:pt idx="194">
                  <c:v>44256</c:v>
                </c:pt>
                <c:pt idx="195">
                  <c:v>44287</c:v>
                </c:pt>
                <c:pt idx="196">
                  <c:v>44317</c:v>
                </c:pt>
                <c:pt idx="197">
                  <c:v>44348</c:v>
                </c:pt>
                <c:pt idx="198">
                  <c:v>44378</c:v>
                </c:pt>
                <c:pt idx="199">
                  <c:v>44409</c:v>
                </c:pt>
                <c:pt idx="200">
                  <c:v>44440</c:v>
                </c:pt>
                <c:pt idx="201">
                  <c:v>44470</c:v>
                </c:pt>
                <c:pt idx="202">
                  <c:v>44501</c:v>
                </c:pt>
                <c:pt idx="203">
                  <c:v>44531</c:v>
                </c:pt>
                <c:pt idx="204">
                  <c:v>44562</c:v>
                </c:pt>
                <c:pt idx="205">
                  <c:v>44593</c:v>
                </c:pt>
              </c:numCache>
            </c:numRef>
          </c:cat>
          <c:val>
            <c:numRef>
              <c:f>Sheet1!$F$14:$F$219</c:f>
              <c:numCache>
                <c:formatCode>0%</c:formatCode>
                <c:ptCount val="206"/>
                <c:pt idx="0">
                  <c:v>0.17946186539941777</c:v>
                </c:pt>
                <c:pt idx="1">
                  <c:v>0.1830179808844139</c:v>
                </c:pt>
                <c:pt idx="2">
                  <c:v>0.18249695312859027</c:v>
                </c:pt>
                <c:pt idx="3">
                  <c:v>0.18015913930493266</c:v>
                </c:pt>
                <c:pt idx="4">
                  <c:v>0.17572673600959821</c:v>
                </c:pt>
                <c:pt idx="5">
                  <c:v>0.1708032298587252</c:v>
                </c:pt>
                <c:pt idx="6">
                  <c:v>0.16712314218573554</c:v>
                </c:pt>
                <c:pt idx="7">
                  <c:v>0.16661068240105004</c:v>
                </c:pt>
                <c:pt idx="8">
                  <c:v>0.1682781550756296</c:v>
                </c:pt>
                <c:pt idx="9">
                  <c:v>0.16936833489307079</c:v>
                </c:pt>
                <c:pt idx="10">
                  <c:v>0.17001759060935751</c:v>
                </c:pt>
                <c:pt idx="11">
                  <c:v>0.16649576967341173</c:v>
                </c:pt>
                <c:pt idx="12">
                  <c:v>0.16083459361300667</c:v>
                </c:pt>
                <c:pt idx="13">
                  <c:v>0.15268892102538478</c:v>
                </c:pt>
                <c:pt idx="14">
                  <c:v>0.14102204392954176</c:v>
                </c:pt>
                <c:pt idx="15">
                  <c:v>0.12895070389122743</c:v>
                </c:pt>
                <c:pt idx="16">
                  <c:v>0.11553321903129055</c:v>
                </c:pt>
                <c:pt idx="17">
                  <c:v>9.760182206159973E-2</c:v>
                </c:pt>
                <c:pt idx="18">
                  <c:v>8.1269563647572429E-2</c:v>
                </c:pt>
                <c:pt idx="19">
                  <c:v>6.4369986896442244E-2</c:v>
                </c:pt>
                <c:pt idx="20">
                  <c:v>4.8499151320239298E-2</c:v>
                </c:pt>
                <c:pt idx="21">
                  <c:v>3.5116687989613649E-2</c:v>
                </c:pt>
                <c:pt idx="22">
                  <c:v>2.2779142007737008E-2</c:v>
                </c:pt>
                <c:pt idx="23">
                  <c:v>1.260829439237332E-2</c:v>
                </c:pt>
                <c:pt idx="24">
                  <c:v>5.33160617379691E-3</c:v>
                </c:pt>
                <c:pt idx="25">
                  <c:v>-1.1363327838651571E-3</c:v>
                </c:pt>
                <c:pt idx="26">
                  <c:v>-7.3891846329241506E-3</c:v>
                </c:pt>
                <c:pt idx="27">
                  <c:v>-1.6927654567067796E-2</c:v>
                </c:pt>
                <c:pt idx="28">
                  <c:v>-2.6017237397787496E-2</c:v>
                </c:pt>
                <c:pt idx="29">
                  <c:v>-3.360919374073934E-2</c:v>
                </c:pt>
                <c:pt idx="30">
                  <c:v>-4.0500710911717364E-2</c:v>
                </c:pt>
                <c:pt idx="31">
                  <c:v>-4.7704610714148443E-2</c:v>
                </c:pt>
                <c:pt idx="32">
                  <c:v>-5.48946819640308E-2</c:v>
                </c:pt>
                <c:pt idx="33">
                  <c:v>-6.594190315569004E-2</c:v>
                </c:pt>
                <c:pt idx="34">
                  <c:v>-8.1385307025598097E-2</c:v>
                </c:pt>
                <c:pt idx="35">
                  <c:v>-9.5300629075974586E-2</c:v>
                </c:pt>
                <c:pt idx="36">
                  <c:v>-0.11301361536591303</c:v>
                </c:pt>
                <c:pt idx="37">
                  <c:v>-0.13382437582277384</c:v>
                </c:pt>
                <c:pt idx="38">
                  <c:v>-0.15165949282040225</c:v>
                </c:pt>
                <c:pt idx="39">
                  <c:v>-0.16241047162246769</c:v>
                </c:pt>
                <c:pt idx="40">
                  <c:v>-0.1696151489561053</c:v>
                </c:pt>
                <c:pt idx="41">
                  <c:v>-0.17316729616194881</c:v>
                </c:pt>
                <c:pt idx="42">
                  <c:v>-0.17841226224895124</c:v>
                </c:pt>
                <c:pt idx="43">
                  <c:v>-0.18212571253682242</c:v>
                </c:pt>
                <c:pt idx="44">
                  <c:v>-0.18922755952779891</c:v>
                </c:pt>
                <c:pt idx="45">
                  <c:v>-0.19592280431065767</c:v>
                </c:pt>
                <c:pt idx="46">
                  <c:v>-0.19775772099055089</c:v>
                </c:pt>
                <c:pt idx="47">
                  <c:v>-0.20361579638420368</c:v>
                </c:pt>
                <c:pt idx="48">
                  <c:v>-0.2088475470612019</c:v>
                </c:pt>
                <c:pt idx="49">
                  <c:v>-0.20488778167774757</c:v>
                </c:pt>
                <c:pt idx="50">
                  <c:v>-0.20476793798139148</c:v>
                </c:pt>
                <c:pt idx="51">
                  <c:v>-0.19847389335686005</c:v>
                </c:pt>
                <c:pt idx="52">
                  <c:v>-0.18997868230554138</c:v>
                </c:pt>
                <c:pt idx="53">
                  <c:v>-0.17529511088329719</c:v>
                </c:pt>
                <c:pt idx="54">
                  <c:v>-0.15476201578372717</c:v>
                </c:pt>
                <c:pt idx="55">
                  <c:v>-0.13412281496128298</c:v>
                </c:pt>
                <c:pt idx="56">
                  <c:v>-0.11344352086019527</c:v>
                </c:pt>
                <c:pt idx="57">
                  <c:v>-9.1734866843711571E-2</c:v>
                </c:pt>
                <c:pt idx="58">
                  <c:v>-6.9601276621226171E-2</c:v>
                </c:pt>
                <c:pt idx="59">
                  <c:v>-4.3665220883534195E-2</c:v>
                </c:pt>
                <c:pt idx="60">
                  <c:v>-1.7150275931233638E-2</c:v>
                </c:pt>
                <c:pt idx="61">
                  <c:v>-2.2596883176377869E-3</c:v>
                </c:pt>
                <c:pt idx="62">
                  <c:v>1.7630914007872089E-2</c:v>
                </c:pt>
                <c:pt idx="63">
                  <c:v>3.2530161603945729E-2</c:v>
                </c:pt>
                <c:pt idx="64">
                  <c:v>4.1129032258064191E-2</c:v>
                </c:pt>
                <c:pt idx="65">
                  <c:v>3.5038854917875506E-2</c:v>
                </c:pt>
                <c:pt idx="66">
                  <c:v>2.1245646986235656E-2</c:v>
                </c:pt>
                <c:pt idx="67">
                  <c:v>5.9964798025138322E-3</c:v>
                </c:pt>
                <c:pt idx="68">
                  <c:v>-5.9664053751401491E-3</c:v>
                </c:pt>
                <c:pt idx="69">
                  <c:v>-1.6404857801216921E-2</c:v>
                </c:pt>
                <c:pt idx="70">
                  <c:v>-2.4148683567908447E-2</c:v>
                </c:pt>
                <c:pt idx="71">
                  <c:v>-3.1676918824580125E-2</c:v>
                </c:pt>
                <c:pt idx="72">
                  <c:v>-3.7802743014360485E-2</c:v>
                </c:pt>
                <c:pt idx="73">
                  <c:v>-4.2072571272203096E-2</c:v>
                </c:pt>
                <c:pt idx="74">
                  <c:v>-4.9347366932668613E-2</c:v>
                </c:pt>
                <c:pt idx="75">
                  <c:v>-5.5698163709744231E-2</c:v>
                </c:pt>
                <c:pt idx="76">
                  <c:v>-5.8147313569466785E-2</c:v>
                </c:pt>
                <c:pt idx="77">
                  <c:v>-5.5973756949987186E-2</c:v>
                </c:pt>
                <c:pt idx="78">
                  <c:v>-5.1176187070880341E-2</c:v>
                </c:pt>
                <c:pt idx="79">
                  <c:v>-4.7139442968180179E-2</c:v>
                </c:pt>
                <c:pt idx="80">
                  <c:v>-4.5372579060733997E-2</c:v>
                </c:pt>
                <c:pt idx="81">
                  <c:v>-4.3583869780942308E-2</c:v>
                </c:pt>
                <c:pt idx="82">
                  <c:v>-4.5074604331373003E-2</c:v>
                </c:pt>
                <c:pt idx="83">
                  <c:v>-4.3710518592663283E-2</c:v>
                </c:pt>
                <c:pt idx="84">
                  <c:v>-4.0964123794433149E-2</c:v>
                </c:pt>
                <c:pt idx="85">
                  <c:v>-3.4818431496718927E-2</c:v>
                </c:pt>
                <c:pt idx="86">
                  <c:v>-2.4225409721770341E-2</c:v>
                </c:pt>
                <c:pt idx="87">
                  <c:v>-1.3467720440641706E-2</c:v>
                </c:pt>
                <c:pt idx="88">
                  <c:v>2.6167735182514029E-4</c:v>
                </c:pt>
                <c:pt idx="89">
                  <c:v>1.3601242259265289E-2</c:v>
                </c:pt>
                <c:pt idx="90">
                  <c:v>2.3583155131049693E-2</c:v>
                </c:pt>
                <c:pt idx="91">
                  <c:v>3.3691741782708506E-2</c:v>
                </c:pt>
                <c:pt idx="92">
                  <c:v>4.7142028628238908E-2</c:v>
                </c:pt>
                <c:pt idx="93">
                  <c:v>6.0313953626055516E-2</c:v>
                </c:pt>
                <c:pt idx="94">
                  <c:v>7.4593585027920017E-2</c:v>
                </c:pt>
                <c:pt idx="95">
                  <c:v>8.6576284132136694E-2</c:v>
                </c:pt>
                <c:pt idx="96">
                  <c:v>9.7050386436646097E-2</c:v>
                </c:pt>
                <c:pt idx="97">
                  <c:v>0.10611287888916476</c:v>
                </c:pt>
                <c:pt idx="98">
                  <c:v>0.11901363285604027</c:v>
                </c:pt>
                <c:pt idx="99">
                  <c:v>0.12945550837439335</c:v>
                </c:pt>
                <c:pt idx="100">
                  <c:v>0.13163598990937109</c:v>
                </c:pt>
                <c:pt idx="101">
                  <c:v>0.1315893536121675</c:v>
                </c:pt>
                <c:pt idx="102">
                  <c:v>0.1362077009633067</c:v>
                </c:pt>
                <c:pt idx="103">
                  <c:v>0.14347697168253459</c:v>
                </c:pt>
                <c:pt idx="104">
                  <c:v>0.1471311779873421</c:v>
                </c:pt>
                <c:pt idx="105">
                  <c:v>0.14836861356688891</c:v>
                </c:pt>
                <c:pt idx="106">
                  <c:v>0.14671015340959492</c:v>
                </c:pt>
                <c:pt idx="107">
                  <c:v>0.14314016589343459</c:v>
                </c:pt>
                <c:pt idx="108">
                  <c:v>0.13967471682197674</c:v>
                </c:pt>
                <c:pt idx="109">
                  <c:v>0.13494865517701538</c:v>
                </c:pt>
                <c:pt idx="110">
                  <c:v>0.12670320828189441</c:v>
                </c:pt>
                <c:pt idx="111">
                  <c:v>0.11254533880539541</c:v>
                </c:pt>
                <c:pt idx="112">
                  <c:v>9.9084371568457508E-2</c:v>
                </c:pt>
                <c:pt idx="113">
                  <c:v>8.7240973530568366E-2</c:v>
                </c:pt>
                <c:pt idx="114">
                  <c:v>7.3876779388083902E-2</c:v>
                </c:pt>
                <c:pt idx="115">
                  <c:v>6.2208679509428544E-2</c:v>
                </c:pt>
                <c:pt idx="116">
                  <c:v>5.4641942969390067E-2</c:v>
                </c:pt>
                <c:pt idx="117">
                  <c:v>5.2035078032046211E-2</c:v>
                </c:pt>
                <c:pt idx="118">
                  <c:v>5.0485411907082112E-2</c:v>
                </c:pt>
                <c:pt idx="119">
                  <c:v>5.0523258931448378E-2</c:v>
                </c:pt>
                <c:pt idx="120">
                  <c:v>4.9134904327235107E-2</c:v>
                </c:pt>
                <c:pt idx="121">
                  <c:v>5.3234542356377812E-2</c:v>
                </c:pt>
                <c:pt idx="122">
                  <c:v>5.2307687657735302E-2</c:v>
                </c:pt>
                <c:pt idx="123">
                  <c:v>5.1554731134776599E-2</c:v>
                </c:pt>
                <c:pt idx="124">
                  <c:v>5.2644230769230971E-2</c:v>
                </c:pt>
                <c:pt idx="125">
                  <c:v>5.4357619429453052E-2</c:v>
                </c:pt>
                <c:pt idx="126">
                  <c:v>5.8309121489602544E-2</c:v>
                </c:pt>
                <c:pt idx="127">
                  <c:v>6.1105250951964285E-2</c:v>
                </c:pt>
                <c:pt idx="128">
                  <c:v>6.3711871227364103E-2</c:v>
                </c:pt>
                <c:pt idx="129">
                  <c:v>6.4056051340972919E-2</c:v>
                </c:pt>
                <c:pt idx="130">
                  <c:v>6.4633437129627325E-2</c:v>
                </c:pt>
                <c:pt idx="131">
                  <c:v>6.4197790005898314E-2</c:v>
                </c:pt>
                <c:pt idx="132">
                  <c:v>6.4213067269897728E-2</c:v>
                </c:pt>
                <c:pt idx="133">
                  <c:v>6.0908316119433037E-2</c:v>
                </c:pt>
                <c:pt idx="134">
                  <c:v>6.0212730158432981E-2</c:v>
                </c:pt>
                <c:pt idx="135">
                  <c:v>6.169902878433331E-2</c:v>
                </c:pt>
                <c:pt idx="136">
                  <c:v>6.2146780086777653E-2</c:v>
                </c:pt>
                <c:pt idx="137">
                  <c:v>6.2742782338963243E-2</c:v>
                </c:pt>
                <c:pt idx="138">
                  <c:v>6.240410726259582E-2</c:v>
                </c:pt>
                <c:pt idx="139">
                  <c:v>6.254629544765522E-2</c:v>
                </c:pt>
                <c:pt idx="140">
                  <c:v>6.0992228808205873E-2</c:v>
                </c:pt>
                <c:pt idx="141">
                  <c:v>6.0060669761873298E-2</c:v>
                </c:pt>
                <c:pt idx="142">
                  <c:v>6.0308526306327659E-2</c:v>
                </c:pt>
                <c:pt idx="143">
                  <c:v>6.2356661090053445E-2</c:v>
                </c:pt>
                <c:pt idx="144">
                  <c:v>6.3844780285563507E-2</c:v>
                </c:pt>
                <c:pt idx="145">
                  <c:v>6.4505368072055536E-2</c:v>
                </c:pt>
                <c:pt idx="146">
                  <c:v>6.2529603792753186E-2</c:v>
                </c:pt>
                <c:pt idx="147">
                  <c:v>6.1868449969327166E-2</c:v>
                </c:pt>
                <c:pt idx="148">
                  <c:v>6.3102799028389001E-2</c:v>
                </c:pt>
                <c:pt idx="149">
                  <c:v>6.3778225563507096E-2</c:v>
                </c:pt>
                <c:pt idx="150">
                  <c:v>6.5683744440220959E-2</c:v>
                </c:pt>
                <c:pt idx="151">
                  <c:v>6.6143339285760883E-2</c:v>
                </c:pt>
                <c:pt idx="152">
                  <c:v>6.7922152006422154E-2</c:v>
                </c:pt>
                <c:pt idx="153">
                  <c:v>6.763019781485391E-2</c:v>
                </c:pt>
                <c:pt idx="154">
                  <c:v>6.7390524633995197E-2</c:v>
                </c:pt>
                <c:pt idx="155">
                  <c:v>6.6074517037180813E-2</c:v>
                </c:pt>
                <c:pt idx="156">
                  <c:v>6.7547032456800604E-2</c:v>
                </c:pt>
                <c:pt idx="157">
                  <c:v>6.9821926043411864E-2</c:v>
                </c:pt>
                <c:pt idx="158">
                  <c:v>7.1770301257828129E-2</c:v>
                </c:pt>
                <c:pt idx="159">
                  <c:v>7.2113078385741547E-2</c:v>
                </c:pt>
                <c:pt idx="160">
                  <c:v>7.1842276913646419E-2</c:v>
                </c:pt>
                <c:pt idx="161">
                  <c:v>7.1483411367869953E-2</c:v>
                </c:pt>
                <c:pt idx="162">
                  <c:v>6.8549724361902653E-2</c:v>
                </c:pt>
                <c:pt idx="163">
                  <c:v>6.5316562836462699E-2</c:v>
                </c:pt>
                <c:pt idx="164">
                  <c:v>6.1017584646204659E-2</c:v>
                </c:pt>
                <c:pt idx="165">
                  <c:v>5.7909133961904224E-2</c:v>
                </c:pt>
                <c:pt idx="166">
                  <c:v>5.255408451908905E-2</c:v>
                </c:pt>
                <c:pt idx="167">
                  <c:v>4.717573773966266E-2</c:v>
                </c:pt>
                <c:pt idx="168">
                  <c:v>4.0351826999034834E-2</c:v>
                </c:pt>
                <c:pt idx="169">
                  <c:v>3.4639654820576515E-2</c:v>
                </c:pt>
                <c:pt idx="170">
                  <c:v>3.115818772228196E-2</c:v>
                </c:pt>
                <c:pt idx="171">
                  <c:v>2.9512865288028989E-2</c:v>
                </c:pt>
                <c:pt idx="172">
                  <c:v>2.7550744121323634E-2</c:v>
                </c:pt>
                <c:pt idx="173">
                  <c:v>2.6121376928633921E-2</c:v>
                </c:pt>
                <c:pt idx="174">
                  <c:v>2.5570054928967023E-2</c:v>
                </c:pt>
                <c:pt idx="175">
                  <c:v>2.5970673116244347E-2</c:v>
                </c:pt>
                <c:pt idx="176">
                  <c:v>2.6255774925032727E-2</c:v>
                </c:pt>
                <c:pt idx="177">
                  <c:v>2.7615188318692807E-2</c:v>
                </c:pt>
                <c:pt idx="178">
                  <c:v>3.1030699845020493E-2</c:v>
                </c:pt>
                <c:pt idx="179">
                  <c:v>3.4896538520795328E-2</c:v>
                </c:pt>
                <c:pt idx="180">
                  <c:v>3.825687170311709E-2</c:v>
                </c:pt>
                <c:pt idx="181">
                  <c:v>4.1681592844679205E-2</c:v>
                </c:pt>
                <c:pt idx="182">
                  <c:v>4.5437504686211216E-2</c:v>
                </c:pt>
                <c:pt idx="183">
                  <c:v>4.5939346519704882E-2</c:v>
                </c:pt>
                <c:pt idx="184">
                  <c:v>4.3719938915407708E-2</c:v>
                </c:pt>
                <c:pt idx="185">
                  <c:v>4.2020919360406639E-2</c:v>
                </c:pt>
                <c:pt idx="186">
                  <c:v>4.7706783097524186E-2</c:v>
                </c:pt>
                <c:pt idx="187">
                  <c:v>5.9614654190117689E-2</c:v>
                </c:pt>
                <c:pt idx="188">
                  <c:v>7.2686313924568369E-2</c:v>
                </c:pt>
                <c:pt idx="189">
                  <c:v>8.5680041994043776E-2</c:v>
                </c:pt>
                <c:pt idx="190">
                  <c:v>9.527830791490044E-2</c:v>
                </c:pt>
                <c:pt idx="191">
                  <c:v>0.10410889841189808</c:v>
                </c:pt>
                <c:pt idx="192">
                  <c:v>0.11432565195083333</c:v>
                </c:pt>
                <c:pt idx="193">
                  <c:v>0.1239544284700036</c:v>
                </c:pt>
                <c:pt idx="194">
                  <c:v>0.13918757137576643</c:v>
                </c:pt>
                <c:pt idx="195">
                  <c:v>0.15692910574422059</c:v>
                </c:pt>
                <c:pt idx="196">
                  <c:v>0.17939105921207221</c:v>
                </c:pt>
                <c:pt idx="197">
                  <c:v>0.20218675982686252</c:v>
                </c:pt>
                <c:pt idx="198">
                  <c:v>0.21273108603624591</c:v>
                </c:pt>
                <c:pt idx="199">
                  <c:v>0.21150898763494874</c:v>
                </c:pt>
                <c:pt idx="200">
                  <c:v>0.20752861775595033</c:v>
                </c:pt>
                <c:pt idx="201">
                  <c:v>0.20211204735775223</c:v>
                </c:pt>
                <c:pt idx="202">
                  <c:v>0.20161549413778412</c:v>
                </c:pt>
                <c:pt idx="203">
                  <c:v>0.204939137493658</c:v>
                </c:pt>
                <c:pt idx="204">
                  <c:v>0.21148102625815302</c:v>
                </c:pt>
                <c:pt idx="205">
                  <c:v>0.22504696807907743</c:v>
                </c:pt>
              </c:numCache>
            </c:numRef>
          </c:val>
          <c:smooth val="0"/>
          <c:extLst>
            <c:ext xmlns:c16="http://schemas.microsoft.com/office/drawing/2014/chart" uri="{C3380CC4-5D6E-409C-BE32-E72D297353CC}">
              <c16:uniqueId val="{00000001-373B-4CF1-B9F7-4B5A9C35F1A7}"/>
            </c:ext>
          </c:extLst>
        </c:ser>
        <c:dLbls>
          <c:showLegendKey val="0"/>
          <c:showVal val="0"/>
          <c:showCatName val="0"/>
          <c:showSerName val="0"/>
          <c:showPercent val="0"/>
          <c:showBubbleSize val="0"/>
        </c:dLbls>
        <c:smooth val="0"/>
        <c:axId val="448714560"/>
        <c:axId val="448711936"/>
      </c:lineChart>
      <c:dateAx>
        <c:axId val="448714560"/>
        <c:scaling>
          <c:orientation val="minMax"/>
        </c:scaling>
        <c:delete val="0"/>
        <c:axPos val="b"/>
        <c:numFmt formatCode="mmm\-yy"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448711936"/>
        <c:crosses val="autoZero"/>
        <c:auto val="1"/>
        <c:lblOffset val="100"/>
        <c:baseTimeUnit val="months"/>
        <c:majorUnit val="12"/>
        <c:majorTimeUnit val="months"/>
      </c:dateAx>
      <c:valAx>
        <c:axId val="4487119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448714560"/>
        <c:crosses val="autoZero"/>
        <c:crossBetween val="between"/>
      </c:valAx>
      <c:spPr>
        <a:noFill/>
        <a:ln>
          <a:solidFill>
            <a:sysClr val="windowText" lastClr="000000"/>
          </a:solidFill>
        </a:ln>
        <a:effectLst/>
      </c:spPr>
    </c:plotArea>
    <c:legend>
      <c:legendPos val="b"/>
      <c:layout>
        <c:manualLayout>
          <c:xMode val="edge"/>
          <c:yMode val="edge"/>
          <c:x val="0.60871704509253233"/>
          <c:y val="0.15391484361192734"/>
          <c:w val="0.26625196850393701"/>
          <c:h val="0.11030389815215785"/>
        </c:manualLayout>
      </c:layout>
      <c:overlay val="0"/>
      <c:spPr>
        <a:solidFill>
          <a:sysClr val="window" lastClr="FFFFFF"/>
        </a:solidFill>
        <a:ln>
          <a:solidFill>
            <a:sysClr val="windowText" lastClr="000000"/>
          </a:solid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ysClr val="windowText" lastClr="000000"/>
          </a:solidFill>
        </a:defRPr>
      </a:pPr>
      <a:endParaRPr lang="en-US"/>
    </a:p>
  </c:txPr>
  <c:externalData r:id="rId4">
    <c:autoUpdate val="0"/>
  </c:externalData>
  <c:userShapes r:id="rId5"/>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847003499562554"/>
          <c:y val="0.14241450762393357"/>
          <c:w val="0.85097440944881886"/>
          <c:h val="0.5493119167726539"/>
        </c:manualLayout>
      </c:layout>
      <c:barChart>
        <c:barDir val="col"/>
        <c:grouping val="clustered"/>
        <c:varyColors val="0"/>
        <c:ser>
          <c:idx val="0"/>
          <c:order val="0"/>
          <c:tx>
            <c:strRef>
              <c:f>'5% FRM'!$B$41</c:f>
              <c:strCache>
                <c:ptCount val="1"/>
                <c:pt idx="0">
                  <c:v>Homeowner</c:v>
                </c:pt>
              </c:strCache>
            </c:strRef>
          </c:tx>
          <c:spPr>
            <a:solidFill>
              <a:schemeClr val="accent1"/>
            </a:solidFill>
            <a:ln>
              <a:noFill/>
            </a:ln>
            <a:effectLst/>
          </c:spPr>
          <c:invertIfNegative val="0"/>
          <c:cat>
            <c:strRef>
              <c:f>'5% FRM'!$A$42:$A$44</c:f>
              <c:strCache>
                <c:ptCount val="3"/>
                <c:pt idx="0">
                  <c:v>Yearend 1</c:v>
                </c:pt>
                <c:pt idx="1">
                  <c:v>Yearend 2</c:v>
                </c:pt>
                <c:pt idx="2">
                  <c:v>Yearend 3</c:v>
                </c:pt>
              </c:strCache>
            </c:strRef>
          </c:cat>
          <c:val>
            <c:numRef>
              <c:f>'5% FRM'!$B$42:$B$44</c:f>
              <c:numCache>
                <c:formatCode>_("$"* #,##0_);_("$"* \(#,##0\);_("$"* "-"??_);_(@_)</c:formatCode>
                <c:ptCount val="3"/>
                <c:pt idx="0">
                  <c:v>26395.000000000058</c:v>
                </c:pt>
                <c:pt idx="1">
                  <c:v>15929.40000000006</c:v>
                </c:pt>
                <c:pt idx="2">
                  <c:v>1689.9000000000233</c:v>
                </c:pt>
              </c:numCache>
            </c:numRef>
          </c:val>
          <c:extLst>
            <c:ext xmlns:c16="http://schemas.microsoft.com/office/drawing/2014/chart" uri="{C3380CC4-5D6E-409C-BE32-E72D297353CC}">
              <c16:uniqueId val="{00000000-905B-4D39-BC75-B3013ED08038}"/>
            </c:ext>
          </c:extLst>
        </c:ser>
        <c:ser>
          <c:idx val="1"/>
          <c:order val="1"/>
          <c:tx>
            <c:strRef>
              <c:f>'5% FRM'!$C$41</c:f>
              <c:strCache>
                <c:ptCount val="1"/>
                <c:pt idx="0">
                  <c:v>Renter</c:v>
                </c:pt>
              </c:strCache>
            </c:strRef>
          </c:tx>
          <c:spPr>
            <a:solidFill>
              <a:schemeClr val="accent2"/>
            </a:solidFill>
            <a:ln>
              <a:noFill/>
            </a:ln>
            <a:effectLst/>
          </c:spPr>
          <c:invertIfNegative val="0"/>
          <c:cat>
            <c:strRef>
              <c:f>'5% FRM'!$A$42:$A$44</c:f>
              <c:strCache>
                <c:ptCount val="3"/>
                <c:pt idx="0">
                  <c:v>Yearend 1</c:v>
                </c:pt>
                <c:pt idx="1">
                  <c:v>Yearend 2</c:v>
                </c:pt>
                <c:pt idx="2">
                  <c:v>Yearend 3</c:v>
                </c:pt>
              </c:strCache>
            </c:strRef>
          </c:cat>
          <c:val>
            <c:numRef>
              <c:f>'5% FRM'!$C$42:$C$44</c:f>
              <c:numCache>
                <c:formatCode>_("$"* #,##0_);_("$"* \(#,##0\);_("$"* "-"??_);_(@_)</c:formatCode>
                <c:ptCount val="3"/>
                <c:pt idx="0">
                  <c:v>-21696</c:v>
                </c:pt>
                <c:pt idx="1">
                  <c:v>-24299.520000000004</c:v>
                </c:pt>
                <c:pt idx="2">
                  <c:v>-26243.481600000006</c:v>
                </c:pt>
              </c:numCache>
            </c:numRef>
          </c:val>
          <c:extLst>
            <c:ext xmlns:c16="http://schemas.microsoft.com/office/drawing/2014/chart" uri="{C3380CC4-5D6E-409C-BE32-E72D297353CC}">
              <c16:uniqueId val="{00000001-905B-4D39-BC75-B3013ED08038}"/>
            </c:ext>
          </c:extLst>
        </c:ser>
        <c:dLbls>
          <c:showLegendKey val="0"/>
          <c:showVal val="0"/>
          <c:showCatName val="0"/>
          <c:showSerName val="0"/>
          <c:showPercent val="0"/>
          <c:showBubbleSize val="0"/>
        </c:dLbls>
        <c:gapWidth val="219"/>
        <c:overlap val="-27"/>
        <c:axId val="1030690888"/>
        <c:axId val="1030692528"/>
      </c:barChart>
      <c:catAx>
        <c:axId val="103069088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1030692528"/>
        <c:crosses val="autoZero"/>
        <c:auto val="1"/>
        <c:lblAlgn val="ctr"/>
        <c:lblOffset val="100"/>
        <c:noMultiLvlLbl val="0"/>
      </c:catAx>
      <c:valAx>
        <c:axId val="10306925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1030690888"/>
        <c:crosses val="autoZero"/>
        <c:crossBetween val="between"/>
      </c:valAx>
      <c:spPr>
        <a:noFill/>
        <a:ln>
          <a:solidFill>
            <a:sysClr val="windowText" lastClr="000000"/>
          </a:solidFill>
        </a:ln>
        <a:effectLst/>
      </c:spPr>
    </c:plotArea>
    <c:legend>
      <c:legendPos val="b"/>
      <c:layout>
        <c:manualLayout>
          <c:xMode val="edge"/>
          <c:yMode val="edge"/>
          <c:x val="0.57718399546647581"/>
          <c:y val="0.23444917167612114"/>
          <c:w val="0.32416761115087889"/>
          <c:h val="9.2014435695538063E-2"/>
        </c:manualLayout>
      </c:layout>
      <c:overlay val="0"/>
      <c:spPr>
        <a:solidFill>
          <a:sysClr val="window" lastClr="FFFFFF"/>
        </a:solidFill>
        <a:ln>
          <a:solidFill>
            <a:sysClr val="windowText" lastClr="000000"/>
          </a:solid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ysClr val="windowText" lastClr="000000"/>
          </a:solidFill>
        </a:defRPr>
      </a:pPr>
      <a:endParaRPr lang="en-US"/>
    </a:p>
  </c:txPr>
  <c:externalData r:id="rId4">
    <c:autoUpdate val="0"/>
  </c:externalData>
  <c:userShapes r:id="rId5"/>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8395382616007956E-2"/>
          <c:y val="0.12037037037037035"/>
          <c:w val="0.86600591188237397"/>
          <c:h val="0.76131531208351588"/>
        </c:manualLayout>
      </c:layout>
      <c:lineChart>
        <c:grouping val="standard"/>
        <c:varyColors val="0"/>
        <c:ser>
          <c:idx val="0"/>
          <c:order val="0"/>
          <c:tx>
            <c:strRef>
              <c:f>Sheet1!$B$6</c:f>
              <c:strCache>
                <c:ptCount val="1"/>
                <c:pt idx="0">
                  <c:v>Overall</c:v>
                </c:pt>
              </c:strCache>
            </c:strRef>
          </c:tx>
          <c:spPr>
            <a:ln w="28575" cap="rnd">
              <a:solidFill>
                <a:srgbClr val="0070C0"/>
              </a:solidFill>
              <a:round/>
            </a:ln>
            <a:effectLst/>
          </c:spPr>
          <c:marker>
            <c:symbol val="none"/>
          </c:marker>
          <c:cat>
            <c:numRef>
              <c:f>Sheet1!$A$7:$A$117</c:f>
              <c:numCache>
                <c:formatCode>mmm\-yy</c:formatCode>
                <c:ptCount val="111"/>
                <c:pt idx="0">
                  <c:v>41275</c:v>
                </c:pt>
                <c:pt idx="1">
                  <c:v>41306</c:v>
                </c:pt>
                <c:pt idx="2">
                  <c:v>41334</c:v>
                </c:pt>
                <c:pt idx="3">
                  <c:v>41365</c:v>
                </c:pt>
                <c:pt idx="4">
                  <c:v>41395</c:v>
                </c:pt>
                <c:pt idx="5">
                  <c:v>41426</c:v>
                </c:pt>
                <c:pt idx="6">
                  <c:v>41456</c:v>
                </c:pt>
                <c:pt idx="7">
                  <c:v>41487</c:v>
                </c:pt>
                <c:pt idx="8">
                  <c:v>41518</c:v>
                </c:pt>
                <c:pt idx="9">
                  <c:v>41548</c:v>
                </c:pt>
                <c:pt idx="10">
                  <c:v>41579</c:v>
                </c:pt>
                <c:pt idx="11">
                  <c:v>41609</c:v>
                </c:pt>
                <c:pt idx="12">
                  <c:v>41640</c:v>
                </c:pt>
                <c:pt idx="13">
                  <c:v>41671</c:v>
                </c:pt>
                <c:pt idx="14">
                  <c:v>41699</c:v>
                </c:pt>
                <c:pt idx="15">
                  <c:v>41730</c:v>
                </c:pt>
                <c:pt idx="16">
                  <c:v>41760</c:v>
                </c:pt>
                <c:pt idx="17">
                  <c:v>41791</c:v>
                </c:pt>
                <c:pt idx="18">
                  <c:v>41821</c:v>
                </c:pt>
                <c:pt idx="19">
                  <c:v>41852</c:v>
                </c:pt>
                <c:pt idx="20">
                  <c:v>41883</c:v>
                </c:pt>
                <c:pt idx="21">
                  <c:v>41913</c:v>
                </c:pt>
                <c:pt idx="22">
                  <c:v>41944</c:v>
                </c:pt>
                <c:pt idx="23">
                  <c:v>41974</c:v>
                </c:pt>
                <c:pt idx="24">
                  <c:v>42005</c:v>
                </c:pt>
                <c:pt idx="25">
                  <c:v>42036</c:v>
                </c:pt>
                <c:pt idx="26">
                  <c:v>42064</c:v>
                </c:pt>
                <c:pt idx="27">
                  <c:v>42095</c:v>
                </c:pt>
                <c:pt idx="28">
                  <c:v>42125</c:v>
                </c:pt>
                <c:pt idx="29">
                  <c:v>42156</c:v>
                </c:pt>
                <c:pt idx="30">
                  <c:v>42186</c:v>
                </c:pt>
                <c:pt idx="31">
                  <c:v>42217</c:v>
                </c:pt>
                <c:pt idx="32">
                  <c:v>42248</c:v>
                </c:pt>
                <c:pt idx="33">
                  <c:v>42278</c:v>
                </c:pt>
                <c:pt idx="34">
                  <c:v>42309</c:v>
                </c:pt>
                <c:pt idx="35">
                  <c:v>42339</c:v>
                </c:pt>
                <c:pt idx="36">
                  <c:v>42370</c:v>
                </c:pt>
                <c:pt idx="37">
                  <c:v>42401</c:v>
                </c:pt>
                <c:pt idx="38">
                  <c:v>42430</c:v>
                </c:pt>
                <c:pt idx="39">
                  <c:v>42461</c:v>
                </c:pt>
                <c:pt idx="40">
                  <c:v>42491</c:v>
                </c:pt>
                <c:pt idx="41">
                  <c:v>42522</c:v>
                </c:pt>
                <c:pt idx="42">
                  <c:v>42552</c:v>
                </c:pt>
                <c:pt idx="43">
                  <c:v>42583</c:v>
                </c:pt>
                <c:pt idx="44">
                  <c:v>42614</c:v>
                </c:pt>
                <c:pt idx="45">
                  <c:v>42644</c:v>
                </c:pt>
                <c:pt idx="46">
                  <c:v>42675</c:v>
                </c:pt>
                <c:pt idx="47">
                  <c:v>42705</c:v>
                </c:pt>
                <c:pt idx="48">
                  <c:v>42736</c:v>
                </c:pt>
                <c:pt idx="49">
                  <c:v>42767</c:v>
                </c:pt>
                <c:pt idx="50">
                  <c:v>42795</c:v>
                </c:pt>
                <c:pt idx="51">
                  <c:v>42826</c:v>
                </c:pt>
                <c:pt idx="52">
                  <c:v>42856</c:v>
                </c:pt>
                <c:pt idx="53">
                  <c:v>42887</c:v>
                </c:pt>
                <c:pt idx="54">
                  <c:v>42917</c:v>
                </c:pt>
                <c:pt idx="55">
                  <c:v>42948</c:v>
                </c:pt>
                <c:pt idx="56">
                  <c:v>42979</c:v>
                </c:pt>
                <c:pt idx="57">
                  <c:v>43009</c:v>
                </c:pt>
                <c:pt idx="58">
                  <c:v>43040</c:v>
                </c:pt>
                <c:pt idx="59">
                  <c:v>43070</c:v>
                </c:pt>
                <c:pt idx="60">
                  <c:v>43101</c:v>
                </c:pt>
                <c:pt idx="61">
                  <c:v>43132</c:v>
                </c:pt>
                <c:pt idx="62">
                  <c:v>43160</c:v>
                </c:pt>
                <c:pt idx="63">
                  <c:v>43191</c:v>
                </c:pt>
                <c:pt idx="64">
                  <c:v>43221</c:v>
                </c:pt>
                <c:pt idx="65">
                  <c:v>43252</c:v>
                </c:pt>
                <c:pt idx="66">
                  <c:v>43282</c:v>
                </c:pt>
                <c:pt idx="67">
                  <c:v>43313</c:v>
                </c:pt>
                <c:pt idx="68">
                  <c:v>43344</c:v>
                </c:pt>
                <c:pt idx="69">
                  <c:v>43374</c:v>
                </c:pt>
                <c:pt idx="70">
                  <c:v>43405</c:v>
                </c:pt>
                <c:pt idx="71">
                  <c:v>43435</c:v>
                </c:pt>
                <c:pt idx="72">
                  <c:v>43466</c:v>
                </c:pt>
                <c:pt idx="73">
                  <c:v>43497</c:v>
                </c:pt>
                <c:pt idx="74">
                  <c:v>43525</c:v>
                </c:pt>
                <c:pt idx="75">
                  <c:v>43556</c:v>
                </c:pt>
                <c:pt idx="76">
                  <c:v>43586</c:v>
                </c:pt>
                <c:pt idx="77">
                  <c:v>43617</c:v>
                </c:pt>
                <c:pt idx="78">
                  <c:v>43647</c:v>
                </c:pt>
                <c:pt idx="79">
                  <c:v>43678</c:v>
                </c:pt>
                <c:pt idx="80">
                  <c:v>43709</c:v>
                </c:pt>
                <c:pt idx="81">
                  <c:v>43739</c:v>
                </c:pt>
                <c:pt idx="82">
                  <c:v>43770</c:v>
                </c:pt>
                <c:pt idx="83">
                  <c:v>43800</c:v>
                </c:pt>
                <c:pt idx="84">
                  <c:v>43831</c:v>
                </c:pt>
                <c:pt idx="85">
                  <c:v>43862</c:v>
                </c:pt>
                <c:pt idx="86">
                  <c:v>43891</c:v>
                </c:pt>
                <c:pt idx="87">
                  <c:v>43922</c:v>
                </c:pt>
                <c:pt idx="88">
                  <c:v>43952</c:v>
                </c:pt>
                <c:pt idx="89">
                  <c:v>43983</c:v>
                </c:pt>
                <c:pt idx="90">
                  <c:v>44013</c:v>
                </c:pt>
                <c:pt idx="91">
                  <c:v>44044</c:v>
                </c:pt>
                <c:pt idx="92">
                  <c:v>44075</c:v>
                </c:pt>
                <c:pt idx="93">
                  <c:v>44105</c:v>
                </c:pt>
                <c:pt idx="94">
                  <c:v>44136</c:v>
                </c:pt>
                <c:pt idx="95">
                  <c:v>44166</c:v>
                </c:pt>
                <c:pt idx="96">
                  <c:v>44197</c:v>
                </c:pt>
                <c:pt idx="97">
                  <c:v>44228</c:v>
                </c:pt>
                <c:pt idx="98">
                  <c:v>44256</c:v>
                </c:pt>
                <c:pt idx="99">
                  <c:v>44287</c:v>
                </c:pt>
                <c:pt idx="100">
                  <c:v>44317</c:v>
                </c:pt>
                <c:pt idx="101">
                  <c:v>44348</c:v>
                </c:pt>
                <c:pt idx="102">
                  <c:v>44378</c:v>
                </c:pt>
                <c:pt idx="103">
                  <c:v>44409</c:v>
                </c:pt>
                <c:pt idx="104">
                  <c:v>44440</c:v>
                </c:pt>
                <c:pt idx="105">
                  <c:v>44470</c:v>
                </c:pt>
                <c:pt idx="106">
                  <c:v>44501</c:v>
                </c:pt>
                <c:pt idx="107">
                  <c:v>44531</c:v>
                </c:pt>
                <c:pt idx="108">
                  <c:v>44562</c:v>
                </c:pt>
                <c:pt idx="109">
                  <c:v>44593</c:v>
                </c:pt>
                <c:pt idx="110">
                  <c:v>44621</c:v>
                </c:pt>
              </c:numCache>
            </c:numRef>
          </c:cat>
          <c:val>
            <c:numRef>
              <c:f>Sheet1!$B$7:$B$117</c:f>
              <c:numCache>
                <c:formatCode>0.0%</c:formatCode>
                <c:ptCount val="111"/>
                <c:pt idx="0">
                  <c:v>6.3072741031646729E-2</c:v>
                </c:pt>
                <c:pt idx="1">
                  <c:v>6.4428612589836121E-2</c:v>
                </c:pt>
                <c:pt idx="2">
                  <c:v>6.6157989203929901E-2</c:v>
                </c:pt>
                <c:pt idx="3">
                  <c:v>6.5437719225883484E-2</c:v>
                </c:pt>
                <c:pt idx="4">
                  <c:v>6.6818021237850189E-2</c:v>
                </c:pt>
                <c:pt idx="5">
                  <c:v>7.3383010923862457E-2</c:v>
                </c:pt>
                <c:pt idx="6">
                  <c:v>7.3092155158519745E-2</c:v>
                </c:pt>
                <c:pt idx="7">
                  <c:v>7.6055191457271576E-2</c:v>
                </c:pt>
                <c:pt idx="8">
                  <c:v>7.7199600636959076E-2</c:v>
                </c:pt>
                <c:pt idx="9">
                  <c:v>7.4385218322277069E-2</c:v>
                </c:pt>
                <c:pt idx="10">
                  <c:v>7.2685576975345612E-2</c:v>
                </c:pt>
                <c:pt idx="11">
                  <c:v>7.3179230093955994E-2</c:v>
                </c:pt>
                <c:pt idx="12">
                  <c:v>6.5641030669212341E-2</c:v>
                </c:pt>
                <c:pt idx="13">
                  <c:v>6.3964314758777618E-2</c:v>
                </c:pt>
                <c:pt idx="14">
                  <c:v>5.6971285492181778E-2</c:v>
                </c:pt>
                <c:pt idx="15">
                  <c:v>5.0798047333955765E-2</c:v>
                </c:pt>
                <c:pt idx="16">
                  <c:v>4.629966989159584E-2</c:v>
                </c:pt>
                <c:pt idx="17">
                  <c:v>4.3607085943222046E-2</c:v>
                </c:pt>
                <c:pt idx="18">
                  <c:v>4.3586362153291702E-2</c:v>
                </c:pt>
                <c:pt idx="19">
                  <c:v>4.2296502739191055E-2</c:v>
                </c:pt>
                <c:pt idx="20">
                  <c:v>3.9890959858894348E-2</c:v>
                </c:pt>
                <c:pt idx="21">
                  <c:v>4.5737553387880325E-2</c:v>
                </c:pt>
                <c:pt idx="22">
                  <c:v>4.3498482555150986E-2</c:v>
                </c:pt>
                <c:pt idx="23">
                  <c:v>4.3376121670007706E-2</c:v>
                </c:pt>
                <c:pt idx="24">
                  <c:v>4.99127097427845E-2</c:v>
                </c:pt>
                <c:pt idx="25">
                  <c:v>5.3274936974048615E-2</c:v>
                </c:pt>
                <c:pt idx="26">
                  <c:v>5.3351473063230515E-2</c:v>
                </c:pt>
                <c:pt idx="27">
                  <c:v>5.7860095053911209E-2</c:v>
                </c:pt>
                <c:pt idx="28">
                  <c:v>5.7343482971191406E-2</c:v>
                </c:pt>
                <c:pt idx="29">
                  <c:v>5.4624203592538834E-2</c:v>
                </c:pt>
                <c:pt idx="30">
                  <c:v>5.5822920054197311E-2</c:v>
                </c:pt>
                <c:pt idx="31">
                  <c:v>5.599125474691391E-2</c:v>
                </c:pt>
                <c:pt idx="32">
                  <c:v>5.8578457683324814E-2</c:v>
                </c:pt>
                <c:pt idx="33">
                  <c:v>5.9130910784006119E-2</c:v>
                </c:pt>
                <c:pt idx="34">
                  <c:v>5.7059448212385178E-2</c:v>
                </c:pt>
                <c:pt idx="35">
                  <c:v>5.9958860278129578E-2</c:v>
                </c:pt>
                <c:pt idx="36">
                  <c:v>5.8820024132728577E-2</c:v>
                </c:pt>
                <c:pt idx="37">
                  <c:v>5.7213004678487778E-2</c:v>
                </c:pt>
                <c:pt idx="38">
                  <c:v>5.6129220873117447E-2</c:v>
                </c:pt>
                <c:pt idx="39">
                  <c:v>5.4145012050867081E-2</c:v>
                </c:pt>
                <c:pt idx="40">
                  <c:v>5.291975662112236E-2</c:v>
                </c:pt>
                <c:pt idx="41">
                  <c:v>5.2109673619270325E-2</c:v>
                </c:pt>
                <c:pt idx="42">
                  <c:v>5.4282449185848236E-2</c:v>
                </c:pt>
                <c:pt idx="43">
                  <c:v>5.4882500320672989E-2</c:v>
                </c:pt>
                <c:pt idx="44">
                  <c:v>5.6184548884630203E-2</c:v>
                </c:pt>
                <c:pt idx="45">
                  <c:v>5.7475138455629349E-2</c:v>
                </c:pt>
                <c:pt idx="46">
                  <c:v>6.0629379004240036E-2</c:v>
                </c:pt>
                <c:pt idx="47">
                  <c:v>5.8692660182714462E-2</c:v>
                </c:pt>
                <c:pt idx="48">
                  <c:v>5.9700693935155869E-2</c:v>
                </c:pt>
                <c:pt idx="49">
                  <c:v>6.115800142288208E-2</c:v>
                </c:pt>
                <c:pt idx="50">
                  <c:v>6.2124919146299362E-2</c:v>
                </c:pt>
                <c:pt idx="51">
                  <c:v>6.2104556709527969E-2</c:v>
                </c:pt>
                <c:pt idx="52">
                  <c:v>6.1269976198673248E-2</c:v>
                </c:pt>
                <c:pt idx="53">
                  <c:v>6.1764657497406006E-2</c:v>
                </c:pt>
                <c:pt idx="54">
                  <c:v>6.2023688107728958E-2</c:v>
                </c:pt>
                <c:pt idx="55">
                  <c:v>6.1022531241178513E-2</c:v>
                </c:pt>
                <c:pt idx="56">
                  <c:v>6.1997819691896439E-2</c:v>
                </c:pt>
                <c:pt idx="57">
                  <c:v>6.3084408640861511E-2</c:v>
                </c:pt>
                <c:pt idx="58">
                  <c:v>6.4640320837497711E-2</c:v>
                </c:pt>
                <c:pt idx="59">
                  <c:v>6.6511400043964386E-2</c:v>
                </c:pt>
                <c:pt idx="60">
                  <c:v>7.2514258325099945E-2</c:v>
                </c:pt>
                <c:pt idx="61">
                  <c:v>7.4842102825641632E-2</c:v>
                </c:pt>
                <c:pt idx="62">
                  <c:v>7.6259367167949677E-2</c:v>
                </c:pt>
                <c:pt idx="63">
                  <c:v>7.2648666799068451E-2</c:v>
                </c:pt>
                <c:pt idx="64">
                  <c:v>7.0253409445285797E-2</c:v>
                </c:pt>
                <c:pt idx="65">
                  <c:v>6.7533873021602631E-2</c:v>
                </c:pt>
                <c:pt idx="66">
                  <c:v>6.5371334552764893E-2</c:v>
                </c:pt>
                <c:pt idx="67">
                  <c:v>6.6885389387607574E-2</c:v>
                </c:pt>
                <c:pt idx="68">
                  <c:v>6.755867600440979E-2</c:v>
                </c:pt>
                <c:pt idx="69">
                  <c:v>6.2323492020368576E-2</c:v>
                </c:pt>
                <c:pt idx="70">
                  <c:v>5.6719433516263962E-2</c:v>
                </c:pt>
                <c:pt idx="71">
                  <c:v>5.2752956748008728E-2</c:v>
                </c:pt>
                <c:pt idx="72">
                  <c:v>4.3337117880582809E-2</c:v>
                </c:pt>
                <c:pt idx="73">
                  <c:v>4.50429767370224E-2</c:v>
                </c:pt>
                <c:pt idx="74">
                  <c:v>4.2420666664838791E-2</c:v>
                </c:pt>
                <c:pt idx="75">
                  <c:v>4.6851940453052521E-2</c:v>
                </c:pt>
                <c:pt idx="76">
                  <c:v>4.7121841460466385E-2</c:v>
                </c:pt>
                <c:pt idx="77">
                  <c:v>4.8376284539699554E-2</c:v>
                </c:pt>
                <c:pt idx="78">
                  <c:v>5.1066018640995026E-2</c:v>
                </c:pt>
                <c:pt idx="79">
                  <c:v>5.1338367164134979E-2</c:v>
                </c:pt>
                <c:pt idx="80">
                  <c:v>5.0695929676294327E-2</c:v>
                </c:pt>
                <c:pt idx="81">
                  <c:v>5.4981864988803864E-2</c:v>
                </c:pt>
                <c:pt idx="82">
                  <c:v>5.9305533766746521E-2</c:v>
                </c:pt>
                <c:pt idx="83">
                  <c:v>5.9804011136293411E-2</c:v>
                </c:pt>
                <c:pt idx="84">
                  <c:v>6.64096400141716E-2</c:v>
                </c:pt>
                <c:pt idx="85">
                  <c:v>6.5708771347999573E-2</c:v>
                </c:pt>
                <c:pt idx="86">
                  <c:v>6.7874930799007416E-2</c:v>
                </c:pt>
                <c:pt idx="87">
                  <c:v>6.622614711523056E-2</c:v>
                </c:pt>
                <c:pt idx="88">
                  <c:v>5.9127554297447205E-2</c:v>
                </c:pt>
                <c:pt idx="89">
                  <c:v>6.4011111855506897E-2</c:v>
                </c:pt>
                <c:pt idx="90">
                  <c:v>7.0460766553878784E-2</c:v>
                </c:pt>
                <c:pt idx="91">
                  <c:v>7.6310433447360992E-2</c:v>
                </c:pt>
                <c:pt idx="92">
                  <c:v>8.392980694770813E-2</c:v>
                </c:pt>
                <c:pt idx="93">
                  <c:v>9.5645420253276825E-2</c:v>
                </c:pt>
                <c:pt idx="94">
                  <c:v>0.10095872730016708</c:v>
                </c:pt>
                <c:pt idx="95">
                  <c:v>0.1048646867275238</c:v>
                </c:pt>
                <c:pt idx="96">
                  <c:v>0.11527755111455917</c:v>
                </c:pt>
                <c:pt idx="97">
                  <c:v>0.11714733392000198</c:v>
                </c:pt>
                <c:pt idx="98">
                  <c:v>0.12025869637727737</c:v>
                </c:pt>
                <c:pt idx="99">
                  <c:v>0.13345465064048767</c:v>
                </c:pt>
                <c:pt idx="100">
                  <c:v>0.1514781266450882</c:v>
                </c:pt>
                <c:pt idx="101">
                  <c:v>0.1549965888261795</c:v>
                </c:pt>
                <c:pt idx="102">
                  <c:v>0.15950208902359009</c:v>
                </c:pt>
                <c:pt idx="103">
                  <c:v>0.15983946621417999</c:v>
                </c:pt>
                <c:pt idx="104">
                  <c:v>0.15775029361248016</c:v>
                </c:pt>
                <c:pt idx="105">
                  <c:v>0.15383258461952209</c:v>
                </c:pt>
                <c:pt idx="106">
                  <c:v>0.15293838083744049</c:v>
                </c:pt>
                <c:pt idx="107">
                  <c:v>0.15418431162834167</c:v>
                </c:pt>
                <c:pt idx="108">
                  <c:v>0.1581529825925827</c:v>
                </c:pt>
                <c:pt idx="109">
                  <c:v>0.16382910311222076</c:v>
                </c:pt>
                <c:pt idx="110">
                  <c:v>0.16618745028972626</c:v>
                </c:pt>
              </c:numCache>
            </c:numRef>
          </c:val>
          <c:smooth val="0"/>
          <c:extLst>
            <c:ext xmlns:c16="http://schemas.microsoft.com/office/drawing/2014/chart" uri="{C3380CC4-5D6E-409C-BE32-E72D297353CC}">
              <c16:uniqueId val="{00000000-4BC7-4A55-8E95-F980663B55C5}"/>
            </c:ext>
          </c:extLst>
        </c:ser>
        <c:dLbls>
          <c:showLegendKey val="0"/>
          <c:showVal val="0"/>
          <c:showCatName val="0"/>
          <c:showSerName val="0"/>
          <c:showPercent val="0"/>
          <c:showBubbleSize val="0"/>
        </c:dLbls>
        <c:marker val="1"/>
        <c:smooth val="0"/>
        <c:axId val="1877629904"/>
        <c:axId val="1877622832"/>
      </c:lineChart>
      <c:lineChart>
        <c:grouping val="standard"/>
        <c:varyColors val="0"/>
        <c:ser>
          <c:idx val="1"/>
          <c:order val="1"/>
          <c:tx>
            <c:strRef>
              <c:f>Sheet1!$C$6</c:f>
              <c:strCache>
                <c:ptCount val="1"/>
              </c:strCache>
            </c:strRef>
          </c:tx>
          <c:spPr>
            <a:ln w="28575" cap="rnd">
              <a:solidFill>
                <a:schemeClr val="accent2"/>
              </a:solidFill>
              <a:round/>
            </a:ln>
            <a:effectLst/>
          </c:spPr>
          <c:marker>
            <c:symbol val="circle"/>
            <c:size val="5"/>
            <c:spPr>
              <a:solidFill>
                <a:srgbClr val="C00000"/>
              </a:solidFill>
              <a:ln w="9525">
                <a:solidFill>
                  <a:srgbClr val="C00000"/>
                </a:solidFill>
                <a:prstDash val="sysDash"/>
              </a:ln>
              <a:effectLst/>
            </c:spPr>
          </c:marker>
          <c:dLbls>
            <c:dLbl>
              <c:idx val="2"/>
              <c:delete val="1"/>
              <c:extLst>
                <c:ext xmlns:c15="http://schemas.microsoft.com/office/drawing/2012/chart" uri="{CE6537A1-D6FC-4f65-9D91-7224C49458BB}"/>
                <c:ext xmlns:c16="http://schemas.microsoft.com/office/drawing/2014/chart" uri="{C3380CC4-5D6E-409C-BE32-E72D297353CC}">
                  <c16:uniqueId val="{00000013-4BC7-4A55-8E95-F980663B55C5}"/>
                </c:ext>
              </c:extLst>
            </c:dLbl>
            <c:dLbl>
              <c:idx val="7"/>
              <c:delete val="1"/>
              <c:extLst>
                <c:ext xmlns:c15="http://schemas.microsoft.com/office/drawing/2012/chart" uri="{CE6537A1-D6FC-4f65-9D91-7224C49458BB}"/>
                <c:ext xmlns:c16="http://schemas.microsoft.com/office/drawing/2014/chart" uri="{C3380CC4-5D6E-409C-BE32-E72D297353CC}">
                  <c16:uniqueId val="{00000001-4BC7-4A55-8E95-F980663B55C5}"/>
                </c:ext>
              </c:extLst>
            </c:dLbl>
            <c:dLbl>
              <c:idx val="14"/>
              <c:delete val="1"/>
              <c:extLst>
                <c:ext xmlns:c15="http://schemas.microsoft.com/office/drawing/2012/chart" uri="{CE6537A1-D6FC-4f65-9D91-7224C49458BB}"/>
                <c:ext xmlns:c16="http://schemas.microsoft.com/office/drawing/2014/chart" uri="{C3380CC4-5D6E-409C-BE32-E72D297353CC}">
                  <c16:uniqueId val="{00000014-4BC7-4A55-8E95-F980663B55C5}"/>
                </c:ext>
              </c:extLst>
            </c:dLbl>
            <c:dLbl>
              <c:idx val="20"/>
              <c:delete val="1"/>
              <c:extLst>
                <c:ext xmlns:c15="http://schemas.microsoft.com/office/drawing/2012/chart" uri="{CE6537A1-D6FC-4f65-9D91-7224C49458BB}"/>
                <c:ext xmlns:c16="http://schemas.microsoft.com/office/drawing/2014/chart" uri="{C3380CC4-5D6E-409C-BE32-E72D297353CC}">
                  <c16:uniqueId val="{00000002-4BC7-4A55-8E95-F980663B55C5}"/>
                </c:ext>
              </c:extLst>
            </c:dLbl>
            <c:dLbl>
              <c:idx val="26"/>
              <c:delete val="1"/>
              <c:extLst>
                <c:ext xmlns:c15="http://schemas.microsoft.com/office/drawing/2012/chart" uri="{CE6537A1-D6FC-4f65-9D91-7224C49458BB}"/>
                <c:ext xmlns:c16="http://schemas.microsoft.com/office/drawing/2014/chart" uri="{C3380CC4-5D6E-409C-BE32-E72D297353CC}">
                  <c16:uniqueId val="{00000015-4BC7-4A55-8E95-F980663B55C5}"/>
                </c:ext>
              </c:extLst>
            </c:dLbl>
            <c:dLbl>
              <c:idx val="32"/>
              <c:delete val="1"/>
              <c:extLst>
                <c:ext xmlns:c15="http://schemas.microsoft.com/office/drawing/2012/chart" uri="{CE6537A1-D6FC-4f65-9D91-7224C49458BB}"/>
                <c:ext xmlns:c16="http://schemas.microsoft.com/office/drawing/2014/chart" uri="{C3380CC4-5D6E-409C-BE32-E72D297353CC}">
                  <c16:uniqueId val="{00000003-4BC7-4A55-8E95-F980663B55C5}"/>
                </c:ext>
              </c:extLst>
            </c:dLbl>
            <c:dLbl>
              <c:idx val="38"/>
              <c:delete val="1"/>
              <c:extLst>
                <c:ext xmlns:c15="http://schemas.microsoft.com/office/drawing/2012/chart" uri="{CE6537A1-D6FC-4f65-9D91-7224C49458BB}"/>
                <c:ext xmlns:c16="http://schemas.microsoft.com/office/drawing/2014/chart" uri="{C3380CC4-5D6E-409C-BE32-E72D297353CC}">
                  <c16:uniqueId val="{00000016-4BC7-4A55-8E95-F980663B55C5}"/>
                </c:ext>
              </c:extLst>
            </c:dLbl>
            <c:dLbl>
              <c:idx val="44"/>
              <c:delete val="1"/>
              <c:extLst>
                <c:ext xmlns:c15="http://schemas.microsoft.com/office/drawing/2012/chart" uri="{CE6537A1-D6FC-4f65-9D91-7224C49458BB}"/>
                <c:ext xmlns:c16="http://schemas.microsoft.com/office/drawing/2014/chart" uri="{C3380CC4-5D6E-409C-BE32-E72D297353CC}">
                  <c16:uniqueId val="{00000004-4BC7-4A55-8E95-F980663B55C5}"/>
                </c:ext>
              </c:extLst>
            </c:dLbl>
            <c:dLbl>
              <c:idx val="50"/>
              <c:delete val="1"/>
              <c:extLst>
                <c:ext xmlns:c15="http://schemas.microsoft.com/office/drawing/2012/chart" uri="{CE6537A1-D6FC-4f65-9D91-7224C49458BB}"/>
                <c:ext xmlns:c16="http://schemas.microsoft.com/office/drawing/2014/chart" uri="{C3380CC4-5D6E-409C-BE32-E72D297353CC}">
                  <c16:uniqueId val="{00000017-4BC7-4A55-8E95-F980663B55C5}"/>
                </c:ext>
              </c:extLst>
            </c:dLbl>
            <c:dLbl>
              <c:idx val="56"/>
              <c:delete val="1"/>
              <c:extLst>
                <c:ext xmlns:c15="http://schemas.microsoft.com/office/drawing/2012/chart" uri="{CE6537A1-D6FC-4f65-9D91-7224C49458BB}"/>
                <c:ext xmlns:c16="http://schemas.microsoft.com/office/drawing/2014/chart" uri="{C3380CC4-5D6E-409C-BE32-E72D297353CC}">
                  <c16:uniqueId val="{00000005-4BC7-4A55-8E95-F980663B55C5}"/>
                </c:ext>
              </c:extLst>
            </c:dLbl>
            <c:dLbl>
              <c:idx val="62"/>
              <c:delete val="1"/>
              <c:extLst>
                <c:ext xmlns:c15="http://schemas.microsoft.com/office/drawing/2012/chart" uri="{CE6537A1-D6FC-4f65-9D91-7224C49458BB}"/>
                <c:ext xmlns:c16="http://schemas.microsoft.com/office/drawing/2014/chart" uri="{C3380CC4-5D6E-409C-BE32-E72D297353CC}">
                  <c16:uniqueId val="{00000018-4BC7-4A55-8E95-F980663B55C5}"/>
                </c:ext>
              </c:extLst>
            </c:dLbl>
            <c:dLbl>
              <c:idx val="68"/>
              <c:delete val="1"/>
              <c:extLst>
                <c:ext xmlns:c15="http://schemas.microsoft.com/office/drawing/2012/chart" uri="{CE6537A1-D6FC-4f65-9D91-7224C49458BB}"/>
                <c:ext xmlns:c16="http://schemas.microsoft.com/office/drawing/2014/chart" uri="{C3380CC4-5D6E-409C-BE32-E72D297353CC}">
                  <c16:uniqueId val="{00000006-4BC7-4A55-8E95-F980663B55C5}"/>
                </c:ext>
              </c:extLst>
            </c:dLbl>
            <c:dLbl>
              <c:idx val="74"/>
              <c:delete val="1"/>
              <c:extLst>
                <c:ext xmlns:c15="http://schemas.microsoft.com/office/drawing/2012/chart" uri="{CE6537A1-D6FC-4f65-9D91-7224C49458BB}"/>
                <c:ext xmlns:c16="http://schemas.microsoft.com/office/drawing/2014/chart" uri="{C3380CC4-5D6E-409C-BE32-E72D297353CC}">
                  <c16:uniqueId val="{00000019-4BC7-4A55-8E95-F980663B55C5}"/>
                </c:ext>
              </c:extLst>
            </c:dLbl>
            <c:dLbl>
              <c:idx val="80"/>
              <c:delete val="1"/>
              <c:extLst>
                <c:ext xmlns:c15="http://schemas.microsoft.com/office/drawing/2012/chart" uri="{CE6537A1-D6FC-4f65-9D91-7224C49458BB}"/>
                <c:ext xmlns:c16="http://schemas.microsoft.com/office/drawing/2014/chart" uri="{C3380CC4-5D6E-409C-BE32-E72D297353CC}">
                  <c16:uniqueId val="{00000007-4BC7-4A55-8E95-F980663B55C5}"/>
                </c:ext>
              </c:extLst>
            </c:dLbl>
            <c:dLbl>
              <c:idx val="86"/>
              <c:delete val="1"/>
              <c:extLst>
                <c:ext xmlns:c15="http://schemas.microsoft.com/office/drawing/2012/chart" uri="{CE6537A1-D6FC-4f65-9D91-7224C49458BB}"/>
                <c:ext xmlns:c16="http://schemas.microsoft.com/office/drawing/2014/chart" uri="{C3380CC4-5D6E-409C-BE32-E72D297353CC}">
                  <c16:uniqueId val="{0000001A-4BC7-4A55-8E95-F980663B55C5}"/>
                </c:ext>
              </c:extLst>
            </c:dLbl>
            <c:dLbl>
              <c:idx val="109"/>
              <c:layout>
                <c:manualLayout>
                  <c:x val="-5.0675682415897504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BC7-4A55-8E95-F980663B55C5}"/>
                </c:ext>
              </c:extLst>
            </c:dLbl>
            <c:dLbl>
              <c:idx val="110"/>
              <c:layout>
                <c:manualLayout>
                  <c:x val="-6.4837729210029629E-2"/>
                  <c:y val="-3.604325644862121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4BC7-4A55-8E95-F980663B55C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Sheet1!$A$7:$A$117</c:f>
              <c:numCache>
                <c:formatCode>mmm\-yy</c:formatCode>
                <c:ptCount val="111"/>
                <c:pt idx="0">
                  <c:v>41275</c:v>
                </c:pt>
                <c:pt idx="1">
                  <c:v>41306</c:v>
                </c:pt>
                <c:pt idx="2">
                  <c:v>41334</c:v>
                </c:pt>
                <c:pt idx="3">
                  <c:v>41365</c:v>
                </c:pt>
                <c:pt idx="4">
                  <c:v>41395</c:v>
                </c:pt>
                <c:pt idx="5">
                  <c:v>41426</c:v>
                </c:pt>
                <c:pt idx="6">
                  <c:v>41456</c:v>
                </c:pt>
                <c:pt idx="7">
                  <c:v>41487</c:v>
                </c:pt>
                <c:pt idx="8">
                  <c:v>41518</c:v>
                </c:pt>
                <c:pt idx="9">
                  <c:v>41548</c:v>
                </c:pt>
                <c:pt idx="10">
                  <c:v>41579</c:v>
                </c:pt>
                <c:pt idx="11">
                  <c:v>41609</c:v>
                </c:pt>
                <c:pt idx="12">
                  <c:v>41640</c:v>
                </c:pt>
                <c:pt idx="13">
                  <c:v>41671</c:v>
                </c:pt>
                <c:pt idx="14">
                  <c:v>41699</c:v>
                </c:pt>
                <c:pt idx="15">
                  <c:v>41730</c:v>
                </c:pt>
                <c:pt idx="16">
                  <c:v>41760</c:v>
                </c:pt>
                <c:pt idx="17">
                  <c:v>41791</c:v>
                </c:pt>
                <c:pt idx="18">
                  <c:v>41821</c:v>
                </c:pt>
                <c:pt idx="19">
                  <c:v>41852</c:v>
                </c:pt>
                <c:pt idx="20">
                  <c:v>41883</c:v>
                </c:pt>
                <c:pt idx="21">
                  <c:v>41913</c:v>
                </c:pt>
                <c:pt idx="22">
                  <c:v>41944</c:v>
                </c:pt>
                <c:pt idx="23">
                  <c:v>41974</c:v>
                </c:pt>
                <c:pt idx="24">
                  <c:v>42005</c:v>
                </c:pt>
                <c:pt idx="25">
                  <c:v>42036</c:v>
                </c:pt>
                <c:pt idx="26">
                  <c:v>42064</c:v>
                </c:pt>
                <c:pt idx="27">
                  <c:v>42095</c:v>
                </c:pt>
                <c:pt idx="28">
                  <c:v>42125</c:v>
                </c:pt>
                <c:pt idx="29">
                  <c:v>42156</c:v>
                </c:pt>
                <c:pt idx="30">
                  <c:v>42186</c:v>
                </c:pt>
                <c:pt idx="31">
                  <c:v>42217</c:v>
                </c:pt>
                <c:pt idx="32">
                  <c:v>42248</c:v>
                </c:pt>
                <c:pt idx="33">
                  <c:v>42278</c:v>
                </c:pt>
                <c:pt idx="34">
                  <c:v>42309</c:v>
                </c:pt>
                <c:pt idx="35">
                  <c:v>42339</c:v>
                </c:pt>
                <c:pt idx="36">
                  <c:v>42370</c:v>
                </c:pt>
                <c:pt idx="37">
                  <c:v>42401</c:v>
                </c:pt>
                <c:pt idx="38">
                  <c:v>42430</c:v>
                </c:pt>
                <c:pt idx="39">
                  <c:v>42461</c:v>
                </c:pt>
                <c:pt idx="40">
                  <c:v>42491</c:v>
                </c:pt>
                <c:pt idx="41">
                  <c:v>42522</c:v>
                </c:pt>
                <c:pt idx="42">
                  <c:v>42552</c:v>
                </c:pt>
                <c:pt idx="43">
                  <c:v>42583</c:v>
                </c:pt>
                <c:pt idx="44">
                  <c:v>42614</c:v>
                </c:pt>
                <c:pt idx="45">
                  <c:v>42644</c:v>
                </c:pt>
                <c:pt idx="46">
                  <c:v>42675</c:v>
                </c:pt>
                <c:pt idx="47">
                  <c:v>42705</c:v>
                </c:pt>
                <c:pt idx="48">
                  <c:v>42736</c:v>
                </c:pt>
                <c:pt idx="49">
                  <c:v>42767</c:v>
                </c:pt>
                <c:pt idx="50">
                  <c:v>42795</c:v>
                </c:pt>
                <c:pt idx="51">
                  <c:v>42826</c:v>
                </c:pt>
                <c:pt idx="52">
                  <c:v>42856</c:v>
                </c:pt>
                <c:pt idx="53">
                  <c:v>42887</c:v>
                </c:pt>
                <c:pt idx="54">
                  <c:v>42917</c:v>
                </c:pt>
                <c:pt idx="55">
                  <c:v>42948</c:v>
                </c:pt>
                <c:pt idx="56">
                  <c:v>42979</c:v>
                </c:pt>
                <c:pt idx="57">
                  <c:v>43009</c:v>
                </c:pt>
                <c:pt idx="58">
                  <c:v>43040</c:v>
                </c:pt>
                <c:pt idx="59">
                  <c:v>43070</c:v>
                </c:pt>
                <c:pt idx="60">
                  <c:v>43101</c:v>
                </c:pt>
                <c:pt idx="61">
                  <c:v>43132</c:v>
                </c:pt>
                <c:pt idx="62">
                  <c:v>43160</c:v>
                </c:pt>
                <c:pt idx="63">
                  <c:v>43191</c:v>
                </c:pt>
                <c:pt idx="64">
                  <c:v>43221</c:v>
                </c:pt>
                <c:pt idx="65">
                  <c:v>43252</c:v>
                </c:pt>
                <c:pt idx="66">
                  <c:v>43282</c:v>
                </c:pt>
                <c:pt idx="67">
                  <c:v>43313</c:v>
                </c:pt>
                <c:pt idx="68">
                  <c:v>43344</c:v>
                </c:pt>
                <c:pt idx="69">
                  <c:v>43374</c:v>
                </c:pt>
                <c:pt idx="70">
                  <c:v>43405</c:v>
                </c:pt>
                <c:pt idx="71">
                  <c:v>43435</c:v>
                </c:pt>
                <c:pt idx="72">
                  <c:v>43466</c:v>
                </c:pt>
                <c:pt idx="73">
                  <c:v>43497</c:v>
                </c:pt>
                <c:pt idx="74">
                  <c:v>43525</c:v>
                </c:pt>
                <c:pt idx="75">
                  <c:v>43556</c:v>
                </c:pt>
                <c:pt idx="76">
                  <c:v>43586</c:v>
                </c:pt>
                <c:pt idx="77">
                  <c:v>43617</c:v>
                </c:pt>
                <c:pt idx="78">
                  <c:v>43647</c:v>
                </c:pt>
                <c:pt idx="79">
                  <c:v>43678</c:v>
                </c:pt>
                <c:pt idx="80">
                  <c:v>43709</c:v>
                </c:pt>
                <c:pt idx="81">
                  <c:v>43739</c:v>
                </c:pt>
                <c:pt idx="82">
                  <c:v>43770</c:v>
                </c:pt>
                <c:pt idx="83">
                  <c:v>43800</c:v>
                </c:pt>
                <c:pt idx="84">
                  <c:v>43831</c:v>
                </c:pt>
                <c:pt idx="85">
                  <c:v>43862</c:v>
                </c:pt>
                <c:pt idx="86">
                  <c:v>43891</c:v>
                </c:pt>
                <c:pt idx="87">
                  <c:v>43922</c:v>
                </c:pt>
                <c:pt idx="88">
                  <c:v>43952</c:v>
                </c:pt>
                <c:pt idx="89">
                  <c:v>43983</c:v>
                </c:pt>
                <c:pt idx="90">
                  <c:v>44013</c:v>
                </c:pt>
                <c:pt idx="91">
                  <c:v>44044</c:v>
                </c:pt>
                <c:pt idx="92">
                  <c:v>44075</c:v>
                </c:pt>
                <c:pt idx="93">
                  <c:v>44105</c:v>
                </c:pt>
                <c:pt idx="94">
                  <c:v>44136</c:v>
                </c:pt>
                <c:pt idx="95">
                  <c:v>44166</c:v>
                </c:pt>
                <c:pt idx="96">
                  <c:v>44197</c:v>
                </c:pt>
                <c:pt idx="97">
                  <c:v>44228</c:v>
                </c:pt>
                <c:pt idx="98">
                  <c:v>44256</c:v>
                </c:pt>
                <c:pt idx="99">
                  <c:v>44287</c:v>
                </c:pt>
                <c:pt idx="100">
                  <c:v>44317</c:v>
                </c:pt>
                <c:pt idx="101">
                  <c:v>44348</c:v>
                </c:pt>
                <c:pt idx="102">
                  <c:v>44378</c:v>
                </c:pt>
                <c:pt idx="103">
                  <c:v>44409</c:v>
                </c:pt>
                <c:pt idx="104">
                  <c:v>44440</c:v>
                </c:pt>
                <c:pt idx="105">
                  <c:v>44470</c:v>
                </c:pt>
                <c:pt idx="106">
                  <c:v>44501</c:v>
                </c:pt>
                <c:pt idx="107">
                  <c:v>44531</c:v>
                </c:pt>
                <c:pt idx="108">
                  <c:v>44562</c:v>
                </c:pt>
                <c:pt idx="109">
                  <c:v>44593</c:v>
                </c:pt>
                <c:pt idx="110">
                  <c:v>44621</c:v>
                </c:pt>
              </c:numCache>
            </c:numRef>
          </c:cat>
          <c:val>
            <c:numRef>
              <c:f>Sheet1!$C$7:$C$117</c:f>
              <c:numCache>
                <c:formatCode>General</c:formatCode>
                <c:ptCount val="111"/>
                <c:pt idx="2" formatCode="0.0%">
                  <c:v>6.6157989203929901E-2</c:v>
                </c:pt>
                <c:pt idx="14" formatCode="0.0%">
                  <c:v>5.6971285492181778E-2</c:v>
                </c:pt>
                <c:pt idx="26" formatCode="0.0%">
                  <c:v>5.3351473063230515E-2</c:v>
                </c:pt>
                <c:pt idx="38" formatCode="0.0%">
                  <c:v>5.6129220873117447E-2</c:v>
                </c:pt>
                <c:pt idx="50" formatCode="0.0%">
                  <c:v>6.2124919146299362E-2</c:v>
                </c:pt>
                <c:pt idx="62" formatCode="0.0%">
                  <c:v>7.6259367167949677E-2</c:v>
                </c:pt>
                <c:pt idx="74" formatCode="0.0%">
                  <c:v>4.2420666664838791E-2</c:v>
                </c:pt>
                <c:pt idx="86" formatCode="0.0%">
                  <c:v>6.7874930799007416E-2</c:v>
                </c:pt>
                <c:pt idx="98" formatCode="0.0%">
                  <c:v>0.12025869637727737</c:v>
                </c:pt>
                <c:pt idx="110" formatCode="0.0%">
                  <c:v>0.16618745028972626</c:v>
                </c:pt>
              </c:numCache>
            </c:numRef>
          </c:val>
          <c:smooth val="0"/>
          <c:extLst>
            <c:ext xmlns:c16="http://schemas.microsoft.com/office/drawing/2014/chart" uri="{C3380CC4-5D6E-409C-BE32-E72D297353CC}">
              <c16:uniqueId val="{00000009-4BC7-4A55-8E95-F980663B55C5}"/>
            </c:ext>
          </c:extLst>
        </c:ser>
        <c:ser>
          <c:idx val="2"/>
          <c:order val="2"/>
          <c:tx>
            <c:strRef>
              <c:f>Sheet1!$D$6</c:f>
              <c:strCache>
                <c:ptCount val="1"/>
                <c:pt idx="0">
                  <c:v>projected</c:v>
                </c:pt>
              </c:strCache>
            </c:strRef>
          </c:tx>
          <c:spPr>
            <a:ln w="28575" cap="rnd">
              <a:solidFill>
                <a:schemeClr val="accent1"/>
              </a:solidFill>
              <a:prstDash val="sysDash"/>
              <a:round/>
            </a:ln>
            <a:effectLst/>
          </c:spPr>
          <c:marker>
            <c:symbol val="none"/>
          </c:marker>
          <c:dPt>
            <c:idx val="91"/>
            <c:marker>
              <c:symbol val="none"/>
            </c:marker>
            <c:bubble3D val="0"/>
            <c:spPr>
              <a:ln w="28575" cap="rnd">
                <a:solidFill>
                  <a:schemeClr val="accent1"/>
                </a:solidFill>
                <a:prstDash val="sysDash"/>
                <a:round/>
              </a:ln>
              <a:effectLst/>
            </c:spPr>
            <c:extLst>
              <c:ext xmlns:c16="http://schemas.microsoft.com/office/drawing/2014/chart" uri="{C3380CC4-5D6E-409C-BE32-E72D297353CC}">
                <c16:uniqueId val="{0000000B-4BC7-4A55-8E95-F980663B55C5}"/>
              </c:ext>
            </c:extLst>
          </c:dPt>
          <c:dPt>
            <c:idx val="92"/>
            <c:marker>
              <c:symbol val="none"/>
            </c:marker>
            <c:bubble3D val="0"/>
            <c:spPr>
              <a:ln w="28575" cap="rnd">
                <a:solidFill>
                  <a:schemeClr val="accent1"/>
                </a:solidFill>
                <a:prstDash val="sysDash"/>
                <a:round/>
              </a:ln>
              <a:effectLst/>
            </c:spPr>
            <c:extLst>
              <c:ext xmlns:c16="http://schemas.microsoft.com/office/drawing/2014/chart" uri="{C3380CC4-5D6E-409C-BE32-E72D297353CC}">
                <c16:uniqueId val="{0000000D-4BC7-4A55-8E95-F980663B55C5}"/>
              </c:ext>
            </c:extLst>
          </c:dPt>
          <c:dPt>
            <c:idx val="94"/>
            <c:marker>
              <c:symbol val="none"/>
            </c:marker>
            <c:bubble3D val="0"/>
            <c:spPr>
              <a:ln w="28575" cap="rnd">
                <a:solidFill>
                  <a:srgbClr val="0070C0"/>
                </a:solidFill>
                <a:prstDash val="sysDash"/>
                <a:round/>
              </a:ln>
              <a:effectLst/>
            </c:spPr>
            <c:extLst>
              <c:ext xmlns:c16="http://schemas.microsoft.com/office/drawing/2014/chart" uri="{C3380CC4-5D6E-409C-BE32-E72D297353CC}">
                <c16:uniqueId val="{0000000F-4BC7-4A55-8E95-F980663B55C5}"/>
              </c:ext>
            </c:extLst>
          </c:dPt>
          <c:dPt>
            <c:idx val="95"/>
            <c:marker>
              <c:symbol val="none"/>
            </c:marker>
            <c:bubble3D val="0"/>
            <c:spPr>
              <a:ln w="28575" cap="rnd">
                <a:solidFill>
                  <a:schemeClr val="accent5"/>
                </a:solidFill>
                <a:prstDash val="sysDash"/>
                <a:round/>
              </a:ln>
              <a:effectLst/>
            </c:spPr>
            <c:extLst>
              <c:ext xmlns:c16="http://schemas.microsoft.com/office/drawing/2014/chart" uri="{C3380CC4-5D6E-409C-BE32-E72D297353CC}">
                <c16:uniqueId val="{00000011-4BC7-4A55-8E95-F980663B55C5}"/>
              </c:ext>
            </c:extLst>
          </c:dPt>
          <c:cat>
            <c:numRef>
              <c:f>Sheet1!$A$7:$A$117</c:f>
              <c:numCache>
                <c:formatCode>mmm\-yy</c:formatCode>
                <c:ptCount val="111"/>
                <c:pt idx="0">
                  <c:v>41275</c:v>
                </c:pt>
                <c:pt idx="1">
                  <c:v>41306</c:v>
                </c:pt>
                <c:pt idx="2">
                  <c:v>41334</c:v>
                </c:pt>
                <c:pt idx="3">
                  <c:v>41365</c:v>
                </c:pt>
                <c:pt idx="4">
                  <c:v>41395</c:v>
                </c:pt>
                <c:pt idx="5">
                  <c:v>41426</c:v>
                </c:pt>
                <c:pt idx="6">
                  <c:v>41456</c:v>
                </c:pt>
                <c:pt idx="7">
                  <c:v>41487</c:v>
                </c:pt>
                <c:pt idx="8">
                  <c:v>41518</c:v>
                </c:pt>
                <c:pt idx="9">
                  <c:v>41548</c:v>
                </c:pt>
                <c:pt idx="10">
                  <c:v>41579</c:v>
                </c:pt>
                <c:pt idx="11">
                  <c:v>41609</c:v>
                </c:pt>
                <c:pt idx="12">
                  <c:v>41640</c:v>
                </c:pt>
                <c:pt idx="13">
                  <c:v>41671</c:v>
                </c:pt>
                <c:pt idx="14">
                  <c:v>41699</c:v>
                </c:pt>
                <c:pt idx="15">
                  <c:v>41730</c:v>
                </c:pt>
                <c:pt idx="16">
                  <c:v>41760</c:v>
                </c:pt>
                <c:pt idx="17">
                  <c:v>41791</c:v>
                </c:pt>
                <c:pt idx="18">
                  <c:v>41821</c:v>
                </c:pt>
                <c:pt idx="19">
                  <c:v>41852</c:v>
                </c:pt>
                <c:pt idx="20">
                  <c:v>41883</c:v>
                </c:pt>
                <c:pt idx="21">
                  <c:v>41913</c:v>
                </c:pt>
                <c:pt idx="22">
                  <c:v>41944</c:v>
                </c:pt>
                <c:pt idx="23">
                  <c:v>41974</c:v>
                </c:pt>
                <c:pt idx="24">
                  <c:v>42005</c:v>
                </c:pt>
                <c:pt idx="25">
                  <c:v>42036</c:v>
                </c:pt>
                <c:pt idx="26">
                  <c:v>42064</c:v>
                </c:pt>
                <c:pt idx="27">
                  <c:v>42095</c:v>
                </c:pt>
                <c:pt idx="28">
                  <c:v>42125</c:v>
                </c:pt>
                <c:pt idx="29">
                  <c:v>42156</c:v>
                </c:pt>
                <c:pt idx="30">
                  <c:v>42186</c:v>
                </c:pt>
                <c:pt idx="31">
                  <c:v>42217</c:v>
                </c:pt>
                <c:pt idx="32">
                  <c:v>42248</c:v>
                </c:pt>
                <c:pt idx="33">
                  <c:v>42278</c:v>
                </c:pt>
                <c:pt idx="34">
                  <c:v>42309</c:v>
                </c:pt>
                <c:pt idx="35">
                  <c:v>42339</c:v>
                </c:pt>
                <c:pt idx="36">
                  <c:v>42370</c:v>
                </c:pt>
                <c:pt idx="37">
                  <c:v>42401</c:v>
                </c:pt>
                <c:pt idx="38">
                  <c:v>42430</c:v>
                </c:pt>
                <c:pt idx="39">
                  <c:v>42461</c:v>
                </c:pt>
                <c:pt idx="40">
                  <c:v>42491</c:v>
                </c:pt>
                <c:pt idx="41">
                  <c:v>42522</c:v>
                </c:pt>
                <c:pt idx="42">
                  <c:v>42552</c:v>
                </c:pt>
                <c:pt idx="43">
                  <c:v>42583</c:v>
                </c:pt>
                <c:pt idx="44">
                  <c:v>42614</c:v>
                </c:pt>
                <c:pt idx="45">
                  <c:v>42644</c:v>
                </c:pt>
                <c:pt idx="46">
                  <c:v>42675</c:v>
                </c:pt>
                <c:pt idx="47">
                  <c:v>42705</c:v>
                </c:pt>
                <c:pt idx="48">
                  <c:v>42736</c:v>
                </c:pt>
                <c:pt idx="49">
                  <c:v>42767</c:v>
                </c:pt>
                <c:pt idx="50">
                  <c:v>42795</c:v>
                </c:pt>
                <c:pt idx="51">
                  <c:v>42826</c:v>
                </c:pt>
                <c:pt idx="52">
                  <c:v>42856</c:v>
                </c:pt>
                <c:pt idx="53">
                  <c:v>42887</c:v>
                </c:pt>
                <c:pt idx="54">
                  <c:v>42917</c:v>
                </c:pt>
                <c:pt idx="55">
                  <c:v>42948</c:v>
                </c:pt>
                <c:pt idx="56">
                  <c:v>42979</c:v>
                </c:pt>
                <c:pt idx="57">
                  <c:v>43009</c:v>
                </c:pt>
                <c:pt idx="58">
                  <c:v>43040</c:v>
                </c:pt>
                <c:pt idx="59">
                  <c:v>43070</c:v>
                </c:pt>
                <c:pt idx="60">
                  <c:v>43101</c:v>
                </c:pt>
                <c:pt idx="61">
                  <c:v>43132</c:v>
                </c:pt>
                <c:pt idx="62">
                  <c:v>43160</c:v>
                </c:pt>
                <c:pt idx="63">
                  <c:v>43191</c:v>
                </c:pt>
                <c:pt idx="64">
                  <c:v>43221</c:v>
                </c:pt>
                <c:pt idx="65">
                  <c:v>43252</c:v>
                </c:pt>
                <c:pt idx="66">
                  <c:v>43282</c:v>
                </c:pt>
                <c:pt idx="67">
                  <c:v>43313</c:v>
                </c:pt>
                <c:pt idx="68">
                  <c:v>43344</c:v>
                </c:pt>
                <c:pt idx="69">
                  <c:v>43374</c:v>
                </c:pt>
                <c:pt idx="70">
                  <c:v>43405</c:v>
                </c:pt>
                <c:pt idx="71">
                  <c:v>43435</c:v>
                </c:pt>
                <c:pt idx="72">
                  <c:v>43466</c:v>
                </c:pt>
                <c:pt idx="73">
                  <c:v>43497</c:v>
                </c:pt>
                <c:pt idx="74">
                  <c:v>43525</c:v>
                </c:pt>
                <c:pt idx="75">
                  <c:v>43556</c:v>
                </c:pt>
                <c:pt idx="76">
                  <c:v>43586</c:v>
                </c:pt>
                <c:pt idx="77">
                  <c:v>43617</c:v>
                </c:pt>
                <c:pt idx="78">
                  <c:v>43647</c:v>
                </c:pt>
                <c:pt idx="79">
                  <c:v>43678</c:v>
                </c:pt>
                <c:pt idx="80">
                  <c:v>43709</c:v>
                </c:pt>
                <c:pt idx="81">
                  <c:v>43739</c:v>
                </c:pt>
                <c:pt idx="82">
                  <c:v>43770</c:v>
                </c:pt>
                <c:pt idx="83">
                  <c:v>43800</c:v>
                </c:pt>
                <c:pt idx="84">
                  <c:v>43831</c:v>
                </c:pt>
                <c:pt idx="85">
                  <c:v>43862</c:v>
                </c:pt>
                <c:pt idx="86">
                  <c:v>43891</c:v>
                </c:pt>
                <c:pt idx="87">
                  <c:v>43922</c:v>
                </c:pt>
                <c:pt idx="88">
                  <c:v>43952</c:v>
                </c:pt>
                <c:pt idx="89">
                  <c:v>43983</c:v>
                </c:pt>
                <c:pt idx="90">
                  <c:v>44013</c:v>
                </c:pt>
                <c:pt idx="91">
                  <c:v>44044</c:v>
                </c:pt>
                <c:pt idx="92">
                  <c:v>44075</c:v>
                </c:pt>
                <c:pt idx="93">
                  <c:v>44105</c:v>
                </c:pt>
                <c:pt idx="94">
                  <c:v>44136</c:v>
                </c:pt>
                <c:pt idx="95">
                  <c:v>44166</c:v>
                </c:pt>
                <c:pt idx="96">
                  <c:v>44197</c:v>
                </c:pt>
                <c:pt idx="97">
                  <c:v>44228</c:v>
                </c:pt>
                <c:pt idx="98">
                  <c:v>44256</c:v>
                </c:pt>
                <c:pt idx="99">
                  <c:v>44287</c:v>
                </c:pt>
                <c:pt idx="100">
                  <c:v>44317</c:v>
                </c:pt>
                <c:pt idx="101">
                  <c:v>44348</c:v>
                </c:pt>
                <c:pt idx="102">
                  <c:v>44378</c:v>
                </c:pt>
                <c:pt idx="103">
                  <c:v>44409</c:v>
                </c:pt>
                <c:pt idx="104">
                  <c:v>44440</c:v>
                </c:pt>
                <c:pt idx="105">
                  <c:v>44470</c:v>
                </c:pt>
                <c:pt idx="106">
                  <c:v>44501</c:v>
                </c:pt>
                <c:pt idx="107">
                  <c:v>44531</c:v>
                </c:pt>
                <c:pt idx="108">
                  <c:v>44562</c:v>
                </c:pt>
                <c:pt idx="109">
                  <c:v>44593</c:v>
                </c:pt>
                <c:pt idx="110">
                  <c:v>44621</c:v>
                </c:pt>
              </c:numCache>
            </c:numRef>
          </c:cat>
          <c:val>
            <c:numRef>
              <c:f>Sheet1!$D$7:$D$115</c:f>
              <c:numCache>
                <c:formatCode>General</c:formatCode>
                <c:ptCount val="109"/>
              </c:numCache>
            </c:numRef>
          </c:val>
          <c:smooth val="0"/>
          <c:extLst>
            <c:ext xmlns:c16="http://schemas.microsoft.com/office/drawing/2014/chart" uri="{C3380CC4-5D6E-409C-BE32-E72D297353CC}">
              <c16:uniqueId val="{00000012-4BC7-4A55-8E95-F980663B55C5}"/>
            </c:ext>
          </c:extLst>
        </c:ser>
        <c:dLbls>
          <c:showLegendKey val="0"/>
          <c:showVal val="0"/>
          <c:showCatName val="0"/>
          <c:showSerName val="0"/>
          <c:showPercent val="0"/>
          <c:showBubbleSize val="0"/>
        </c:dLbls>
        <c:marker val="1"/>
        <c:smooth val="0"/>
        <c:axId val="1665647136"/>
        <c:axId val="1665645056"/>
      </c:lineChart>
      <c:dateAx>
        <c:axId val="1877629904"/>
        <c:scaling>
          <c:orientation val="minMax"/>
          <c:min val="41275"/>
        </c:scaling>
        <c:delete val="0"/>
        <c:axPos val="b"/>
        <c:numFmt formatCode="mmm\-yy" sourceLinked="1"/>
        <c:majorTickMark val="out"/>
        <c:minorTickMark val="none"/>
        <c:tickLblPos val="nextTo"/>
        <c:spPr>
          <a:noFill/>
          <a:ln w="9525" cap="flat" cmpd="sng" algn="ctr">
            <a:solidFill>
              <a:sysClr val="windowText" lastClr="000000"/>
            </a:solidFill>
            <a:round/>
          </a:ln>
          <a:effectLst/>
        </c:spPr>
        <c:txPr>
          <a:bodyPr rot="-5400000" spcFirstLastPara="1" vertOverflow="ellipsis" wrap="square" anchor="ctr" anchorCtr="1"/>
          <a:lstStyle/>
          <a:p>
            <a:pPr>
              <a:defRPr sz="900" b="0" i="0" u="none" strike="noStrike" kern="1200" baseline="0">
                <a:solidFill>
                  <a:sysClr val="windowText" lastClr="000000"/>
                </a:solidFill>
                <a:latin typeface="+mn-lt"/>
                <a:ea typeface="+mn-ea"/>
                <a:cs typeface="+mn-cs"/>
              </a:defRPr>
            </a:pPr>
            <a:endParaRPr lang="en-US"/>
          </a:p>
        </c:txPr>
        <c:crossAx val="1877622832"/>
        <c:crosses val="autoZero"/>
        <c:auto val="1"/>
        <c:lblOffset val="100"/>
        <c:baseTimeUnit val="months"/>
        <c:majorUnit val="6"/>
        <c:majorTimeUnit val="months"/>
      </c:dateAx>
      <c:valAx>
        <c:axId val="18776228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1877629904"/>
        <c:crosses val="autoZero"/>
        <c:crossBetween val="between"/>
      </c:valAx>
      <c:valAx>
        <c:axId val="1665645056"/>
        <c:scaling>
          <c:orientation val="minMax"/>
        </c:scaling>
        <c:delete val="1"/>
        <c:axPos val="r"/>
        <c:numFmt formatCode="General" sourceLinked="1"/>
        <c:majorTickMark val="out"/>
        <c:minorTickMark val="none"/>
        <c:tickLblPos val="nextTo"/>
        <c:crossAx val="1665647136"/>
        <c:crosses val="max"/>
        <c:crossBetween val="between"/>
      </c:valAx>
      <c:dateAx>
        <c:axId val="1665647136"/>
        <c:scaling>
          <c:orientation val="minMax"/>
        </c:scaling>
        <c:delete val="1"/>
        <c:axPos val="b"/>
        <c:numFmt formatCode="mmm\-yy" sourceLinked="1"/>
        <c:majorTickMark val="out"/>
        <c:minorTickMark val="none"/>
        <c:tickLblPos val="nextTo"/>
        <c:crossAx val="1665645056"/>
        <c:crosses val="autoZero"/>
        <c:auto val="1"/>
        <c:lblOffset val="100"/>
        <c:baseTimeUnit val="months"/>
      </c:dateAx>
      <c:spPr>
        <a:noFill/>
        <a:ln>
          <a:solidFill>
            <a:sysClr val="windowText" lastClr="000000"/>
          </a:solidFill>
        </a:ln>
        <a:effectLst/>
      </c:spPr>
    </c:plotArea>
    <c:plotVisOnly val="1"/>
    <c:dispBlanksAs val="gap"/>
    <c:showDLblsOverMax val="0"/>
  </c:chart>
  <c:spPr>
    <a:noFill/>
    <a:ln>
      <a:noFill/>
    </a:ln>
    <a:effectLst/>
  </c:spPr>
  <c:txPr>
    <a:bodyPr/>
    <a:lstStyle/>
    <a:p>
      <a:pPr>
        <a:defRPr>
          <a:solidFill>
            <a:sysClr val="windowText" lastClr="000000"/>
          </a:solidFill>
        </a:defRPr>
      </a:pPr>
      <a:endParaRPr lang="en-US"/>
    </a:p>
  </c:txPr>
  <c:externalData r:id="rId4">
    <c:autoUpdate val="0"/>
  </c:externalData>
  <c:userShapes r:id="rId5"/>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r>
              <a:rPr lang="en-US" b="1"/>
              <a:t>30-Year Fixed Rate Mortgage</a:t>
            </a:r>
          </a:p>
        </c:rich>
      </c:tx>
      <c:overlay val="0"/>
      <c:spPr>
        <a:solidFill>
          <a:schemeClr val="accent2">
            <a:lumMod val="20000"/>
            <a:lumOff val="80000"/>
          </a:schemeClr>
        </a:solid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3.9046330146231718E-2"/>
          <c:y val="9.1543859649122802E-2"/>
          <c:w val="0.92837135384672664"/>
          <c:h val="0.76194800714343702"/>
        </c:manualLayout>
      </c:layout>
      <c:lineChart>
        <c:grouping val="standard"/>
        <c:varyColors val="0"/>
        <c:ser>
          <c:idx val="1"/>
          <c:order val="0"/>
          <c:tx>
            <c:strRef>
              <c:f>data!$F$1</c:f>
              <c:strCache>
                <c:ptCount val="1"/>
                <c:pt idx="0">
                  <c:v>30Y FRM</c:v>
                </c:pt>
              </c:strCache>
            </c:strRef>
          </c:tx>
          <c:spPr>
            <a:ln w="28575" cap="rnd">
              <a:solidFill>
                <a:srgbClr val="0070C0"/>
              </a:solidFill>
              <a:round/>
            </a:ln>
            <a:effectLst/>
          </c:spPr>
          <c:marker>
            <c:symbol val="none"/>
          </c:marker>
          <c:cat>
            <c:numRef>
              <c:f>data!$D$2:$D$487</c:f>
              <c:numCache>
                <c:formatCode>m/d/yyyy</c:formatCode>
                <c:ptCount val="486"/>
                <c:pt idx="0">
                  <c:v>41277</c:v>
                </c:pt>
                <c:pt idx="1">
                  <c:v>41284</c:v>
                </c:pt>
                <c:pt idx="2">
                  <c:v>41291</c:v>
                </c:pt>
                <c:pt idx="3">
                  <c:v>41298</c:v>
                </c:pt>
                <c:pt idx="4">
                  <c:v>41305</c:v>
                </c:pt>
                <c:pt idx="5">
                  <c:v>41312</c:v>
                </c:pt>
                <c:pt idx="6">
                  <c:v>41319</c:v>
                </c:pt>
                <c:pt idx="7">
                  <c:v>41326</c:v>
                </c:pt>
                <c:pt idx="8">
                  <c:v>41333</c:v>
                </c:pt>
                <c:pt idx="9">
                  <c:v>41340</c:v>
                </c:pt>
                <c:pt idx="10">
                  <c:v>41347</c:v>
                </c:pt>
                <c:pt idx="11">
                  <c:v>41354</c:v>
                </c:pt>
                <c:pt idx="12">
                  <c:v>41361</c:v>
                </c:pt>
                <c:pt idx="13">
                  <c:v>41368</c:v>
                </c:pt>
                <c:pt idx="14">
                  <c:v>41375</c:v>
                </c:pt>
                <c:pt idx="15">
                  <c:v>41382</c:v>
                </c:pt>
                <c:pt idx="16">
                  <c:v>41389</c:v>
                </c:pt>
                <c:pt idx="17">
                  <c:v>41396</c:v>
                </c:pt>
                <c:pt idx="18">
                  <c:v>41403</c:v>
                </c:pt>
                <c:pt idx="19">
                  <c:v>41410</c:v>
                </c:pt>
                <c:pt idx="20">
                  <c:v>41417</c:v>
                </c:pt>
                <c:pt idx="21">
                  <c:v>41424</c:v>
                </c:pt>
                <c:pt idx="22">
                  <c:v>41431</c:v>
                </c:pt>
                <c:pt idx="23">
                  <c:v>41438</c:v>
                </c:pt>
                <c:pt idx="24">
                  <c:v>41445</c:v>
                </c:pt>
                <c:pt idx="25">
                  <c:v>41452</c:v>
                </c:pt>
                <c:pt idx="26">
                  <c:v>41459</c:v>
                </c:pt>
                <c:pt idx="27">
                  <c:v>41466</c:v>
                </c:pt>
                <c:pt idx="28">
                  <c:v>41473</c:v>
                </c:pt>
                <c:pt idx="29">
                  <c:v>41480</c:v>
                </c:pt>
                <c:pt idx="30">
                  <c:v>41487</c:v>
                </c:pt>
                <c:pt idx="31">
                  <c:v>41494</c:v>
                </c:pt>
                <c:pt idx="32">
                  <c:v>41501</c:v>
                </c:pt>
                <c:pt idx="33">
                  <c:v>41508</c:v>
                </c:pt>
                <c:pt idx="34">
                  <c:v>41515</c:v>
                </c:pt>
                <c:pt idx="35">
                  <c:v>41522</c:v>
                </c:pt>
                <c:pt idx="36">
                  <c:v>41529</c:v>
                </c:pt>
                <c:pt idx="37">
                  <c:v>41536</c:v>
                </c:pt>
                <c:pt idx="38">
                  <c:v>41543</c:v>
                </c:pt>
                <c:pt idx="39">
                  <c:v>41550</c:v>
                </c:pt>
                <c:pt idx="40">
                  <c:v>41557</c:v>
                </c:pt>
                <c:pt idx="41">
                  <c:v>41564</c:v>
                </c:pt>
                <c:pt idx="42">
                  <c:v>41571</c:v>
                </c:pt>
                <c:pt idx="43">
                  <c:v>41578</c:v>
                </c:pt>
                <c:pt idx="44">
                  <c:v>41585</c:v>
                </c:pt>
                <c:pt idx="45">
                  <c:v>41592</c:v>
                </c:pt>
                <c:pt idx="46">
                  <c:v>41599</c:v>
                </c:pt>
                <c:pt idx="47">
                  <c:v>41606</c:v>
                </c:pt>
                <c:pt idx="48">
                  <c:v>41613</c:v>
                </c:pt>
                <c:pt idx="49">
                  <c:v>41620</c:v>
                </c:pt>
                <c:pt idx="50">
                  <c:v>41627</c:v>
                </c:pt>
                <c:pt idx="51">
                  <c:v>41634</c:v>
                </c:pt>
                <c:pt idx="52">
                  <c:v>41641</c:v>
                </c:pt>
                <c:pt idx="53">
                  <c:v>41648</c:v>
                </c:pt>
                <c:pt idx="54">
                  <c:v>41655</c:v>
                </c:pt>
                <c:pt idx="55">
                  <c:v>41662</c:v>
                </c:pt>
                <c:pt idx="56">
                  <c:v>41669</c:v>
                </c:pt>
                <c:pt idx="57">
                  <c:v>41676</c:v>
                </c:pt>
                <c:pt idx="58">
                  <c:v>41683</c:v>
                </c:pt>
                <c:pt idx="59">
                  <c:v>41690</c:v>
                </c:pt>
                <c:pt idx="60">
                  <c:v>41697</c:v>
                </c:pt>
                <c:pt idx="61">
                  <c:v>41704</c:v>
                </c:pt>
                <c:pt idx="62">
                  <c:v>41711</c:v>
                </c:pt>
                <c:pt idx="63">
                  <c:v>41718</c:v>
                </c:pt>
                <c:pt idx="64">
                  <c:v>41725</c:v>
                </c:pt>
                <c:pt idx="65">
                  <c:v>41732</c:v>
                </c:pt>
                <c:pt idx="66">
                  <c:v>41739</c:v>
                </c:pt>
                <c:pt idx="67">
                  <c:v>41746</c:v>
                </c:pt>
                <c:pt idx="68">
                  <c:v>41753</c:v>
                </c:pt>
                <c:pt idx="69">
                  <c:v>41760</c:v>
                </c:pt>
                <c:pt idx="70">
                  <c:v>41767</c:v>
                </c:pt>
                <c:pt idx="71">
                  <c:v>41774</c:v>
                </c:pt>
                <c:pt idx="72">
                  <c:v>41781</c:v>
                </c:pt>
                <c:pt idx="73">
                  <c:v>41788</c:v>
                </c:pt>
                <c:pt idx="74">
                  <c:v>41795</c:v>
                </c:pt>
                <c:pt idx="75">
                  <c:v>41802</c:v>
                </c:pt>
                <c:pt idx="76">
                  <c:v>41809</c:v>
                </c:pt>
                <c:pt idx="77">
                  <c:v>41816</c:v>
                </c:pt>
                <c:pt idx="78">
                  <c:v>41823</c:v>
                </c:pt>
                <c:pt idx="79">
                  <c:v>41830</c:v>
                </c:pt>
                <c:pt idx="80">
                  <c:v>41837</c:v>
                </c:pt>
                <c:pt idx="81">
                  <c:v>41844</c:v>
                </c:pt>
                <c:pt idx="82">
                  <c:v>41851</c:v>
                </c:pt>
                <c:pt idx="83">
                  <c:v>41858</c:v>
                </c:pt>
                <c:pt idx="84">
                  <c:v>41865</c:v>
                </c:pt>
                <c:pt idx="85">
                  <c:v>41872</c:v>
                </c:pt>
                <c:pt idx="86">
                  <c:v>41879</c:v>
                </c:pt>
                <c:pt idx="87">
                  <c:v>41886</c:v>
                </c:pt>
                <c:pt idx="88">
                  <c:v>41893</c:v>
                </c:pt>
                <c:pt idx="89">
                  <c:v>41900</c:v>
                </c:pt>
                <c:pt idx="90">
                  <c:v>41907</c:v>
                </c:pt>
                <c:pt idx="91">
                  <c:v>41914</c:v>
                </c:pt>
                <c:pt idx="92">
                  <c:v>41921</c:v>
                </c:pt>
                <c:pt idx="93">
                  <c:v>41928</c:v>
                </c:pt>
                <c:pt idx="94">
                  <c:v>41935</c:v>
                </c:pt>
                <c:pt idx="95">
                  <c:v>41942</c:v>
                </c:pt>
                <c:pt idx="96">
                  <c:v>41949</c:v>
                </c:pt>
                <c:pt idx="97">
                  <c:v>41956</c:v>
                </c:pt>
                <c:pt idx="98">
                  <c:v>41963</c:v>
                </c:pt>
                <c:pt idx="99">
                  <c:v>41970</c:v>
                </c:pt>
                <c:pt idx="100">
                  <c:v>41977</c:v>
                </c:pt>
                <c:pt idx="101">
                  <c:v>41984</c:v>
                </c:pt>
                <c:pt idx="102">
                  <c:v>41991</c:v>
                </c:pt>
                <c:pt idx="103">
                  <c:v>41998</c:v>
                </c:pt>
                <c:pt idx="104">
                  <c:v>42005</c:v>
                </c:pt>
                <c:pt idx="105">
                  <c:v>42012</c:v>
                </c:pt>
                <c:pt idx="106">
                  <c:v>42019</c:v>
                </c:pt>
                <c:pt idx="107">
                  <c:v>42026</c:v>
                </c:pt>
                <c:pt idx="108">
                  <c:v>42033</c:v>
                </c:pt>
                <c:pt idx="109">
                  <c:v>42040</c:v>
                </c:pt>
                <c:pt idx="110">
                  <c:v>42047</c:v>
                </c:pt>
                <c:pt idx="111">
                  <c:v>42054</c:v>
                </c:pt>
                <c:pt idx="112">
                  <c:v>42061</c:v>
                </c:pt>
                <c:pt idx="113">
                  <c:v>42068</c:v>
                </c:pt>
                <c:pt idx="114">
                  <c:v>42075</c:v>
                </c:pt>
                <c:pt idx="115">
                  <c:v>42082</c:v>
                </c:pt>
                <c:pt idx="116">
                  <c:v>42089</c:v>
                </c:pt>
                <c:pt idx="117">
                  <c:v>42096</c:v>
                </c:pt>
                <c:pt idx="118">
                  <c:v>42103</c:v>
                </c:pt>
                <c:pt idx="119">
                  <c:v>42110</c:v>
                </c:pt>
                <c:pt idx="120">
                  <c:v>42117</c:v>
                </c:pt>
                <c:pt idx="121">
                  <c:v>42124</c:v>
                </c:pt>
                <c:pt idx="122">
                  <c:v>42131</c:v>
                </c:pt>
                <c:pt idx="123">
                  <c:v>42138</c:v>
                </c:pt>
                <c:pt idx="124">
                  <c:v>42145</c:v>
                </c:pt>
                <c:pt idx="125">
                  <c:v>42152</c:v>
                </c:pt>
                <c:pt idx="126">
                  <c:v>42159</c:v>
                </c:pt>
                <c:pt idx="127">
                  <c:v>42166</c:v>
                </c:pt>
                <c:pt idx="128">
                  <c:v>42173</c:v>
                </c:pt>
                <c:pt idx="129">
                  <c:v>42180</c:v>
                </c:pt>
                <c:pt idx="130">
                  <c:v>42187</c:v>
                </c:pt>
                <c:pt idx="131">
                  <c:v>42194</c:v>
                </c:pt>
                <c:pt idx="132">
                  <c:v>42201</c:v>
                </c:pt>
                <c:pt idx="133">
                  <c:v>42208</c:v>
                </c:pt>
                <c:pt idx="134">
                  <c:v>42215</c:v>
                </c:pt>
                <c:pt idx="135">
                  <c:v>42222</c:v>
                </c:pt>
                <c:pt idx="136">
                  <c:v>42229</c:v>
                </c:pt>
                <c:pt idx="137">
                  <c:v>42236</c:v>
                </c:pt>
                <c:pt idx="138">
                  <c:v>42243</c:v>
                </c:pt>
                <c:pt idx="139">
                  <c:v>42250</c:v>
                </c:pt>
                <c:pt idx="140">
                  <c:v>42257</c:v>
                </c:pt>
                <c:pt idx="141">
                  <c:v>42264</c:v>
                </c:pt>
                <c:pt idx="142">
                  <c:v>42271</c:v>
                </c:pt>
                <c:pt idx="143">
                  <c:v>42278</c:v>
                </c:pt>
                <c:pt idx="144">
                  <c:v>42285</c:v>
                </c:pt>
                <c:pt idx="145">
                  <c:v>42292</c:v>
                </c:pt>
                <c:pt idx="146">
                  <c:v>42299</c:v>
                </c:pt>
                <c:pt idx="147">
                  <c:v>42306</c:v>
                </c:pt>
                <c:pt idx="148">
                  <c:v>42313</c:v>
                </c:pt>
                <c:pt idx="149">
                  <c:v>42320</c:v>
                </c:pt>
                <c:pt idx="150">
                  <c:v>42327</c:v>
                </c:pt>
                <c:pt idx="151">
                  <c:v>42334</c:v>
                </c:pt>
                <c:pt idx="152">
                  <c:v>42341</c:v>
                </c:pt>
                <c:pt idx="153">
                  <c:v>42348</c:v>
                </c:pt>
                <c:pt idx="154">
                  <c:v>42355</c:v>
                </c:pt>
                <c:pt idx="155">
                  <c:v>42362</c:v>
                </c:pt>
                <c:pt idx="156">
                  <c:v>42369</c:v>
                </c:pt>
                <c:pt idx="157">
                  <c:v>42376</c:v>
                </c:pt>
                <c:pt idx="158">
                  <c:v>42383</c:v>
                </c:pt>
                <c:pt idx="159">
                  <c:v>42390</c:v>
                </c:pt>
                <c:pt idx="160">
                  <c:v>42397</c:v>
                </c:pt>
                <c:pt idx="161">
                  <c:v>42404</c:v>
                </c:pt>
                <c:pt idx="162">
                  <c:v>42411</c:v>
                </c:pt>
                <c:pt idx="163">
                  <c:v>42418</c:v>
                </c:pt>
                <c:pt idx="164">
                  <c:v>42425</c:v>
                </c:pt>
                <c:pt idx="165">
                  <c:v>42432</c:v>
                </c:pt>
                <c:pt idx="166">
                  <c:v>42439</c:v>
                </c:pt>
                <c:pt idx="167">
                  <c:v>42446</c:v>
                </c:pt>
                <c:pt idx="168">
                  <c:v>42453</c:v>
                </c:pt>
                <c:pt idx="169">
                  <c:v>42460</c:v>
                </c:pt>
                <c:pt idx="170">
                  <c:v>42467</c:v>
                </c:pt>
                <c:pt idx="171">
                  <c:v>42474</c:v>
                </c:pt>
                <c:pt idx="172">
                  <c:v>42481</c:v>
                </c:pt>
                <c:pt idx="173">
                  <c:v>42488</c:v>
                </c:pt>
                <c:pt idx="174">
                  <c:v>42495</c:v>
                </c:pt>
                <c:pt idx="175">
                  <c:v>42502</c:v>
                </c:pt>
                <c:pt idx="176">
                  <c:v>42509</c:v>
                </c:pt>
                <c:pt idx="177">
                  <c:v>42516</c:v>
                </c:pt>
                <c:pt idx="178">
                  <c:v>42523</c:v>
                </c:pt>
                <c:pt idx="179">
                  <c:v>42530</c:v>
                </c:pt>
                <c:pt idx="180">
                  <c:v>42537</c:v>
                </c:pt>
                <c:pt idx="181">
                  <c:v>42544</c:v>
                </c:pt>
                <c:pt idx="182">
                  <c:v>42551</c:v>
                </c:pt>
                <c:pt idx="183">
                  <c:v>42558</c:v>
                </c:pt>
                <c:pt idx="184">
                  <c:v>42565</c:v>
                </c:pt>
                <c:pt idx="185">
                  <c:v>42572</c:v>
                </c:pt>
                <c:pt idx="186">
                  <c:v>42579</c:v>
                </c:pt>
                <c:pt idx="187">
                  <c:v>42586</c:v>
                </c:pt>
                <c:pt idx="188">
                  <c:v>42593</c:v>
                </c:pt>
                <c:pt idx="189">
                  <c:v>42600</c:v>
                </c:pt>
                <c:pt idx="190">
                  <c:v>42607</c:v>
                </c:pt>
                <c:pt idx="191">
                  <c:v>42614</c:v>
                </c:pt>
                <c:pt idx="192">
                  <c:v>42621</c:v>
                </c:pt>
                <c:pt idx="193">
                  <c:v>42628</c:v>
                </c:pt>
                <c:pt idx="194">
                  <c:v>42635</c:v>
                </c:pt>
                <c:pt idx="195">
                  <c:v>42642</c:v>
                </c:pt>
                <c:pt idx="196">
                  <c:v>42649</c:v>
                </c:pt>
                <c:pt idx="197">
                  <c:v>42656</c:v>
                </c:pt>
                <c:pt idx="198">
                  <c:v>42663</c:v>
                </c:pt>
                <c:pt idx="199">
                  <c:v>42670</c:v>
                </c:pt>
                <c:pt idx="200">
                  <c:v>42677</c:v>
                </c:pt>
                <c:pt idx="201">
                  <c:v>42684</c:v>
                </c:pt>
                <c:pt idx="202">
                  <c:v>42691</c:v>
                </c:pt>
                <c:pt idx="203">
                  <c:v>42698</c:v>
                </c:pt>
                <c:pt idx="204">
                  <c:v>42705</c:v>
                </c:pt>
                <c:pt idx="205">
                  <c:v>42712</c:v>
                </c:pt>
                <c:pt idx="206">
                  <c:v>42719</c:v>
                </c:pt>
                <c:pt idx="207">
                  <c:v>42726</c:v>
                </c:pt>
                <c:pt idx="208">
                  <c:v>42733</c:v>
                </c:pt>
                <c:pt idx="209">
                  <c:v>42740</c:v>
                </c:pt>
                <c:pt idx="210">
                  <c:v>42747</c:v>
                </c:pt>
                <c:pt idx="211">
                  <c:v>42754</c:v>
                </c:pt>
                <c:pt idx="212">
                  <c:v>42761</c:v>
                </c:pt>
                <c:pt idx="213">
                  <c:v>42768</c:v>
                </c:pt>
                <c:pt idx="214">
                  <c:v>42775</c:v>
                </c:pt>
                <c:pt idx="215">
                  <c:v>42782</c:v>
                </c:pt>
                <c:pt idx="216">
                  <c:v>42789</c:v>
                </c:pt>
                <c:pt idx="217">
                  <c:v>42796</c:v>
                </c:pt>
                <c:pt idx="218">
                  <c:v>42803</c:v>
                </c:pt>
                <c:pt idx="219">
                  <c:v>42810</c:v>
                </c:pt>
                <c:pt idx="220">
                  <c:v>42817</c:v>
                </c:pt>
                <c:pt idx="221">
                  <c:v>42824</c:v>
                </c:pt>
                <c:pt idx="222">
                  <c:v>42831</c:v>
                </c:pt>
                <c:pt idx="223">
                  <c:v>42838</c:v>
                </c:pt>
                <c:pt idx="224">
                  <c:v>42845</c:v>
                </c:pt>
                <c:pt idx="225">
                  <c:v>42852</c:v>
                </c:pt>
                <c:pt idx="226">
                  <c:v>42859</c:v>
                </c:pt>
                <c:pt idx="227">
                  <c:v>42866</c:v>
                </c:pt>
                <c:pt idx="228">
                  <c:v>42873</c:v>
                </c:pt>
                <c:pt idx="229">
                  <c:v>42880</c:v>
                </c:pt>
                <c:pt idx="230">
                  <c:v>42887</c:v>
                </c:pt>
                <c:pt idx="231">
                  <c:v>42894</c:v>
                </c:pt>
                <c:pt idx="232">
                  <c:v>42901</c:v>
                </c:pt>
                <c:pt idx="233">
                  <c:v>42908</c:v>
                </c:pt>
                <c:pt idx="234">
                  <c:v>42915</c:v>
                </c:pt>
                <c:pt idx="235">
                  <c:v>42922</c:v>
                </c:pt>
                <c:pt idx="236">
                  <c:v>42929</c:v>
                </c:pt>
                <c:pt idx="237">
                  <c:v>42936</c:v>
                </c:pt>
                <c:pt idx="238">
                  <c:v>42943</c:v>
                </c:pt>
                <c:pt idx="239">
                  <c:v>42950</c:v>
                </c:pt>
                <c:pt idx="240">
                  <c:v>42957</c:v>
                </c:pt>
                <c:pt idx="241">
                  <c:v>42964</c:v>
                </c:pt>
                <c:pt idx="242">
                  <c:v>42971</c:v>
                </c:pt>
                <c:pt idx="243">
                  <c:v>42978</c:v>
                </c:pt>
                <c:pt idx="244">
                  <c:v>42985</c:v>
                </c:pt>
                <c:pt idx="245">
                  <c:v>42992</c:v>
                </c:pt>
                <c:pt idx="246">
                  <c:v>42999</c:v>
                </c:pt>
                <c:pt idx="247">
                  <c:v>43006</c:v>
                </c:pt>
                <c:pt idx="248">
                  <c:v>43013</c:v>
                </c:pt>
                <c:pt idx="249">
                  <c:v>43020</c:v>
                </c:pt>
                <c:pt idx="250">
                  <c:v>43027</c:v>
                </c:pt>
                <c:pt idx="251">
                  <c:v>43034</c:v>
                </c:pt>
                <c:pt idx="252">
                  <c:v>43041</c:v>
                </c:pt>
                <c:pt idx="253">
                  <c:v>43048</c:v>
                </c:pt>
                <c:pt idx="254">
                  <c:v>43055</c:v>
                </c:pt>
                <c:pt idx="255">
                  <c:v>43062</c:v>
                </c:pt>
                <c:pt idx="256">
                  <c:v>43069</c:v>
                </c:pt>
                <c:pt idx="257">
                  <c:v>43076</c:v>
                </c:pt>
                <c:pt idx="258">
                  <c:v>43083</c:v>
                </c:pt>
                <c:pt idx="259">
                  <c:v>43090</c:v>
                </c:pt>
                <c:pt idx="260">
                  <c:v>43097</c:v>
                </c:pt>
                <c:pt idx="261">
                  <c:v>43104</c:v>
                </c:pt>
                <c:pt idx="262">
                  <c:v>43111</c:v>
                </c:pt>
                <c:pt idx="263">
                  <c:v>43118</c:v>
                </c:pt>
                <c:pt idx="264">
                  <c:v>43125</c:v>
                </c:pt>
                <c:pt idx="265">
                  <c:v>43132</c:v>
                </c:pt>
                <c:pt idx="266">
                  <c:v>43139</c:v>
                </c:pt>
                <c:pt idx="267">
                  <c:v>43146</c:v>
                </c:pt>
                <c:pt idx="268">
                  <c:v>43153</c:v>
                </c:pt>
                <c:pt idx="269">
                  <c:v>43160</c:v>
                </c:pt>
                <c:pt idx="270">
                  <c:v>43167</c:v>
                </c:pt>
                <c:pt idx="271">
                  <c:v>43174</c:v>
                </c:pt>
                <c:pt idx="272">
                  <c:v>43181</c:v>
                </c:pt>
                <c:pt idx="273">
                  <c:v>43188</c:v>
                </c:pt>
                <c:pt idx="274">
                  <c:v>43195</c:v>
                </c:pt>
                <c:pt idx="275">
                  <c:v>43202</c:v>
                </c:pt>
                <c:pt idx="276">
                  <c:v>43209</c:v>
                </c:pt>
                <c:pt idx="277">
                  <c:v>43216</c:v>
                </c:pt>
                <c:pt idx="278">
                  <c:v>43223</c:v>
                </c:pt>
                <c:pt idx="279">
                  <c:v>43230</c:v>
                </c:pt>
                <c:pt idx="280">
                  <c:v>43237</c:v>
                </c:pt>
                <c:pt idx="281">
                  <c:v>43244</c:v>
                </c:pt>
                <c:pt idx="282">
                  <c:v>43251</c:v>
                </c:pt>
                <c:pt idx="283">
                  <c:v>43258</c:v>
                </c:pt>
                <c:pt idx="284">
                  <c:v>43265</c:v>
                </c:pt>
                <c:pt idx="285">
                  <c:v>43272</c:v>
                </c:pt>
                <c:pt idx="286">
                  <c:v>43279</c:v>
                </c:pt>
                <c:pt idx="287">
                  <c:v>43286</c:v>
                </c:pt>
                <c:pt idx="288">
                  <c:v>43293</c:v>
                </c:pt>
                <c:pt idx="289">
                  <c:v>43300</c:v>
                </c:pt>
                <c:pt idx="290">
                  <c:v>43307</c:v>
                </c:pt>
                <c:pt idx="291">
                  <c:v>43314</c:v>
                </c:pt>
                <c:pt idx="292">
                  <c:v>43321</c:v>
                </c:pt>
                <c:pt idx="293">
                  <c:v>43328</c:v>
                </c:pt>
                <c:pt idx="294">
                  <c:v>43335</c:v>
                </c:pt>
                <c:pt idx="295">
                  <c:v>43342</c:v>
                </c:pt>
                <c:pt idx="296">
                  <c:v>43349</c:v>
                </c:pt>
                <c:pt idx="297">
                  <c:v>43356</c:v>
                </c:pt>
                <c:pt idx="298">
                  <c:v>43363</c:v>
                </c:pt>
                <c:pt idx="299">
                  <c:v>43370</c:v>
                </c:pt>
                <c:pt idx="300">
                  <c:v>43377</c:v>
                </c:pt>
                <c:pt idx="301">
                  <c:v>43384</c:v>
                </c:pt>
                <c:pt idx="302">
                  <c:v>43391</c:v>
                </c:pt>
                <c:pt idx="303">
                  <c:v>43398</c:v>
                </c:pt>
                <c:pt idx="304">
                  <c:v>43405</c:v>
                </c:pt>
                <c:pt idx="305">
                  <c:v>43412</c:v>
                </c:pt>
                <c:pt idx="306">
                  <c:v>43419</c:v>
                </c:pt>
                <c:pt idx="307">
                  <c:v>43426</c:v>
                </c:pt>
                <c:pt idx="308">
                  <c:v>43433</c:v>
                </c:pt>
                <c:pt idx="309">
                  <c:v>43440</c:v>
                </c:pt>
                <c:pt idx="310">
                  <c:v>43447</c:v>
                </c:pt>
                <c:pt idx="311">
                  <c:v>43454</c:v>
                </c:pt>
                <c:pt idx="312">
                  <c:v>43461</c:v>
                </c:pt>
                <c:pt idx="313">
                  <c:v>43468</c:v>
                </c:pt>
                <c:pt idx="314">
                  <c:v>43475</c:v>
                </c:pt>
                <c:pt idx="315">
                  <c:v>43482</c:v>
                </c:pt>
                <c:pt idx="316">
                  <c:v>43489</c:v>
                </c:pt>
                <c:pt idx="317">
                  <c:v>43496</c:v>
                </c:pt>
                <c:pt idx="318">
                  <c:v>43503</c:v>
                </c:pt>
                <c:pt idx="319">
                  <c:v>43510</c:v>
                </c:pt>
                <c:pt idx="320">
                  <c:v>43517</c:v>
                </c:pt>
                <c:pt idx="321">
                  <c:v>43524</c:v>
                </c:pt>
                <c:pt idx="322">
                  <c:v>43531</c:v>
                </c:pt>
                <c:pt idx="323">
                  <c:v>43538</c:v>
                </c:pt>
                <c:pt idx="324">
                  <c:v>43545</c:v>
                </c:pt>
                <c:pt idx="325">
                  <c:v>43552</c:v>
                </c:pt>
                <c:pt idx="326">
                  <c:v>43559</c:v>
                </c:pt>
                <c:pt idx="327">
                  <c:v>43566</c:v>
                </c:pt>
                <c:pt idx="328">
                  <c:v>43573</c:v>
                </c:pt>
                <c:pt idx="329">
                  <c:v>43580</c:v>
                </c:pt>
                <c:pt idx="330">
                  <c:v>43587</c:v>
                </c:pt>
                <c:pt idx="331">
                  <c:v>43594</c:v>
                </c:pt>
                <c:pt idx="332">
                  <c:v>43601</c:v>
                </c:pt>
                <c:pt idx="333">
                  <c:v>43608</c:v>
                </c:pt>
                <c:pt idx="334">
                  <c:v>43615</c:v>
                </c:pt>
                <c:pt idx="335">
                  <c:v>43622</c:v>
                </c:pt>
                <c:pt idx="336">
                  <c:v>43629</c:v>
                </c:pt>
                <c:pt idx="337">
                  <c:v>43636</c:v>
                </c:pt>
                <c:pt idx="338">
                  <c:v>43643</c:v>
                </c:pt>
                <c:pt idx="339">
                  <c:v>43650</c:v>
                </c:pt>
                <c:pt idx="340">
                  <c:v>43657</c:v>
                </c:pt>
                <c:pt idx="341">
                  <c:v>43664</c:v>
                </c:pt>
                <c:pt idx="342">
                  <c:v>43671</c:v>
                </c:pt>
                <c:pt idx="343">
                  <c:v>43678</c:v>
                </c:pt>
                <c:pt idx="344">
                  <c:v>43685</c:v>
                </c:pt>
                <c:pt idx="345">
                  <c:v>43692</c:v>
                </c:pt>
                <c:pt idx="346">
                  <c:v>43699</c:v>
                </c:pt>
                <c:pt idx="347">
                  <c:v>43706</c:v>
                </c:pt>
                <c:pt idx="348">
                  <c:v>43713</c:v>
                </c:pt>
                <c:pt idx="349">
                  <c:v>43720</c:v>
                </c:pt>
                <c:pt idx="350">
                  <c:v>43727</c:v>
                </c:pt>
                <c:pt idx="351">
                  <c:v>43734</c:v>
                </c:pt>
                <c:pt idx="352">
                  <c:v>43741</c:v>
                </c:pt>
                <c:pt idx="353">
                  <c:v>43748</c:v>
                </c:pt>
                <c:pt idx="354">
                  <c:v>43755</c:v>
                </c:pt>
                <c:pt idx="355">
                  <c:v>43762</c:v>
                </c:pt>
                <c:pt idx="356">
                  <c:v>43769</c:v>
                </c:pt>
                <c:pt idx="357">
                  <c:v>43776</c:v>
                </c:pt>
                <c:pt idx="358">
                  <c:v>43783</c:v>
                </c:pt>
                <c:pt idx="359">
                  <c:v>43790</c:v>
                </c:pt>
                <c:pt idx="360">
                  <c:v>43797</c:v>
                </c:pt>
                <c:pt idx="361">
                  <c:v>43804</c:v>
                </c:pt>
                <c:pt idx="362">
                  <c:v>43811</c:v>
                </c:pt>
                <c:pt idx="363">
                  <c:v>43818</c:v>
                </c:pt>
                <c:pt idx="364">
                  <c:v>43825</c:v>
                </c:pt>
                <c:pt idx="365">
                  <c:v>43832</c:v>
                </c:pt>
                <c:pt idx="366">
                  <c:v>43839</c:v>
                </c:pt>
                <c:pt idx="367">
                  <c:v>43846</c:v>
                </c:pt>
                <c:pt idx="368">
                  <c:v>43853</c:v>
                </c:pt>
                <c:pt idx="369">
                  <c:v>43860</c:v>
                </c:pt>
                <c:pt idx="370">
                  <c:v>43867</c:v>
                </c:pt>
                <c:pt idx="371">
                  <c:v>43874</c:v>
                </c:pt>
                <c:pt idx="372">
                  <c:v>43881</c:v>
                </c:pt>
                <c:pt idx="373">
                  <c:v>43888</c:v>
                </c:pt>
                <c:pt idx="374">
                  <c:v>43895</c:v>
                </c:pt>
                <c:pt idx="375">
                  <c:v>43902</c:v>
                </c:pt>
                <c:pt idx="376">
                  <c:v>43909</c:v>
                </c:pt>
                <c:pt idx="377">
                  <c:v>43916</c:v>
                </c:pt>
                <c:pt idx="378">
                  <c:v>43923</c:v>
                </c:pt>
                <c:pt idx="379">
                  <c:v>43930</c:v>
                </c:pt>
                <c:pt idx="380">
                  <c:v>43937</c:v>
                </c:pt>
                <c:pt idx="381">
                  <c:v>43944</c:v>
                </c:pt>
                <c:pt idx="382">
                  <c:v>43951</c:v>
                </c:pt>
                <c:pt idx="383">
                  <c:v>43958</c:v>
                </c:pt>
                <c:pt idx="384">
                  <c:v>43965</c:v>
                </c:pt>
                <c:pt idx="385">
                  <c:v>43972</c:v>
                </c:pt>
                <c:pt idx="386">
                  <c:v>43979</c:v>
                </c:pt>
                <c:pt idx="387">
                  <c:v>43986</c:v>
                </c:pt>
                <c:pt idx="388">
                  <c:v>43993</c:v>
                </c:pt>
                <c:pt idx="389">
                  <c:v>44000</c:v>
                </c:pt>
                <c:pt idx="390">
                  <c:v>44007</c:v>
                </c:pt>
                <c:pt idx="391">
                  <c:v>44014</c:v>
                </c:pt>
                <c:pt idx="392">
                  <c:v>44021</c:v>
                </c:pt>
                <c:pt idx="393">
                  <c:v>44028</c:v>
                </c:pt>
                <c:pt idx="394">
                  <c:v>44035</c:v>
                </c:pt>
                <c:pt idx="395">
                  <c:v>44042</c:v>
                </c:pt>
                <c:pt idx="396">
                  <c:v>44049</c:v>
                </c:pt>
                <c:pt idx="397">
                  <c:v>44056</c:v>
                </c:pt>
                <c:pt idx="398">
                  <c:v>44063</c:v>
                </c:pt>
                <c:pt idx="399">
                  <c:v>44070</c:v>
                </c:pt>
                <c:pt idx="400">
                  <c:v>44077</c:v>
                </c:pt>
                <c:pt idx="401">
                  <c:v>44084</c:v>
                </c:pt>
                <c:pt idx="402">
                  <c:v>44091</c:v>
                </c:pt>
                <c:pt idx="403">
                  <c:v>44098</c:v>
                </c:pt>
                <c:pt idx="404">
                  <c:v>44105</c:v>
                </c:pt>
                <c:pt idx="405">
                  <c:v>44112</c:v>
                </c:pt>
                <c:pt idx="406">
                  <c:v>44119</c:v>
                </c:pt>
                <c:pt idx="407">
                  <c:v>44126</c:v>
                </c:pt>
                <c:pt idx="408">
                  <c:v>44133</c:v>
                </c:pt>
                <c:pt idx="409">
                  <c:v>44140</c:v>
                </c:pt>
                <c:pt idx="410">
                  <c:v>44147</c:v>
                </c:pt>
                <c:pt idx="411">
                  <c:v>44154</c:v>
                </c:pt>
                <c:pt idx="412">
                  <c:v>44161</c:v>
                </c:pt>
                <c:pt idx="413">
                  <c:v>44168</c:v>
                </c:pt>
                <c:pt idx="414">
                  <c:v>44175</c:v>
                </c:pt>
                <c:pt idx="415">
                  <c:v>44182</c:v>
                </c:pt>
                <c:pt idx="416">
                  <c:v>44189</c:v>
                </c:pt>
                <c:pt idx="417">
                  <c:v>44196</c:v>
                </c:pt>
                <c:pt idx="418">
                  <c:v>44203</c:v>
                </c:pt>
                <c:pt idx="419">
                  <c:v>44210</c:v>
                </c:pt>
                <c:pt idx="420">
                  <c:v>44217</c:v>
                </c:pt>
                <c:pt idx="421">
                  <c:v>44224</c:v>
                </c:pt>
                <c:pt idx="422">
                  <c:v>44231</c:v>
                </c:pt>
                <c:pt idx="423">
                  <c:v>44238</c:v>
                </c:pt>
                <c:pt idx="424">
                  <c:v>44245</c:v>
                </c:pt>
                <c:pt idx="425">
                  <c:v>44252</c:v>
                </c:pt>
                <c:pt idx="426">
                  <c:v>44259</c:v>
                </c:pt>
                <c:pt idx="427">
                  <c:v>44266</c:v>
                </c:pt>
                <c:pt idx="428">
                  <c:v>44273</c:v>
                </c:pt>
                <c:pt idx="429">
                  <c:v>44280</c:v>
                </c:pt>
                <c:pt idx="430">
                  <c:v>44287</c:v>
                </c:pt>
                <c:pt idx="431">
                  <c:v>44294</c:v>
                </c:pt>
                <c:pt idx="432">
                  <c:v>44301</c:v>
                </c:pt>
                <c:pt idx="433">
                  <c:v>44308</c:v>
                </c:pt>
                <c:pt idx="434">
                  <c:v>44322</c:v>
                </c:pt>
                <c:pt idx="435">
                  <c:v>44329</c:v>
                </c:pt>
                <c:pt idx="436">
                  <c:v>44336</c:v>
                </c:pt>
                <c:pt idx="437">
                  <c:v>44343</c:v>
                </c:pt>
                <c:pt idx="438">
                  <c:v>44350</c:v>
                </c:pt>
                <c:pt idx="439">
                  <c:v>44357</c:v>
                </c:pt>
                <c:pt idx="440">
                  <c:v>44364</c:v>
                </c:pt>
                <c:pt idx="441">
                  <c:v>44371</c:v>
                </c:pt>
                <c:pt idx="442">
                  <c:v>44378</c:v>
                </c:pt>
                <c:pt idx="443">
                  <c:v>44385</c:v>
                </c:pt>
                <c:pt idx="444">
                  <c:v>44392</c:v>
                </c:pt>
                <c:pt idx="445">
                  <c:v>44399</c:v>
                </c:pt>
                <c:pt idx="446">
                  <c:v>44406</c:v>
                </c:pt>
                <c:pt idx="447">
                  <c:v>44413</c:v>
                </c:pt>
                <c:pt idx="448">
                  <c:v>44420</c:v>
                </c:pt>
                <c:pt idx="449">
                  <c:v>44427</c:v>
                </c:pt>
                <c:pt idx="450">
                  <c:v>44434</c:v>
                </c:pt>
                <c:pt idx="451">
                  <c:v>44441</c:v>
                </c:pt>
                <c:pt idx="452">
                  <c:v>44448</c:v>
                </c:pt>
                <c:pt idx="453">
                  <c:v>44455</c:v>
                </c:pt>
                <c:pt idx="454">
                  <c:v>44462</c:v>
                </c:pt>
                <c:pt idx="455">
                  <c:v>44469</c:v>
                </c:pt>
                <c:pt idx="456">
                  <c:v>44476</c:v>
                </c:pt>
                <c:pt idx="457">
                  <c:v>44483</c:v>
                </c:pt>
                <c:pt idx="458">
                  <c:v>44490</c:v>
                </c:pt>
                <c:pt idx="459">
                  <c:v>44497</c:v>
                </c:pt>
                <c:pt idx="460">
                  <c:v>44504</c:v>
                </c:pt>
                <c:pt idx="461">
                  <c:v>44511</c:v>
                </c:pt>
                <c:pt idx="462">
                  <c:v>44518</c:v>
                </c:pt>
                <c:pt idx="463">
                  <c:v>44524</c:v>
                </c:pt>
                <c:pt idx="464">
                  <c:v>44532</c:v>
                </c:pt>
                <c:pt idx="465">
                  <c:v>44539</c:v>
                </c:pt>
                <c:pt idx="466">
                  <c:v>44546</c:v>
                </c:pt>
                <c:pt idx="467">
                  <c:v>44553</c:v>
                </c:pt>
                <c:pt idx="468">
                  <c:v>44560</c:v>
                </c:pt>
                <c:pt idx="469">
                  <c:v>44567</c:v>
                </c:pt>
                <c:pt idx="470">
                  <c:v>44574</c:v>
                </c:pt>
                <c:pt idx="471">
                  <c:v>44581</c:v>
                </c:pt>
                <c:pt idx="472">
                  <c:v>44588</c:v>
                </c:pt>
                <c:pt idx="473">
                  <c:v>44595</c:v>
                </c:pt>
                <c:pt idx="474">
                  <c:v>44602</c:v>
                </c:pt>
                <c:pt idx="475">
                  <c:v>44609</c:v>
                </c:pt>
                <c:pt idx="476">
                  <c:v>44616</c:v>
                </c:pt>
                <c:pt idx="477">
                  <c:v>44623</c:v>
                </c:pt>
                <c:pt idx="478">
                  <c:v>44630</c:v>
                </c:pt>
                <c:pt idx="479">
                  <c:v>44637</c:v>
                </c:pt>
                <c:pt idx="480">
                  <c:v>44644</c:v>
                </c:pt>
                <c:pt idx="481">
                  <c:v>44651</c:v>
                </c:pt>
                <c:pt idx="482">
                  <c:v>44658</c:v>
                </c:pt>
                <c:pt idx="483">
                  <c:v>44665</c:v>
                </c:pt>
                <c:pt idx="484">
                  <c:v>44672</c:v>
                </c:pt>
                <c:pt idx="485">
                  <c:v>44679</c:v>
                </c:pt>
              </c:numCache>
            </c:numRef>
          </c:cat>
          <c:val>
            <c:numRef>
              <c:f>data!$F$2:$F$487</c:f>
              <c:numCache>
                <c:formatCode>General</c:formatCode>
                <c:ptCount val="486"/>
                <c:pt idx="0">
                  <c:v>3.34</c:v>
                </c:pt>
                <c:pt idx="1">
                  <c:v>3.4</c:v>
                </c:pt>
                <c:pt idx="2">
                  <c:v>3.38</c:v>
                </c:pt>
                <c:pt idx="3">
                  <c:v>3.42</c:v>
                </c:pt>
                <c:pt idx="4">
                  <c:v>3.53</c:v>
                </c:pt>
                <c:pt idx="5">
                  <c:v>3.53</c:v>
                </c:pt>
                <c:pt idx="6">
                  <c:v>3.53</c:v>
                </c:pt>
                <c:pt idx="7">
                  <c:v>3.56</c:v>
                </c:pt>
                <c:pt idx="8">
                  <c:v>3.51</c:v>
                </c:pt>
                <c:pt idx="9">
                  <c:v>3.52</c:v>
                </c:pt>
                <c:pt idx="10">
                  <c:v>3.63</c:v>
                </c:pt>
                <c:pt idx="11">
                  <c:v>3.54</c:v>
                </c:pt>
                <c:pt idx="12">
                  <c:v>3.57</c:v>
                </c:pt>
                <c:pt idx="13">
                  <c:v>3.54</c:v>
                </c:pt>
                <c:pt idx="14">
                  <c:v>3.43</c:v>
                </c:pt>
                <c:pt idx="15">
                  <c:v>3.41</c:v>
                </c:pt>
                <c:pt idx="16">
                  <c:v>3.4</c:v>
                </c:pt>
                <c:pt idx="17">
                  <c:v>3.35</c:v>
                </c:pt>
                <c:pt idx="18">
                  <c:v>3.42</c:v>
                </c:pt>
                <c:pt idx="19">
                  <c:v>3.51</c:v>
                </c:pt>
                <c:pt idx="20">
                  <c:v>3.59</c:v>
                </c:pt>
                <c:pt idx="21">
                  <c:v>3.81</c:v>
                </c:pt>
                <c:pt idx="22">
                  <c:v>3.91</c:v>
                </c:pt>
                <c:pt idx="23">
                  <c:v>3.98</c:v>
                </c:pt>
                <c:pt idx="24">
                  <c:v>3.93</c:v>
                </c:pt>
                <c:pt idx="25">
                  <c:v>4.46</c:v>
                </c:pt>
                <c:pt idx="26">
                  <c:v>#N/A</c:v>
                </c:pt>
                <c:pt idx="27">
                  <c:v>4.51</c:v>
                </c:pt>
                <c:pt idx="28">
                  <c:v>4.37</c:v>
                </c:pt>
                <c:pt idx="29">
                  <c:v>4.3099999999999996</c:v>
                </c:pt>
                <c:pt idx="30">
                  <c:v>4.3899999999999997</c:v>
                </c:pt>
                <c:pt idx="31">
                  <c:v>4.4000000000000004</c:v>
                </c:pt>
                <c:pt idx="32">
                  <c:v>4.4000000000000004</c:v>
                </c:pt>
                <c:pt idx="33">
                  <c:v>4.58</c:v>
                </c:pt>
                <c:pt idx="34">
                  <c:v>4.51</c:v>
                </c:pt>
                <c:pt idx="35">
                  <c:v>4.57</c:v>
                </c:pt>
                <c:pt idx="36">
                  <c:v>4.57</c:v>
                </c:pt>
                <c:pt idx="37">
                  <c:v>4.5</c:v>
                </c:pt>
                <c:pt idx="38">
                  <c:v>4.32</c:v>
                </c:pt>
                <c:pt idx="39">
                  <c:v>4.22</c:v>
                </c:pt>
                <c:pt idx="40">
                  <c:v>4.2300000000000004</c:v>
                </c:pt>
                <c:pt idx="41">
                  <c:v>4.28</c:v>
                </c:pt>
                <c:pt idx="42">
                  <c:v>4.13</c:v>
                </c:pt>
                <c:pt idx="43">
                  <c:v>4.0999999999999996</c:v>
                </c:pt>
                <c:pt idx="44">
                  <c:v>4.16</c:v>
                </c:pt>
                <c:pt idx="45">
                  <c:v>4.3499999999999996</c:v>
                </c:pt>
                <c:pt idx="46">
                  <c:v>4.22</c:v>
                </c:pt>
                <c:pt idx="47">
                  <c:v>#N/A</c:v>
                </c:pt>
                <c:pt idx="48">
                  <c:v>4.46</c:v>
                </c:pt>
                <c:pt idx="49">
                  <c:v>4.42</c:v>
                </c:pt>
                <c:pt idx="50">
                  <c:v>4.47</c:v>
                </c:pt>
                <c:pt idx="51">
                  <c:v>4.4800000000000004</c:v>
                </c:pt>
                <c:pt idx="52">
                  <c:v>4.53</c:v>
                </c:pt>
                <c:pt idx="53">
                  <c:v>4.51</c:v>
                </c:pt>
                <c:pt idx="54">
                  <c:v>4.41</c:v>
                </c:pt>
                <c:pt idx="55">
                  <c:v>4.3899999999999997</c:v>
                </c:pt>
                <c:pt idx="56">
                  <c:v>4.32</c:v>
                </c:pt>
                <c:pt idx="57">
                  <c:v>4.2300000000000004</c:v>
                </c:pt>
                <c:pt idx="58">
                  <c:v>4.28</c:v>
                </c:pt>
                <c:pt idx="59">
                  <c:v>4.33</c:v>
                </c:pt>
                <c:pt idx="60">
                  <c:v>4.37</c:v>
                </c:pt>
                <c:pt idx="61">
                  <c:v>4.28</c:v>
                </c:pt>
                <c:pt idx="62">
                  <c:v>4.37</c:v>
                </c:pt>
                <c:pt idx="63">
                  <c:v>4.32</c:v>
                </c:pt>
                <c:pt idx="64">
                  <c:v>4.4000000000000004</c:v>
                </c:pt>
                <c:pt idx="65">
                  <c:v>4.41</c:v>
                </c:pt>
                <c:pt idx="66">
                  <c:v>4.34</c:v>
                </c:pt>
                <c:pt idx="67">
                  <c:v>4.2699999999999996</c:v>
                </c:pt>
                <c:pt idx="68">
                  <c:v>4.33</c:v>
                </c:pt>
                <c:pt idx="69">
                  <c:v>4.29</c:v>
                </c:pt>
                <c:pt idx="70">
                  <c:v>4.21</c:v>
                </c:pt>
                <c:pt idx="71">
                  <c:v>4.2</c:v>
                </c:pt>
                <c:pt idx="72">
                  <c:v>4.1399999999999997</c:v>
                </c:pt>
                <c:pt idx="73">
                  <c:v>4.12</c:v>
                </c:pt>
                <c:pt idx="74">
                  <c:v>4.1399999999999997</c:v>
                </c:pt>
                <c:pt idx="75">
                  <c:v>4.2</c:v>
                </c:pt>
                <c:pt idx="76">
                  <c:v>4.17</c:v>
                </c:pt>
                <c:pt idx="77">
                  <c:v>4.1399999999999997</c:v>
                </c:pt>
                <c:pt idx="78">
                  <c:v>4.12</c:v>
                </c:pt>
                <c:pt idx="79">
                  <c:v>4.1500000000000004</c:v>
                </c:pt>
                <c:pt idx="80">
                  <c:v>4.13</c:v>
                </c:pt>
                <c:pt idx="81">
                  <c:v>4.13</c:v>
                </c:pt>
                <c:pt idx="82">
                  <c:v>4.12</c:v>
                </c:pt>
                <c:pt idx="83">
                  <c:v>4.1399999999999997</c:v>
                </c:pt>
                <c:pt idx="84">
                  <c:v>4.12</c:v>
                </c:pt>
                <c:pt idx="85">
                  <c:v>4.0999999999999996</c:v>
                </c:pt>
                <c:pt idx="86">
                  <c:v>4.0999999999999996</c:v>
                </c:pt>
                <c:pt idx="87">
                  <c:v>4.0999999999999996</c:v>
                </c:pt>
                <c:pt idx="88">
                  <c:v>4.12</c:v>
                </c:pt>
                <c:pt idx="89">
                  <c:v>4.2300000000000004</c:v>
                </c:pt>
                <c:pt idx="90">
                  <c:v>4.2</c:v>
                </c:pt>
                <c:pt idx="91">
                  <c:v>4.1900000000000004</c:v>
                </c:pt>
                <c:pt idx="92">
                  <c:v>4.12</c:v>
                </c:pt>
                <c:pt idx="93">
                  <c:v>3.97</c:v>
                </c:pt>
                <c:pt idx="94">
                  <c:v>3.92</c:v>
                </c:pt>
                <c:pt idx="95">
                  <c:v>3.98</c:v>
                </c:pt>
                <c:pt idx="96">
                  <c:v>4.0199999999999996</c:v>
                </c:pt>
                <c:pt idx="97">
                  <c:v>4.01</c:v>
                </c:pt>
                <c:pt idx="98">
                  <c:v>3.99</c:v>
                </c:pt>
                <c:pt idx="99">
                  <c:v>#N/A</c:v>
                </c:pt>
                <c:pt idx="100">
                  <c:v>3.89</c:v>
                </c:pt>
                <c:pt idx="101">
                  <c:v>3.93</c:v>
                </c:pt>
                <c:pt idx="102">
                  <c:v>3.8</c:v>
                </c:pt>
                <c:pt idx="103">
                  <c:v>#N/A</c:v>
                </c:pt>
                <c:pt idx="104">
                  <c:v>#N/A</c:v>
                </c:pt>
                <c:pt idx="105">
                  <c:v>3.73</c:v>
                </c:pt>
                <c:pt idx="106">
                  <c:v>3.66</c:v>
                </c:pt>
                <c:pt idx="107">
                  <c:v>3.63</c:v>
                </c:pt>
                <c:pt idx="108">
                  <c:v>3.66</c:v>
                </c:pt>
                <c:pt idx="109">
                  <c:v>3.59</c:v>
                </c:pt>
                <c:pt idx="110">
                  <c:v>3.69</c:v>
                </c:pt>
                <c:pt idx="111">
                  <c:v>3.76</c:v>
                </c:pt>
                <c:pt idx="112">
                  <c:v>3.8</c:v>
                </c:pt>
                <c:pt idx="113">
                  <c:v>3.75</c:v>
                </c:pt>
                <c:pt idx="114">
                  <c:v>3.86</c:v>
                </c:pt>
                <c:pt idx="115">
                  <c:v>3.78</c:v>
                </c:pt>
                <c:pt idx="116">
                  <c:v>3.69</c:v>
                </c:pt>
                <c:pt idx="117">
                  <c:v>3.7</c:v>
                </c:pt>
                <c:pt idx="118">
                  <c:v>3.66</c:v>
                </c:pt>
                <c:pt idx="119">
                  <c:v>3.67</c:v>
                </c:pt>
                <c:pt idx="120">
                  <c:v>3.65</c:v>
                </c:pt>
                <c:pt idx="121">
                  <c:v>3.68</c:v>
                </c:pt>
                <c:pt idx="122">
                  <c:v>3.8</c:v>
                </c:pt>
                <c:pt idx="123">
                  <c:v>3.85</c:v>
                </c:pt>
                <c:pt idx="124">
                  <c:v>3.84</c:v>
                </c:pt>
                <c:pt idx="125">
                  <c:v>3.87</c:v>
                </c:pt>
                <c:pt idx="126">
                  <c:v>3.87</c:v>
                </c:pt>
                <c:pt idx="127">
                  <c:v>4.04</c:v>
                </c:pt>
                <c:pt idx="128">
                  <c:v>4</c:v>
                </c:pt>
                <c:pt idx="129">
                  <c:v>4.0199999999999996</c:v>
                </c:pt>
                <c:pt idx="130">
                  <c:v>4.08</c:v>
                </c:pt>
                <c:pt idx="131">
                  <c:v>4.04</c:v>
                </c:pt>
                <c:pt idx="132">
                  <c:v>4.09</c:v>
                </c:pt>
                <c:pt idx="133">
                  <c:v>4.04</c:v>
                </c:pt>
                <c:pt idx="134">
                  <c:v>3.98</c:v>
                </c:pt>
                <c:pt idx="135">
                  <c:v>3.91</c:v>
                </c:pt>
                <c:pt idx="136">
                  <c:v>3.94</c:v>
                </c:pt>
                <c:pt idx="137">
                  <c:v>3.93</c:v>
                </c:pt>
                <c:pt idx="138">
                  <c:v>3.84</c:v>
                </c:pt>
                <c:pt idx="139">
                  <c:v>3.89</c:v>
                </c:pt>
                <c:pt idx="140">
                  <c:v>3.9</c:v>
                </c:pt>
                <c:pt idx="141">
                  <c:v>3.91</c:v>
                </c:pt>
                <c:pt idx="142">
                  <c:v>3.86</c:v>
                </c:pt>
                <c:pt idx="143">
                  <c:v>3.85</c:v>
                </c:pt>
                <c:pt idx="144">
                  <c:v>3.76</c:v>
                </c:pt>
                <c:pt idx="145">
                  <c:v>3.82</c:v>
                </c:pt>
                <c:pt idx="146">
                  <c:v>3.79</c:v>
                </c:pt>
                <c:pt idx="147">
                  <c:v>3.76</c:v>
                </c:pt>
                <c:pt idx="148">
                  <c:v>3.87</c:v>
                </c:pt>
                <c:pt idx="149">
                  <c:v>3.98</c:v>
                </c:pt>
                <c:pt idx="150">
                  <c:v>3.97</c:v>
                </c:pt>
                <c:pt idx="151">
                  <c:v>#N/A</c:v>
                </c:pt>
                <c:pt idx="152">
                  <c:v>3.93</c:v>
                </c:pt>
                <c:pt idx="153">
                  <c:v>3.95</c:v>
                </c:pt>
                <c:pt idx="154">
                  <c:v>3.97</c:v>
                </c:pt>
                <c:pt idx="155">
                  <c:v>3.96</c:v>
                </c:pt>
                <c:pt idx="156">
                  <c:v>4.01</c:v>
                </c:pt>
                <c:pt idx="157">
                  <c:v>3.97</c:v>
                </c:pt>
                <c:pt idx="158">
                  <c:v>3.92</c:v>
                </c:pt>
                <c:pt idx="159">
                  <c:v>3.81</c:v>
                </c:pt>
                <c:pt idx="160">
                  <c:v>3.79</c:v>
                </c:pt>
                <c:pt idx="161">
                  <c:v>3.72</c:v>
                </c:pt>
                <c:pt idx="162">
                  <c:v>3.65</c:v>
                </c:pt>
                <c:pt idx="163">
                  <c:v>3.65</c:v>
                </c:pt>
                <c:pt idx="164">
                  <c:v>3.62</c:v>
                </c:pt>
                <c:pt idx="165">
                  <c:v>3.64</c:v>
                </c:pt>
                <c:pt idx="166">
                  <c:v>3.68</c:v>
                </c:pt>
                <c:pt idx="167">
                  <c:v>3.73</c:v>
                </c:pt>
                <c:pt idx="168">
                  <c:v>3.71</c:v>
                </c:pt>
                <c:pt idx="169">
                  <c:v>3.71</c:v>
                </c:pt>
                <c:pt idx="170">
                  <c:v>3.59</c:v>
                </c:pt>
                <c:pt idx="171">
                  <c:v>3.58</c:v>
                </c:pt>
                <c:pt idx="172">
                  <c:v>3.59</c:v>
                </c:pt>
                <c:pt idx="173">
                  <c:v>3.66</c:v>
                </c:pt>
                <c:pt idx="174">
                  <c:v>3.61</c:v>
                </c:pt>
                <c:pt idx="175">
                  <c:v>3.57</c:v>
                </c:pt>
                <c:pt idx="176">
                  <c:v>3.58</c:v>
                </c:pt>
                <c:pt idx="177">
                  <c:v>3.64</c:v>
                </c:pt>
                <c:pt idx="178">
                  <c:v>3.66</c:v>
                </c:pt>
                <c:pt idx="179">
                  <c:v>3.6</c:v>
                </c:pt>
                <c:pt idx="180">
                  <c:v>3.54</c:v>
                </c:pt>
                <c:pt idx="181">
                  <c:v>3.56</c:v>
                </c:pt>
                <c:pt idx="182">
                  <c:v>3.48</c:v>
                </c:pt>
                <c:pt idx="183">
                  <c:v>3.41</c:v>
                </c:pt>
                <c:pt idx="184">
                  <c:v>3.42</c:v>
                </c:pt>
                <c:pt idx="185">
                  <c:v>3.45</c:v>
                </c:pt>
                <c:pt idx="186">
                  <c:v>3.48</c:v>
                </c:pt>
                <c:pt idx="187">
                  <c:v>3.43</c:v>
                </c:pt>
                <c:pt idx="188">
                  <c:v>3.45</c:v>
                </c:pt>
                <c:pt idx="189">
                  <c:v>3.43</c:v>
                </c:pt>
                <c:pt idx="190">
                  <c:v>3.43</c:v>
                </c:pt>
                <c:pt idx="191">
                  <c:v>3.46</c:v>
                </c:pt>
                <c:pt idx="192">
                  <c:v>3.44</c:v>
                </c:pt>
                <c:pt idx="193">
                  <c:v>3.5</c:v>
                </c:pt>
                <c:pt idx="194">
                  <c:v>3.48</c:v>
                </c:pt>
                <c:pt idx="195">
                  <c:v>3.42</c:v>
                </c:pt>
                <c:pt idx="196">
                  <c:v>3.42</c:v>
                </c:pt>
                <c:pt idx="197">
                  <c:v>3.47</c:v>
                </c:pt>
                <c:pt idx="198">
                  <c:v>3.52</c:v>
                </c:pt>
                <c:pt idx="199">
                  <c:v>3.47</c:v>
                </c:pt>
                <c:pt idx="200">
                  <c:v>3.54</c:v>
                </c:pt>
                <c:pt idx="201">
                  <c:v>3.57</c:v>
                </c:pt>
                <c:pt idx="202">
                  <c:v>3.94</c:v>
                </c:pt>
                <c:pt idx="203">
                  <c:v>#N/A</c:v>
                </c:pt>
                <c:pt idx="204">
                  <c:v>4.08</c:v>
                </c:pt>
                <c:pt idx="205">
                  <c:v>4.13</c:v>
                </c:pt>
                <c:pt idx="206">
                  <c:v>4.16</c:v>
                </c:pt>
                <c:pt idx="207">
                  <c:v>4.3</c:v>
                </c:pt>
                <c:pt idx="208">
                  <c:v>4.32</c:v>
                </c:pt>
                <c:pt idx="209">
                  <c:v>4.2</c:v>
                </c:pt>
                <c:pt idx="210">
                  <c:v>4.12</c:v>
                </c:pt>
                <c:pt idx="211">
                  <c:v>4.09</c:v>
                </c:pt>
                <c:pt idx="212">
                  <c:v>4.1900000000000004</c:v>
                </c:pt>
                <c:pt idx="213">
                  <c:v>4.1900000000000004</c:v>
                </c:pt>
                <c:pt idx="214">
                  <c:v>4.17</c:v>
                </c:pt>
                <c:pt idx="215">
                  <c:v>4.1500000000000004</c:v>
                </c:pt>
                <c:pt idx="216">
                  <c:v>4.16</c:v>
                </c:pt>
                <c:pt idx="217">
                  <c:v>4.0999999999999996</c:v>
                </c:pt>
                <c:pt idx="218">
                  <c:v>4.21</c:v>
                </c:pt>
                <c:pt idx="219">
                  <c:v>4.3</c:v>
                </c:pt>
                <c:pt idx="220">
                  <c:v>4.2300000000000004</c:v>
                </c:pt>
                <c:pt idx="221">
                  <c:v>4.1399999999999997</c:v>
                </c:pt>
                <c:pt idx="222">
                  <c:v>4.0999999999999996</c:v>
                </c:pt>
                <c:pt idx="223">
                  <c:v>4.08</c:v>
                </c:pt>
                <c:pt idx="224">
                  <c:v>3.97</c:v>
                </c:pt>
                <c:pt idx="225">
                  <c:v>4.03</c:v>
                </c:pt>
                <c:pt idx="226">
                  <c:v>4.0199999999999996</c:v>
                </c:pt>
                <c:pt idx="227">
                  <c:v>4.05</c:v>
                </c:pt>
                <c:pt idx="228">
                  <c:v>4.0199999999999996</c:v>
                </c:pt>
                <c:pt idx="229">
                  <c:v>3.95</c:v>
                </c:pt>
                <c:pt idx="230">
                  <c:v>3.94</c:v>
                </c:pt>
                <c:pt idx="231">
                  <c:v>3.89</c:v>
                </c:pt>
                <c:pt idx="232">
                  <c:v>3.91</c:v>
                </c:pt>
                <c:pt idx="233">
                  <c:v>3.9</c:v>
                </c:pt>
                <c:pt idx="234">
                  <c:v>3.88</c:v>
                </c:pt>
                <c:pt idx="235">
                  <c:v>3.96</c:v>
                </c:pt>
                <c:pt idx="236">
                  <c:v>4.03</c:v>
                </c:pt>
                <c:pt idx="237">
                  <c:v>3.96</c:v>
                </c:pt>
                <c:pt idx="238">
                  <c:v>3.92</c:v>
                </c:pt>
                <c:pt idx="239">
                  <c:v>3.93</c:v>
                </c:pt>
                <c:pt idx="240">
                  <c:v>3.9</c:v>
                </c:pt>
                <c:pt idx="241">
                  <c:v>3.89</c:v>
                </c:pt>
                <c:pt idx="242">
                  <c:v>3.86</c:v>
                </c:pt>
                <c:pt idx="243">
                  <c:v>3.82</c:v>
                </c:pt>
                <c:pt idx="244">
                  <c:v>3.78</c:v>
                </c:pt>
                <c:pt idx="245">
                  <c:v>3.78</c:v>
                </c:pt>
                <c:pt idx="246">
                  <c:v>3.83</c:v>
                </c:pt>
                <c:pt idx="247">
                  <c:v>3.83</c:v>
                </c:pt>
                <c:pt idx="248">
                  <c:v>3.85</c:v>
                </c:pt>
                <c:pt idx="249">
                  <c:v>3.91</c:v>
                </c:pt>
                <c:pt idx="250">
                  <c:v>3.88</c:v>
                </c:pt>
                <c:pt idx="251">
                  <c:v>3.94</c:v>
                </c:pt>
                <c:pt idx="252">
                  <c:v>3.94</c:v>
                </c:pt>
                <c:pt idx="253">
                  <c:v>3.9</c:v>
                </c:pt>
                <c:pt idx="254">
                  <c:v>3.95</c:v>
                </c:pt>
                <c:pt idx="255">
                  <c:v>#N/A</c:v>
                </c:pt>
                <c:pt idx="256">
                  <c:v>3.9</c:v>
                </c:pt>
                <c:pt idx="257">
                  <c:v>3.94</c:v>
                </c:pt>
                <c:pt idx="258">
                  <c:v>3.93</c:v>
                </c:pt>
                <c:pt idx="259">
                  <c:v>3.94</c:v>
                </c:pt>
                <c:pt idx="260">
                  <c:v>3.99</c:v>
                </c:pt>
                <c:pt idx="261">
                  <c:v>3.95</c:v>
                </c:pt>
                <c:pt idx="262">
                  <c:v>3.99</c:v>
                </c:pt>
                <c:pt idx="263">
                  <c:v>4.04</c:v>
                </c:pt>
                <c:pt idx="264">
                  <c:v>4.1500000000000004</c:v>
                </c:pt>
                <c:pt idx="265">
                  <c:v>4.22</c:v>
                </c:pt>
                <c:pt idx="266">
                  <c:v>4.32</c:v>
                </c:pt>
                <c:pt idx="267">
                  <c:v>4.38</c:v>
                </c:pt>
                <c:pt idx="268">
                  <c:v>4.4000000000000004</c:v>
                </c:pt>
                <c:pt idx="269">
                  <c:v>4.43</c:v>
                </c:pt>
                <c:pt idx="270">
                  <c:v>4.46</c:v>
                </c:pt>
                <c:pt idx="271">
                  <c:v>4.4400000000000004</c:v>
                </c:pt>
                <c:pt idx="272">
                  <c:v>4.45</c:v>
                </c:pt>
                <c:pt idx="273">
                  <c:v>4.4400000000000004</c:v>
                </c:pt>
                <c:pt idx="274">
                  <c:v>4.4000000000000004</c:v>
                </c:pt>
                <c:pt idx="275">
                  <c:v>4.42</c:v>
                </c:pt>
                <c:pt idx="276">
                  <c:v>4.47</c:v>
                </c:pt>
                <c:pt idx="277">
                  <c:v>4.58</c:v>
                </c:pt>
                <c:pt idx="278">
                  <c:v>4.55</c:v>
                </c:pt>
                <c:pt idx="279">
                  <c:v>4.55</c:v>
                </c:pt>
                <c:pt idx="280">
                  <c:v>4.6100000000000003</c:v>
                </c:pt>
                <c:pt idx="281">
                  <c:v>4.66</c:v>
                </c:pt>
                <c:pt idx="282">
                  <c:v>4.5599999999999996</c:v>
                </c:pt>
                <c:pt idx="283">
                  <c:v>4.54</c:v>
                </c:pt>
                <c:pt idx="284">
                  <c:v>4.62</c:v>
                </c:pt>
                <c:pt idx="285">
                  <c:v>4.57</c:v>
                </c:pt>
                <c:pt idx="286">
                  <c:v>4.55</c:v>
                </c:pt>
                <c:pt idx="287">
                  <c:v>4.5199999999999996</c:v>
                </c:pt>
                <c:pt idx="288">
                  <c:v>4.53</c:v>
                </c:pt>
                <c:pt idx="289">
                  <c:v>4.5199999999999996</c:v>
                </c:pt>
                <c:pt idx="290">
                  <c:v>4.54</c:v>
                </c:pt>
                <c:pt idx="291">
                  <c:v>4.5999999999999996</c:v>
                </c:pt>
                <c:pt idx="292">
                  <c:v>4.59</c:v>
                </c:pt>
                <c:pt idx="293">
                  <c:v>4.53</c:v>
                </c:pt>
                <c:pt idx="294">
                  <c:v>4.51</c:v>
                </c:pt>
                <c:pt idx="295">
                  <c:v>4.5199999999999996</c:v>
                </c:pt>
                <c:pt idx="296">
                  <c:v>4.54</c:v>
                </c:pt>
                <c:pt idx="297">
                  <c:v>4.5999999999999996</c:v>
                </c:pt>
                <c:pt idx="298">
                  <c:v>4.6500000000000004</c:v>
                </c:pt>
                <c:pt idx="299">
                  <c:v>4.72</c:v>
                </c:pt>
                <c:pt idx="300">
                  <c:v>4.71</c:v>
                </c:pt>
                <c:pt idx="301">
                  <c:v>4.9000000000000004</c:v>
                </c:pt>
                <c:pt idx="302">
                  <c:v>4.8499999999999996</c:v>
                </c:pt>
                <c:pt idx="303">
                  <c:v>4.8600000000000003</c:v>
                </c:pt>
                <c:pt idx="304">
                  <c:v>4.83</c:v>
                </c:pt>
                <c:pt idx="305">
                  <c:v>4.9400000000000004</c:v>
                </c:pt>
                <c:pt idx="306">
                  <c:v>4.9400000000000004</c:v>
                </c:pt>
                <c:pt idx="307">
                  <c:v>#N/A</c:v>
                </c:pt>
                <c:pt idx="308">
                  <c:v>4.8099999999999996</c:v>
                </c:pt>
                <c:pt idx="309">
                  <c:v>4.75</c:v>
                </c:pt>
                <c:pt idx="310">
                  <c:v>4.63</c:v>
                </c:pt>
                <c:pt idx="311">
                  <c:v>4.62</c:v>
                </c:pt>
                <c:pt idx="312">
                  <c:v>4.55</c:v>
                </c:pt>
                <c:pt idx="313">
                  <c:v>4.51</c:v>
                </c:pt>
                <c:pt idx="314">
                  <c:v>4.45</c:v>
                </c:pt>
                <c:pt idx="315">
                  <c:v>4.45</c:v>
                </c:pt>
                <c:pt idx="316">
                  <c:v>4.45</c:v>
                </c:pt>
                <c:pt idx="317">
                  <c:v>4.46</c:v>
                </c:pt>
                <c:pt idx="318">
                  <c:v>4.41</c:v>
                </c:pt>
                <c:pt idx="319">
                  <c:v>4.37</c:v>
                </c:pt>
                <c:pt idx="320">
                  <c:v>4.3499999999999996</c:v>
                </c:pt>
                <c:pt idx="321">
                  <c:v>4.3499999999999996</c:v>
                </c:pt>
                <c:pt idx="322">
                  <c:v>4.41</c:v>
                </c:pt>
                <c:pt idx="323">
                  <c:v>4.3099999999999996</c:v>
                </c:pt>
                <c:pt idx="324">
                  <c:v>4.28</c:v>
                </c:pt>
                <c:pt idx="325">
                  <c:v>4.0599999999999996</c:v>
                </c:pt>
                <c:pt idx="326">
                  <c:v>4.08</c:v>
                </c:pt>
                <c:pt idx="327">
                  <c:v>4.12</c:v>
                </c:pt>
                <c:pt idx="328">
                  <c:v>4.17</c:v>
                </c:pt>
                <c:pt idx="329">
                  <c:v>4.2</c:v>
                </c:pt>
                <c:pt idx="330">
                  <c:v>4.1399999999999997</c:v>
                </c:pt>
                <c:pt idx="331">
                  <c:v>4.0999999999999996</c:v>
                </c:pt>
                <c:pt idx="332">
                  <c:v>4.07</c:v>
                </c:pt>
                <c:pt idx="333">
                  <c:v>4.0599999999999996</c:v>
                </c:pt>
                <c:pt idx="334">
                  <c:v>3.99</c:v>
                </c:pt>
                <c:pt idx="335">
                  <c:v>3.82</c:v>
                </c:pt>
                <c:pt idx="336">
                  <c:v>3.82</c:v>
                </c:pt>
                <c:pt idx="337">
                  <c:v>3.84</c:v>
                </c:pt>
                <c:pt idx="338">
                  <c:v>3.73</c:v>
                </c:pt>
                <c:pt idx="339">
                  <c:v>#N/A</c:v>
                </c:pt>
                <c:pt idx="340">
                  <c:v>3.75</c:v>
                </c:pt>
                <c:pt idx="341">
                  <c:v>3.81</c:v>
                </c:pt>
                <c:pt idx="342">
                  <c:v>3.75</c:v>
                </c:pt>
                <c:pt idx="343">
                  <c:v>3.75</c:v>
                </c:pt>
                <c:pt idx="344">
                  <c:v>3.6</c:v>
                </c:pt>
                <c:pt idx="345">
                  <c:v>3.6</c:v>
                </c:pt>
                <c:pt idx="346">
                  <c:v>3.55</c:v>
                </c:pt>
                <c:pt idx="347">
                  <c:v>3.58</c:v>
                </c:pt>
                <c:pt idx="348">
                  <c:v>3.49</c:v>
                </c:pt>
                <c:pt idx="349">
                  <c:v>3.56</c:v>
                </c:pt>
                <c:pt idx="350">
                  <c:v>3.73</c:v>
                </c:pt>
                <c:pt idx="351">
                  <c:v>3.64</c:v>
                </c:pt>
                <c:pt idx="352">
                  <c:v>3.65</c:v>
                </c:pt>
                <c:pt idx="353">
                  <c:v>3.57</c:v>
                </c:pt>
                <c:pt idx="354">
                  <c:v>3.69</c:v>
                </c:pt>
                <c:pt idx="355">
                  <c:v>3.75</c:v>
                </c:pt>
                <c:pt idx="356">
                  <c:v>3.78</c:v>
                </c:pt>
                <c:pt idx="357">
                  <c:v>3.69</c:v>
                </c:pt>
                <c:pt idx="358">
                  <c:v>3.75</c:v>
                </c:pt>
                <c:pt idx="359">
                  <c:v>3.66</c:v>
                </c:pt>
                <c:pt idx="360">
                  <c:v>#N/A</c:v>
                </c:pt>
                <c:pt idx="361">
                  <c:v>3.68</c:v>
                </c:pt>
                <c:pt idx="362">
                  <c:v>3.73</c:v>
                </c:pt>
                <c:pt idx="363">
                  <c:v>3.73</c:v>
                </c:pt>
                <c:pt idx="364">
                  <c:v>3.74</c:v>
                </c:pt>
                <c:pt idx="365">
                  <c:v>3.72</c:v>
                </c:pt>
                <c:pt idx="366">
                  <c:v>3.64</c:v>
                </c:pt>
                <c:pt idx="367">
                  <c:v>3.65</c:v>
                </c:pt>
                <c:pt idx="368">
                  <c:v>3.6</c:v>
                </c:pt>
                <c:pt idx="369">
                  <c:v>3.51</c:v>
                </c:pt>
                <c:pt idx="370">
                  <c:v>3.45</c:v>
                </c:pt>
                <c:pt idx="371">
                  <c:v>3.47</c:v>
                </c:pt>
                <c:pt idx="372">
                  <c:v>3.49</c:v>
                </c:pt>
                <c:pt idx="373">
                  <c:v>3.45</c:v>
                </c:pt>
                <c:pt idx="374">
                  <c:v>3.29</c:v>
                </c:pt>
                <c:pt idx="375">
                  <c:v>3.36</c:v>
                </c:pt>
                <c:pt idx="376">
                  <c:v>3.65</c:v>
                </c:pt>
                <c:pt idx="377">
                  <c:v>3.5</c:v>
                </c:pt>
                <c:pt idx="378">
                  <c:v>3.33</c:v>
                </c:pt>
                <c:pt idx="379">
                  <c:v>3.33</c:v>
                </c:pt>
                <c:pt idx="380">
                  <c:v>3.31</c:v>
                </c:pt>
                <c:pt idx="381">
                  <c:v>3.33</c:v>
                </c:pt>
                <c:pt idx="382">
                  <c:v>3.23</c:v>
                </c:pt>
                <c:pt idx="383">
                  <c:v>3.26</c:v>
                </c:pt>
                <c:pt idx="384">
                  <c:v>3.28</c:v>
                </c:pt>
                <c:pt idx="385">
                  <c:v>3.24</c:v>
                </c:pt>
                <c:pt idx="386">
                  <c:v>3.15</c:v>
                </c:pt>
                <c:pt idx="387">
                  <c:v>3.18</c:v>
                </c:pt>
                <c:pt idx="388">
                  <c:v>3.21</c:v>
                </c:pt>
                <c:pt idx="389">
                  <c:v>3.13</c:v>
                </c:pt>
                <c:pt idx="390">
                  <c:v>3.13</c:v>
                </c:pt>
                <c:pt idx="391">
                  <c:v>3.07</c:v>
                </c:pt>
                <c:pt idx="392">
                  <c:v>3.03</c:v>
                </c:pt>
                <c:pt idx="393">
                  <c:v>2.98</c:v>
                </c:pt>
                <c:pt idx="394">
                  <c:v>3.01</c:v>
                </c:pt>
                <c:pt idx="395">
                  <c:v>2.99</c:v>
                </c:pt>
                <c:pt idx="396">
                  <c:v>2.88</c:v>
                </c:pt>
                <c:pt idx="397">
                  <c:v>2.96</c:v>
                </c:pt>
                <c:pt idx="398">
                  <c:v>2.99</c:v>
                </c:pt>
                <c:pt idx="399">
                  <c:v>2.91</c:v>
                </c:pt>
                <c:pt idx="400">
                  <c:v>2.93</c:v>
                </c:pt>
                <c:pt idx="401">
                  <c:v>2.86</c:v>
                </c:pt>
                <c:pt idx="402">
                  <c:v>2.87</c:v>
                </c:pt>
                <c:pt idx="403">
                  <c:v>2.9</c:v>
                </c:pt>
                <c:pt idx="404">
                  <c:v>2.88</c:v>
                </c:pt>
                <c:pt idx="405">
                  <c:v>2.87</c:v>
                </c:pt>
                <c:pt idx="406">
                  <c:v>2.81</c:v>
                </c:pt>
                <c:pt idx="407">
                  <c:v>2.8</c:v>
                </c:pt>
                <c:pt idx="408">
                  <c:v>2.81</c:v>
                </c:pt>
                <c:pt idx="409">
                  <c:v>2.78</c:v>
                </c:pt>
                <c:pt idx="410">
                  <c:v>2.84</c:v>
                </c:pt>
                <c:pt idx="411">
                  <c:v>2.72</c:v>
                </c:pt>
                <c:pt idx="412">
                  <c:v>#N/A</c:v>
                </c:pt>
                <c:pt idx="413">
                  <c:v>2.71</c:v>
                </c:pt>
                <c:pt idx="414">
                  <c:v>2.71</c:v>
                </c:pt>
                <c:pt idx="415">
                  <c:v>2.67</c:v>
                </c:pt>
                <c:pt idx="416">
                  <c:v>2.66</c:v>
                </c:pt>
                <c:pt idx="417">
                  <c:v>2.67</c:v>
                </c:pt>
                <c:pt idx="418">
                  <c:v>2.65</c:v>
                </c:pt>
                <c:pt idx="419">
                  <c:v>2.79</c:v>
                </c:pt>
                <c:pt idx="420">
                  <c:v>2.77</c:v>
                </c:pt>
                <c:pt idx="421">
                  <c:v>2.73</c:v>
                </c:pt>
                <c:pt idx="422">
                  <c:v>2.73</c:v>
                </c:pt>
                <c:pt idx="423">
                  <c:v>2.73</c:v>
                </c:pt>
                <c:pt idx="424">
                  <c:v>2.81</c:v>
                </c:pt>
                <c:pt idx="425">
                  <c:v>2.97</c:v>
                </c:pt>
                <c:pt idx="426">
                  <c:v>3.02</c:v>
                </c:pt>
                <c:pt idx="427">
                  <c:v>3.05</c:v>
                </c:pt>
                <c:pt idx="428">
                  <c:v>3.09</c:v>
                </c:pt>
                <c:pt idx="429">
                  <c:v>3.17</c:v>
                </c:pt>
                <c:pt idx="430">
                  <c:v>3.18</c:v>
                </c:pt>
                <c:pt idx="431">
                  <c:v>3.13</c:v>
                </c:pt>
                <c:pt idx="432">
                  <c:v>3.04</c:v>
                </c:pt>
                <c:pt idx="433">
                  <c:v>2.97</c:v>
                </c:pt>
                <c:pt idx="434">
                  <c:v>2.96</c:v>
                </c:pt>
                <c:pt idx="435">
                  <c:v>2.94</c:v>
                </c:pt>
                <c:pt idx="436">
                  <c:v>3</c:v>
                </c:pt>
                <c:pt idx="437">
                  <c:v>2.95</c:v>
                </c:pt>
                <c:pt idx="438">
                  <c:v>2.99</c:v>
                </c:pt>
                <c:pt idx="439">
                  <c:v>2.96</c:v>
                </c:pt>
                <c:pt idx="440">
                  <c:v>2.93</c:v>
                </c:pt>
                <c:pt idx="441">
                  <c:v>3.02</c:v>
                </c:pt>
                <c:pt idx="442">
                  <c:v>2.98</c:v>
                </c:pt>
                <c:pt idx="443">
                  <c:v>2.9</c:v>
                </c:pt>
                <c:pt idx="444">
                  <c:v>2.88</c:v>
                </c:pt>
                <c:pt idx="445">
                  <c:v>2.78</c:v>
                </c:pt>
                <c:pt idx="446">
                  <c:v>2.8</c:v>
                </c:pt>
                <c:pt idx="447">
                  <c:v>2.77</c:v>
                </c:pt>
                <c:pt idx="448">
                  <c:v>2.87</c:v>
                </c:pt>
                <c:pt idx="449">
                  <c:v>2.86</c:v>
                </c:pt>
                <c:pt idx="450">
                  <c:v>2.87</c:v>
                </c:pt>
                <c:pt idx="451">
                  <c:v>2.87</c:v>
                </c:pt>
                <c:pt idx="452">
                  <c:v>2.88</c:v>
                </c:pt>
                <c:pt idx="453">
                  <c:v>2.86</c:v>
                </c:pt>
                <c:pt idx="454">
                  <c:v>2.88</c:v>
                </c:pt>
                <c:pt idx="455">
                  <c:v>3.01</c:v>
                </c:pt>
                <c:pt idx="456">
                  <c:v>2.99</c:v>
                </c:pt>
                <c:pt idx="457">
                  <c:v>3.05</c:v>
                </c:pt>
                <c:pt idx="458">
                  <c:v>3.09</c:v>
                </c:pt>
                <c:pt idx="459">
                  <c:v>3.14</c:v>
                </c:pt>
                <c:pt idx="460">
                  <c:v>3.09</c:v>
                </c:pt>
                <c:pt idx="461">
                  <c:v>2.98</c:v>
                </c:pt>
                <c:pt idx="462">
                  <c:v>3.1</c:v>
                </c:pt>
                <c:pt idx="463">
                  <c:v>3.1</c:v>
                </c:pt>
                <c:pt idx="464">
                  <c:v>3.11</c:v>
                </c:pt>
                <c:pt idx="465">
                  <c:v>3.1</c:v>
                </c:pt>
                <c:pt idx="466">
                  <c:v>3.12</c:v>
                </c:pt>
                <c:pt idx="467">
                  <c:v>3.05</c:v>
                </c:pt>
                <c:pt idx="468">
                  <c:v>3.11</c:v>
                </c:pt>
                <c:pt idx="469">
                  <c:v>3.22</c:v>
                </c:pt>
                <c:pt idx="470">
                  <c:v>3.45</c:v>
                </c:pt>
                <c:pt idx="471">
                  <c:v>3.56</c:v>
                </c:pt>
                <c:pt idx="472">
                  <c:v>3.55</c:v>
                </c:pt>
                <c:pt idx="473">
                  <c:v>3.55</c:v>
                </c:pt>
                <c:pt idx="474">
                  <c:v>3.69</c:v>
                </c:pt>
                <c:pt idx="475">
                  <c:v>3.92</c:v>
                </c:pt>
                <c:pt idx="476">
                  <c:v>3.89</c:v>
                </c:pt>
                <c:pt idx="477">
                  <c:v>3.76</c:v>
                </c:pt>
                <c:pt idx="478">
                  <c:v>3.85</c:v>
                </c:pt>
                <c:pt idx="479">
                  <c:v>4.16</c:v>
                </c:pt>
                <c:pt idx="480">
                  <c:v>4.42</c:v>
                </c:pt>
                <c:pt idx="481">
                  <c:v>4.67</c:v>
                </c:pt>
                <c:pt idx="482">
                  <c:v>4.72</c:v>
                </c:pt>
                <c:pt idx="483">
                  <c:v>5</c:v>
                </c:pt>
                <c:pt idx="484">
                  <c:v>5.1100000000000003</c:v>
                </c:pt>
                <c:pt idx="485">
                  <c:v>5.0999999999999996</c:v>
                </c:pt>
              </c:numCache>
            </c:numRef>
          </c:val>
          <c:smooth val="0"/>
          <c:extLst>
            <c:ext xmlns:c16="http://schemas.microsoft.com/office/drawing/2014/chart" uri="{C3380CC4-5D6E-409C-BE32-E72D297353CC}">
              <c16:uniqueId val="{00000000-18D3-4A53-AF69-1A2D52D2C29A}"/>
            </c:ext>
          </c:extLst>
        </c:ser>
        <c:ser>
          <c:idx val="0"/>
          <c:order val="1"/>
          <c:tx>
            <c:strRef>
              <c:f>data!$H$1</c:f>
              <c:strCache>
                <c:ptCount val="1"/>
                <c:pt idx="0">
                  <c:v>Guide</c:v>
                </c:pt>
              </c:strCache>
            </c:strRef>
          </c:tx>
          <c:spPr>
            <a:ln w="28575" cap="rnd">
              <a:noFill/>
              <a:round/>
            </a:ln>
            <a:effectLst/>
          </c:spPr>
          <c:marker>
            <c:symbol val="circle"/>
            <c:size val="5"/>
            <c:spPr>
              <a:solidFill>
                <a:srgbClr val="C00000"/>
              </a:solidFill>
              <a:ln w="9525">
                <a:noFill/>
              </a:ln>
              <a:effectLst/>
            </c:spPr>
          </c:marker>
          <c:dLbls>
            <c:dLbl>
              <c:idx val="12"/>
              <c:delete val="1"/>
              <c:extLst>
                <c:ext xmlns:c15="http://schemas.microsoft.com/office/drawing/2012/chart" uri="{CE6537A1-D6FC-4f65-9D91-7224C49458BB}"/>
                <c:ext xmlns:c16="http://schemas.microsoft.com/office/drawing/2014/chart" uri="{C3380CC4-5D6E-409C-BE32-E72D297353CC}">
                  <c16:uniqueId val="{00000001-18D3-4A53-AF69-1A2D52D2C29A}"/>
                </c:ext>
              </c:extLst>
            </c:dLbl>
            <c:dLbl>
              <c:idx val="16"/>
              <c:delete val="1"/>
              <c:extLst>
                <c:ext xmlns:c15="http://schemas.microsoft.com/office/drawing/2012/chart" uri="{CE6537A1-D6FC-4f65-9D91-7224C49458BB}"/>
                <c:ext xmlns:c16="http://schemas.microsoft.com/office/drawing/2014/chart" uri="{C3380CC4-5D6E-409C-BE32-E72D297353CC}">
                  <c16:uniqueId val="{0000001D-18D3-4A53-AF69-1A2D52D2C29A}"/>
                </c:ext>
              </c:extLst>
            </c:dLbl>
            <c:dLbl>
              <c:idx val="34"/>
              <c:delete val="1"/>
              <c:extLst>
                <c:ext xmlns:c15="http://schemas.microsoft.com/office/drawing/2012/chart" uri="{CE6537A1-D6FC-4f65-9D91-7224C49458BB}"/>
                <c:ext xmlns:c16="http://schemas.microsoft.com/office/drawing/2014/chart" uri="{C3380CC4-5D6E-409C-BE32-E72D297353CC}">
                  <c16:uniqueId val="{00000002-18D3-4A53-AF69-1A2D52D2C29A}"/>
                </c:ext>
              </c:extLst>
            </c:dLbl>
            <c:dLbl>
              <c:idx val="38"/>
              <c:delete val="1"/>
              <c:extLst>
                <c:ext xmlns:c15="http://schemas.microsoft.com/office/drawing/2012/chart" uri="{CE6537A1-D6FC-4f65-9D91-7224C49458BB}"/>
                <c:ext xmlns:c16="http://schemas.microsoft.com/office/drawing/2014/chart" uri="{C3380CC4-5D6E-409C-BE32-E72D297353CC}">
                  <c16:uniqueId val="{00000003-18D3-4A53-AF69-1A2D52D2C29A}"/>
                </c:ext>
              </c:extLst>
            </c:dLbl>
            <c:dLbl>
              <c:idx val="64"/>
              <c:delete val="1"/>
              <c:extLst>
                <c:ext xmlns:c15="http://schemas.microsoft.com/office/drawing/2012/chart" uri="{CE6537A1-D6FC-4f65-9D91-7224C49458BB}"/>
                <c:ext xmlns:c16="http://schemas.microsoft.com/office/drawing/2014/chart" uri="{C3380CC4-5D6E-409C-BE32-E72D297353CC}">
                  <c16:uniqueId val="{00000004-18D3-4A53-AF69-1A2D52D2C29A}"/>
                </c:ext>
              </c:extLst>
            </c:dLbl>
            <c:dLbl>
              <c:idx val="68"/>
              <c:delete val="1"/>
              <c:extLst>
                <c:ext xmlns:c15="http://schemas.microsoft.com/office/drawing/2012/chart" uri="{CE6537A1-D6FC-4f65-9D91-7224C49458BB}"/>
                <c:ext xmlns:c16="http://schemas.microsoft.com/office/drawing/2014/chart" uri="{C3380CC4-5D6E-409C-BE32-E72D297353CC}">
                  <c16:uniqueId val="{0000001E-18D3-4A53-AF69-1A2D52D2C29A}"/>
                </c:ext>
              </c:extLst>
            </c:dLbl>
            <c:dLbl>
              <c:idx val="86"/>
              <c:delete val="1"/>
              <c:extLst>
                <c:ext xmlns:c15="http://schemas.microsoft.com/office/drawing/2012/chart" uri="{CE6537A1-D6FC-4f65-9D91-7224C49458BB}"/>
                <c:ext xmlns:c16="http://schemas.microsoft.com/office/drawing/2014/chart" uri="{C3380CC4-5D6E-409C-BE32-E72D297353CC}">
                  <c16:uniqueId val="{00000005-18D3-4A53-AF69-1A2D52D2C29A}"/>
                </c:ext>
              </c:extLst>
            </c:dLbl>
            <c:dLbl>
              <c:idx val="91"/>
              <c:delete val="1"/>
              <c:extLst>
                <c:ext xmlns:c15="http://schemas.microsoft.com/office/drawing/2012/chart" uri="{CE6537A1-D6FC-4f65-9D91-7224C49458BB}"/>
                <c:ext xmlns:c16="http://schemas.microsoft.com/office/drawing/2014/chart" uri="{C3380CC4-5D6E-409C-BE32-E72D297353CC}">
                  <c16:uniqueId val="{00000006-18D3-4A53-AF69-1A2D52D2C29A}"/>
                </c:ext>
              </c:extLst>
            </c:dLbl>
            <c:dLbl>
              <c:idx val="116"/>
              <c:delete val="1"/>
              <c:extLst>
                <c:ext xmlns:c15="http://schemas.microsoft.com/office/drawing/2012/chart" uri="{CE6537A1-D6FC-4f65-9D91-7224C49458BB}"/>
                <c:ext xmlns:c16="http://schemas.microsoft.com/office/drawing/2014/chart" uri="{C3380CC4-5D6E-409C-BE32-E72D297353CC}">
                  <c16:uniqueId val="{00000007-18D3-4A53-AF69-1A2D52D2C29A}"/>
                </c:ext>
              </c:extLst>
            </c:dLbl>
            <c:dLbl>
              <c:idx val="121"/>
              <c:delete val="1"/>
              <c:extLst>
                <c:ext xmlns:c15="http://schemas.microsoft.com/office/drawing/2012/chart" uri="{CE6537A1-D6FC-4f65-9D91-7224C49458BB}"/>
                <c:ext xmlns:c16="http://schemas.microsoft.com/office/drawing/2014/chart" uri="{C3380CC4-5D6E-409C-BE32-E72D297353CC}">
                  <c16:uniqueId val="{0000001F-18D3-4A53-AF69-1A2D52D2C29A}"/>
                </c:ext>
              </c:extLst>
            </c:dLbl>
            <c:dLbl>
              <c:idx val="139"/>
              <c:delete val="1"/>
              <c:extLst>
                <c:ext xmlns:c15="http://schemas.microsoft.com/office/drawing/2012/chart" uri="{CE6537A1-D6FC-4f65-9D91-7224C49458BB}"/>
                <c:ext xmlns:c16="http://schemas.microsoft.com/office/drawing/2014/chart" uri="{C3380CC4-5D6E-409C-BE32-E72D297353CC}">
                  <c16:uniqueId val="{00000008-18D3-4A53-AF69-1A2D52D2C29A}"/>
                </c:ext>
              </c:extLst>
            </c:dLbl>
            <c:dLbl>
              <c:idx val="143"/>
              <c:delete val="1"/>
              <c:extLst>
                <c:ext xmlns:c15="http://schemas.microsoft.com/office/drawing/2012/chart" uri="{CE6537A1-D6FC-4f65-9D91-7224C49458BB}"/>
                <c:ext xmlns:c16="http://schemas.microsoft.com/office/drawing/2014/chart" uri="{C3380CC4-5D6E-409C-BE32-E72D297353CC}">
                  <c16:uniqueId val="{00000009-18D3-4A53-AF69-1A2D52D2C29A}"/>
                </c:ext>
              </c:extLst>
            </c:dLbl>
            <c:dLbl>
              <c:idx val="169"/>
              <c:delete val="1"/>
              <c:extLst>
                <c:ext xmlns:c15="http://schemas.microsoft.com/office/drawing/2012/chart" uri="{CE6537A1-D6FC-4f65-9D91-7224C49458BB}"/>
                <c:ext xmlns:c16="http://schemas.microsoft.com/office/drawing/2014/chart" uri="{C3380CC4-5D6E-409C-BE32-E72D297353CC}">
                  <c16:uniqueId val="{0000000A-18D3-4A53-AF69-1A2D52D2C29A}"/>
                </c:ext>
              </c:extLst>
            </c:dLbl>
            <c:dLbl>
              <c:idx val="173"/>
              <c:delete val="1"/>
              <c:extLst>
                <c:ext xmlns:c15="http://schemas.microsoft.com/office/drawing/2012/chart" uri="{CE6537A1-D6FC-4f65-9D91-7224C49458BB}"/>
                <c:ext xmlns:c16="http://schemas.microsoft.com/office/drawing/2014/chart" uri="{C3380CC4-5D6E-409C-BE32-E72D297353CC}">
                  <c16:uniqueId val="{00000020-18D3-4A53-AF69-1A2D52D2C29A}"/>
                </c:ext>
              </c:extLst>
            </c:dLbl>
            <c:dLbl>
              <c:idx val="191"/>
              <c:delete val="1"/>
              <c:extLst>
                <c:ext xmlns:c15="http://schemas.microsoft.com/office/drawing/2012/chart" uri="{CE6537A1-D6FC-4f65-9D91-7224C49458BB}"/>
                <c:ext xmlns:c16="http://schemas.microsoft.com/office/drawing/2014/chart" uri="{C3380CC4-5D6E-409C-BE32-E72D297353CC}">
                  <c16:uniqueId val="{0000000B-18D3-4A53-AF69-1A2D52D2C29A}"/>
                </c:ext>
              </c:extLst>
            </c:dLbl>
            <c:dLbl>
              <c:idx val="195"/>
              <c:delete val="1"/>
              <c:extLst>
                <c:ext xmlns:c15="http://schemas.microsoft.com/office/drawing/2012/chart" uri="{CE6537A1-D6FC-4f65-9D91-7224C49458BB}"/>
                <c:ext xmlns:c16="http://schemas.microsoft.com/office/drawing/2014/chart" uri="{C3380CC4-5D6E-409C-BE32-E72D297353CC}">
                  <c16:uniqueId val="{0000000C-18D3-4A53-AF69-1A2D52D2C29A}"/>
                </c:ext>
              </c:extLst>
            </c:dLbl>
            <c:dLbl>
              <c:idx val="221"/>
              <c:delete val="1"/>
              <c:extLst>
                <c:ext xmlns:c15="http://schemas.microsoft.com/office/drawing/2012/chart" uri="{CE6537A1-D6FC-4f65-9D91-7224C49458BB}"/>
                <c:ext xmlns:c16="http://schemas.microsoft.com/office/drawing/2014/chart" uri="{C3380CC4-5D6E-409C-BE32-E72D297353CC}">
                  <c16:uniqueId val="{0000000D-18D3-4A53-AF69-1A2D52D2C29A}"/>
                </c:ext>
              </c:extLst>
            </c:dLbl>
            <c:dLbl>
              <c:idx val="225"/>
              <c:delete val="1"/>
              <c:extLst>
                <c:ext xmlns:c15="http://schemas.microsoft.com/office/drawing/2012/chart" uri="{CE6537A1-D6FC-4f65-9D91-7224C49458BB}"/>
                <c:ext xmlns:c16="http://schemas.microsoft.com/office/drawing/2014/chart" uri="{C3380CC4-5D6E-409C-BE32-E72D297353CC}">
                  <c16:uniqueId val="{00000021-18D3-4A53-AF69-1A2D52D2C29A}"/>
                </c:ext>
              </c:extLst>
            </c:dLbl>
            <c:dLbl>
              <c:idx val="243"/>
              <c:delete val="1"/>
              <c:extLst>
                <c:ext xmlns:c15="http://schemas.microsoft.com/office/drawing/2012/chart" uri="{CE6537A1-D6FC-4f65-9D91-7224C49458BB}"/>
                <c:ext xmlns:c16="http://schemas.microsoft.com/office/drawing/2014/chart" uri="{C3380CC4-5D6E-409C-BE32-E72D297353CC}">
                  <c16:uniqueId val="{0000000E-18D3-4A53-AF69-1A2D52D2C29A}"/>
                </c:ext>
              </c:extLst>
            </c:dLbl>
            <c:dLbl>
              <c:idx val="247"/>
              <c:delete val="1"/>
              <c:extLst>
                <c:ext xmlns:c15="http://schemas.microsoft.com/office/drawing/2012/chart" uri="{CE6537A1-D6FC-4f65-9D91-7224C49458BB}"/>
                <c:ext xmlns:c16="http://schemas.microsoft.com/office/drawing/2014/chart" uri="{C3380CC4-5D6E-409C-BE32-E72D297353CC}">
                  <c16:uniqueId val="{0000000F-18D3-4A53-AF69-1A2D52D2C29A}"/>
                </c:ext>
              </c:extLst>
            </c:dLbl>
            <c:dLbl>
              <c:idx val="273"/>
              <c:delete val="1"/>
              <c:extLst>
                <c:ext xmlns:c15="http://schemas.microsoft.com/office/drawing/2012/chart" uri="{CE6537A1-D6FC-4f65-9D91-7224C49458BB}"/>
                <c:ext xmlns:c16="http://schemas.microsoft.com/office/drawing/2014/chart" uri="{C3380CC4-5D6E-409C-BE32-E72D297353CC}">
                  <c16:uniqueId val="{00000010-18D3-4A53-AF69-1A2D52D2C29A}"/>
                </c:ext>
              </c:extLst>
            </c:dLbl>
            <c:dLbl>
              <c:idx val="277"/>
              <c:delete val="1"/>
              <c:extLst>
                <c:ext xmlns:c15="http://schemas.microsoft.com/office/drawing/2012/chart" uri="{CE6537A1-D6FC-4f65-9D91-7224C49458BB}"/>
                <c:ext xmlns:c16="http://schemas.microsoft.com/office/drawing/2014/chart" uri="{C3380CC4-5D6E-409C-BE32-E72D297353CC}">
                  <c16:uniqueId val="{00000022-18D3-4A53-AF69-1A2D52D2C29A}"/>
                </c:ext>
              </c:extLst>
            </c:dLbl>
            <c:dLbl>
              <c:idx val="295"/>
              <c:layout>
                <c:manualLayout>
                  <c:x val="1.4880952380952273E-2"/>
                  <c:y val="-7.017543859649122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18D3-4A53-AF69-1A2D52D2C29A}"/>
                </c:ext>
              </c:extLst>
            </c:dLbl>
            <c:dLbl>
              <c:idx val="299"/>
              <c:layout>
                <c:manualLayout>
                  <c:x val="1.9345238095237985E-2"/>
                  <c:y val="-1.754385964912280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18D3-4A53-AF69-1A2D52D2C29A}"/>
                </c:ext>
              </c:extLst>
            </c:dLbl>
            <c:dLbl>
              <c:idx val="325"/>
              <c:delete val="1"/>
              <c:extLst>
                <c:ext xmlns:c15="http://schemas.microsoft.com/office/drawing/2012/chart" uri="{CE6537A1-D6FC-4f65-9D91-7224C49458BB}"/>
                <c:ext xmlns:c16="http://schemas.microsoft.com/office/drawing/2014/chart" uri="{C3380CC4-5D6E-409C-BE32-E72D297353CC}">
                  <c16:uniqueId val="{00000013-18D3-4A53-AF69-1A2D52D2C29A}"/>
                </c:ext>
              </c:extLst>
            </c:dLbl>
            <c:dLbl>
              <c:idx val="329"/>
              <c:delete val="1"/>
              <c:extLst>
                <c:ext xmlns:c15="http://schemas.microsoft.com/office/drawing/2012/chart" uri="{CE6537A1-D6FC-4f65-9D91-7224C49458BB}"/>
                <c:ext xmlns:c16="http://schemas.microsoft.com/office/drawing/2014/chart" uri="{C3380CC4-5D6E-409C-BE32-E72D297353CC}">
                  <c16:uniqueId val="{00000023-18D3-4A53-AF69-1A2D52D2C29A}"/>
                </c:ext>
              </c:extLst>
            </c:dLbl>
            <c:dLbl>
              <c:idx val="347"/>
              <c:delete val="1"/>
              <c:extLst>
                <c:ext xmlns:c15="http://schemas.microsoft.com/office/drawing/2012/chart" uri="{CE6537A1-D6FC-4f65-9D91-7224C49458BB}"/>
                <c:ext xmlns:c16="http://schemas.microsoft.com/office/drawing/2014/chart" uri="{C3380CC4-5D6E-409C-BE32-E72D297353CC}">
                  <c16:uniqueId val="{00000014-18D3-4A53-AF69-1A2D52D2C29A}"/>
                </c:ext>
              </c:extLst>
            </c:dLbl>
            <c:dLbl>
              <c:idx val="352"/>
              <c:delete val="1"/>
              <c:extLst>
                <c:ext xmlns:c15="http://schemas.microsoft.com/office/drawing/2012/chart" uri="{CE6537A1-D6FC-4f65-9D91-7224C49458BB}"/>
                <c:ext xmlns:c16="http://schemas.microsoft.com/office/drawing/2014/chart" uri="{C3380CC4-5D6E-409C-BE32-E72D297353CC}">
                  <c16:uniqueId val="{00000015-18D3-4A53-AF69-1A2D52D2C29A}"/>
                </c:ext>
              </c:extLst>
            </c:dLbl>
            <c:dLbl>
              <c:idx val="377"/>
              <c:delete val="1"/>
              <c:extLst>
                <c:ext xmlns:c15="http://schemas.microsoft.com/office/drawing/2012/chart" uri="{CE6537A1-D6FC-4f65-9D91-7224C49458BB}"/>
                <c:ext xmlns:c16="http://schemas.microsoft.com/office/drawing/2014/chart" uri="{C3380CC4-5D6E-409C-BE32-E72D297353CC}">
                  <c16:uniqueId val="{00000016-18D3-4A53-AF69-1A2D52D2C29A}"/>
                </c:ext>
              </c:extLst>
            </c:dLbl>
            <c:dLbl>
              <c:idx val="382"/>
              <c:delete val="1"/>
              <c:extLst>
                <c:ext xmlns:c15="http://schemas.microsoft.com/office/drawing/2012/chart" uri="{CE6537A1-D6FC-4f65-9D91-7224C49458BB}"/>
                <c:ext xmlns:c16="http://schemas.microsoft.com/office/drawing/2014/chart" uri="{C3380CC4-5D6E-409C-BE32-E72D297353CC}">
                  <c16:uniqueId val="{00000024-18D3-4A53-AF69-1A2D52D2C29A}"/>
                </c:ext>
              </c:extLst>
            </c:dLbl>
            <c:dLbl>
              <c:idx val="399"/>
              <c:layout>
                <c:manualLayout>
                  <c:x val="-2.2188320209973862E-2"/>
                  <c:y val="-8.7719298245614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18D3-4A53-AF69-1A2D52D2C29A}"/>
                </c:ext>
              </c:extLst>
            </c:dLbl>
            <c:dLbl>
              <c:idx val="403"/>
              <c:layout>
                <c:manualLayout>
                  <c:x val="-3.4226190476190479E-2"/>
                  <c:y val="-0.16491228070175445"/>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18D3-4A53-AF69-1A2D52D2C29A}"/>
                </c:ext>
              </c:extLst>
            </c:dLbl>
            <c:dLbl>
              <c:idx val="407"/>
              <c:layout>
                <c:manualLayout>
                  <c:x val="-1.6369047619047727E-2"/>
                  <c:y val="-9.824561403508784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18D3-4A53-AF69-1A2D52D2C29A}"/>
                </c:ext>
              </c:extLst>
            </c:dLbl>
            <c:dLbl>
              <c:idx val="429"/>
              <c:layout>
                <c:manualLayout>
                  <c:x val="-6.7966903073285942E-2"/>
                  <c:y val="-2.505727376861397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18D3-4A53-AF69-1A2D52D2C29A}"/>
                </c:ext>
              </c:extLst>
            </c:dLbl>
            <c:dLbl>
              <c:idx val="433"/>
              <c:layout>
                <c:manualLayout>
                  <c:x val="-5.5734819595189312E-2"/>
                  <c:y val="-0.11487437930778929"/>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18D3-4A53-AF69-1A2D52D2C29A}"/>
                </c:ext>
              </c:extLst>
            </c:dLbl>
            <c:dLbl>
              <c:idx val="480"/>
              <c:layout>
                <c:manualLayout>
                  <c:x val="-2.955082742316785E-2"/>
                  <c:y val="3.5796105383734248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18D3-4A53-AF69-1A2D52D2C29A}"/>
                </c:ext>
              </c:extLst>
            </c:dLbl>
            <c:dLbl>
              <c:idx val="485"/>
              <c:layout>
                <c:manualLayout>
                  <c:x val="-4.6934584922264592E-2"/>
                  <c:y val="-3.396783804111167E-17"/>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18D3-4A53-AF69-1A2D52D2C29A}"/>
                </c:ext>
              </c:extLst>
            </c:dLbl>
            <c:spPr>
              <a:noFill/>
              <a:ln>
                <a:no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ysClr val="windowText" lastClr="000000"/>
                    </a:solidFill>
                    <a:latin typeface="+mn-lt"/>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accentCallout2">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numRef>
              <c:f>data!$D$2:$D$487</c:f>
              <c:numCache>
                <c:formatCode>m/d/yyyy</c:formatCode>
                <c:ptCount val="486"/>
                <c:pt idx="0">
                  <c:v>41277</c:v>
                </c:pt>
                <c:pt idx="1">
                  <c:v>41284</c:v>
                </c:pt>
                <c:pt idx="2">
                  <c:v>41291</c:v>
                </c:pt>
                <c:pt idx="3">
                  <c:v>41298</c:v>
                </c:pt>
                <c:pt idx="4">
                  <c:v>41305</c:v>
                </c:pt>
                <c:pt idx="5">
                  <c:v>41312</c:v>
                </c:pt>
                <c:pt idx="6">
                  <c:v>41319</c:v>
                </c:pt>
                <c:pt idx="7">
                  <c:v>41326</c:v>
                </c:pt>
                <c:pt idx="8">
                  <c:v>41333</c:v>
                </c:pt>
                <c:pt idx="9">
                  <c:v>41340</c:v>
                </c:pt>
                <c:pt idx="10">
                  <c:v>41347</c:v>
                </c:pt>
                <c:pt idx="11">
                  <c:v>41354</c:v>
                </c:pt>
                <c:pt idx="12">
                  <c:v>41361</c:v>
                </c:pt>
                <c:pt idx="13">
                  <c:v>41368</c:v>
                </c:pt>
                <c:pt idx="14">
                  <c:v>41375</c:v>
                </c:pt>
                <c:pt idx="15">
                  <c:v>41382</c:v>
                </c:pt>
                <c:pt idx="16">
                  <c:v>41389</c:v>
                </c:pt>
                <c:pt idx="17">
                  <c:v>41396</c:v>
                </c:pt>
                <c:pt idx="18">
                  <c:v>41403</c:v>
                </c:pt>
                <c:pt idx="19">
                  <c:v>41410</c:v>
                </c:pt>
                <c:pt idx="20">
                  <c:v>41417</c:v>
                </c:pt>
                <c:pt idx="21">
                  <c:v>41424</c:v>
                </c:pt>
                <c:pt idx="22">
                  <c:v>41431</c:v>
                </c:pt>
                <c:pt idx="23">
                  <c:v>41438</c:v>
                </c:pt>
                <c:pt idx="24">
                  <c:v>41445</c:v>
                </c:pt>
                <c:pt idx="25">
                  <c:v>41452</c:v>
                </c:pt>
                <c:pt idx="26">
                  <c:v>41459</c:v>
                </c:pt>
                <c:pt idx="27">
                  <c:v>41466</c:v>
                </c:pt>
                <c:pt idx="28">
                  <c:v>41473</c:v>
                </c:pt>
                <c:pt idx="29">
                  <c:v>41480</c:v>
                </c:pt>
                <c:pt idx="30">
                  <c:v>41487</c:v>
                </c:pt>
                <c:pt idx="31">
                  <c:v>41494</c:v>
                </c:pt>
                <c:pt idx="32">
                  <c:v>41501</c:v>
                </c:pt>
                <c:pt idx="33">
                  <c:v>41508</c:v>
                </c:pt>
                <c:pt idx="34">
                  <c:v>41515</c:v>
                </c:pt>
                <c:pt idx="35">
                  <c:v>41522</c:v>
                </c:pt>
                <c:pt idx="36">
                  <c:v>41529</c:v>
                </c:pt>
                <c:pt idx="37">
                  <c:v>41536</c:v>
                </c:pt>
                <c:pt idx="38">
                  <c:v>41543</c:v>
                </c:pt>
                <c:pt idx="39">
                  <c:v>41550</c:v>
                </c:pt>
                <c:pt idx="40">
                  <c:v>41557</c:v>
                </c:pt>
                <c:pt idx="41">
                  <c:v>41564</c:v>
                </c:pt>
                <c:pt idx="42">
                  <c:v>41571</c:v>
                </c:pt>
                <c:pt idx="43">
                  <c:v>41578</c:v>
                </c:pt>
                <c:pt idx="44">
                  <c:v>41585</c:v>
                </c:pt>
                <c:pt idx="45">
                  <c:v>41592</c:v>
                </c:pt>
                <c:pt idx="46">
                  <c:v>41599</c:v>
                </c:pt>
                <c:pt idx="47">
                  <c:v>41606</c:v>
                </c:pt>
                <c:pt idx="48">
                  <c:v>41613</c:v>
                </c:pt>
                <c:pt idx="49">
                  <c:v>41620</c:v>
                </c:pt>
                <c:pt idx="50">
                  <c:v>41627</c:v>
                </c:pt>
                <c:pt idx="51">
                  <c:v>41634</c:v>
                </c:pt>
                <c:pt idx="52">
                  <c:v>41641</c:v>
                </c:pt>
                <c:pt idx="53">
                  <c:v>41648</c:v>
                </c:pt>
                <c:pt idx="54">
                  <c:v>41655</c:v>
                </c:pt>
                <c:pt idx="55">
                  <c:v>41662</c:v>
                </c:pt>
                <c:pt idx="56">
                  <c:v>41669</c:v>
                </c:pt>
                <c:pt idx="57">
                  <c:v>41676</c:v>
                </c:pt>
                <c:pt idx="58">
                  <c:v>41683</c:v>
                </c:pt>
                <c:pt idx="59">
                  <c:v>41690</c:v>
                </c:pt>
                <c:pt idx="60">
                  <c:v>41697</c:v>
                </c:pt>
                <c:pt idx="61">
                  <c:v>41704</c:v>
                </c:pt>
                <c:pt idx="62">
                  <c:v>41711</c:v>
                </c:pt>
                <c:pt idx="63">
                  <c:v>41718</c:v>
                </c:pt>
                <c:pt idx="64">
                  <c:v>41725</c:v>
                </c:pt>
                <c:pt idx="65">
                  <c:v>41732</c:v>
                </c:pt>
                <c:pt idx="66">
                  <c:v>41739</c:v>
                </c:pt>
                <c:pt idx="67">
                  <c:v>41746</c:v>
                </c:pt>
                <c:pt idx="68">
                  <c:v>41753</c:v>
                </c:pt>
                <c:pt idx="69">
                  <c:v>41760</c:v>
                </c:pt>
                <c:pt idx="70">
                  <c:v>41767</c:v>
                </c:pt>
                <c:pt idx="71">
                  <c:v>41774</c:v>
                </c:pt>
                <c:pt idx="72">
                  <c:v>41781</c:v>
                </c:pt>
                <c:pt idx="73">
                  <c:v>41788</c:v>
                </c:pt>
                <c:pt idx="74">
                  <c:v>41795</c:v>
                </c:pt>
                <c:pt idx="75">
                  <c:v>41802</c:v>
                </c:pt>
                <c:pt idx="76">
                  <c:v>41809</c:v>
                </c:pt>
                <c:pt idx="77">
                  <c:v>41816</c:v>
                </c:pt>
                <c:pt idx="78">
                  <c:v>41823</c:v>
                </c:pt>
                <c:pt idx="79">
                  <c:v>41830</c:v>
                </c:pt>
                <c:pt idx="80">
                  <c:v>41837</c:v>
                </c:pt>
                <c:pt idx="81">
                  <c:v>41844</c:v>
                </c:pt>
                <c:pt idx="82">
                  <c:v>41851</c:v>
                </c:pt>
                <c:pt idx="83">
                  <c:v>41858</c:v>
                </c:pt>
                <c:pt idx="84">
                  <c:v>41865</c:v>
                </c:pt>
                <c:pt idx="85">
                  <c:v>41872</c:v>
                </c:pt>
                <c:pt idx="86">
                  <c:v>41879</c:v>
                </c:pt>
                <c:pt idx="87">
                  <c:v>41886</c:v>
                </c:pt>
                <c:pt idx="88">
                  <c:v>41893</c:v>
                </c:pt>
                <c:pt idx="89">
                  <c:v>41900</c:v>
                </c:pt>
                <c:pt idx="90">
                  <c:v>41907</c:v>
                </c:pt>
                <c:pt idx="91">
                  <c:v>41914</c:v>
                </c:pt>
                <c:pt idx="92">
                  <c:v>41921</c:v>
                </c:pt>
                <c:pt idx="93">
                  <c:v>41928</c:v>
                </c:pt>
                <c:pt idx="94">
                  <c:v>41935</c:v>
                </c:pt>
                <c:pt idx="95">
                  <c:v>41942</c:v>
                </c:pt>
                <c:pt idx="96">
                  <c:v>41949</c:v>
                </c:pt>
                <c:pt idx="97">
                  <c:v>41956</c:v>
                </c:pt>
                <c:pt idx="98">
                  <c:v>41963</c:v>
                </c:pt>
                <c:pt idx="99">
                  <c:v>41970</c:v>
                </c:pt>
                <c:pt idx="100">
                  <c:v>41977</c:v>
                </c:pt>
                <c:pt idx="101">
                  <c:v>41984</c:v>
                </c:pt>
                <c:pt idx="102">
                  <c:v>41991</c:v>
                </c:pt>
                <c:pt idx="103">
                  <c:v>41998</c:v>
                </c:pt>
                <c:pt idx="104">
                  <c:v>42005</c:v>
                </c:pt>
                <c:pt idx="105">
                  <c:v>42012</c:v>
                </c:pt>
                <c:pt idx="106">
                  <c:v>42019</c:v>
                </c:pt>
                <c:pt idx="107">
                  <c:v>42026</c:v>
                </c:pt>
                <c:pt idx="108">
                  <c:v>42033</c:v>
                </c:pt>
                <c:pt idx="109">
                  <c:v>42040</c:v>
                </c:pt>
                <c:pt idx="110">
                  <c:v>42047</c:v>
                </c:pt>
                <c:pt idx="111">
                  <c:v>42054</c:v>
                </c:pt>
                <c:pt idx="112">
                  <c:v>42061</c:v>
                </c:pt>
                <c:pt idx="113">
                  <c:v>42068</c:v>
                </c:pt>
                <c:pt idx="114">
                  <c:v>42075</c:v>
                </c:pt>
                <c:pt idx="115">
                  <c:v>42082</c:v>
                </c:pt>
                <c:pt idx="116">
                  <c:v>42089</c:v>
                </c:pt>
                <c:pt idx="117">
                  <c:v>42096</c:v>
                </c:pt>
                <c:pt idx="118">
                  <c:v>42103</c:v>
                </c:pt>
                <c:pt idx="119">
                  <c:v>42110</c:v>
                </c:pt>
                <c:pt idx="120">
                  <c:v>42117</c:v>
                </c:pt>
                <c:pt idx="121">
                  <c:v>42124</c:v>
                </c:pt>
                <c:pt idx="122">
                  <c:v>42131</c:v>
                </c:pt>
                <c:pt idx="123">
                  <c:v>42138</c:v>
                </c:pt>
                <c:pt idx="124">
                  <c:v>42145</c:v>
                </c:pt>
                <c:pt idx="125">
                  <c:v>42152</c:v>
                </c:pt>
                <c:pt idx="126">
                  <c:v>42159</c:v>
                </c:pt>
                <c:pt idx="127">
                  <c:v>42166</c:v>
                </c:pt>
                <c:pt idx="128">
                  <c:v>42173</c:v>
                </c:pt>
                <c:pt idx="129">
                  <c:v>42180</c:v>
                </c:pt>
                <c:pt idx="130">
                  <c:v>42187</c:v>
                </c:pt>
                <c:pt idx="131">
                  <c:v>42194</c:v>
                </c:pt>
                <c:pt idx="132">
                  <c:v>42201</c:v>
                </c:pt>
                <c:pt idx="133">
                  <c:v>42208</c:v>
                </c:pt>
                <c:pt idx="134">
                  <c:v>42215</c:v>
                </c:pt>
                <c:pt idx="135">
                  <c:v>42222</c:v>
                </c:pt>
                <c:pt idx="136">
                  <c:v>42229</c:v>
                </c:pt>
                <c:pt idx="137">
                  <c:v>42236</c:v>
                </c:pt>
                <c:pt idx="138">
                  <c:v>42243</c:v>
                </c:pt>
                <c:pt idx="139">
                  <c:v>42250</c:v>
                </c:pt>
                <c:pt idx="140">
                  <c:v>42257</c:v>
                </c:pt>
                <c:pt idx="141">
                  <c:v>42264</c:v>
                </c:pt>
                <c:pt idx="142">
                  <c:v>42271</c:v>
                </c:pt>
                <c:pt idx="143">
                  <c:v>42278</c:v>
                </c:pt>
                <c:pt idx="144">
                  <c:v>42285</c:v>
                </c:pt>
                <c:pt idx="145">
                  <c:v>42292</c:v>
                </c:pt>
                <c:pt idx="146">
                  <c:v>42299</c:v>
                </c:pt>
                <c:pt idx="147">
                  <c:v>42306</c:v>
                </c:pt>
                <c:pt idx="148">
                  <c:v>42313</c:v>
                </c:pt>
                <c:pt idx="149">
                  <c:v>42320</c:v>
                </c:pt>
                <c:pt idx="150">
                  <c:v>42327</c:v>
                </c:pt>
                <c:pt idx="151">
                  <c:v>42334</c:v>
                </c:pt>
                <c:pt idx="152">
                  <c:v>42341</c:v>
                </c:pt>
                <c:pt idx="153">
                  <c:v>42348</c:v>
                </c:pt>
                <c:pt idx="154">
                  <c:v>42355</c:v>
                </c:pt>
                <c:pt idx="155">
                  <c:v>42362</c:v>
                </c:pt>
                <c:pt idx="156">
                  <c:v>42369</c:v>
                </c:pt>
                <c:pt idx="157">
                  <c:v>42376</c:v>
                </c:pt>
                <c:pt idx="158">
                  <c:v>42383</c:v>
                </c:pt>
                <c:pt idx="159">
                  <c:v>42390</c:v>
                </c:pt>
                <c:pt idx="160">
                  <c:v>42397</c:v>
                </c:pt>
                <c:pt idx="161">
                  <c:v>42404</c:v>
                </c:pt>
                <c:pt idx="162">
                  <c:v>42411</c:v>
                </c:pt>
                <c:pt idx="163">
                  <c:v>42418</c:v>
                </c:pt>
                <c:pt idx="164">
                  <c:v>42425</c:v>
                </c:pt>
                <c:pt idx="165">
                  <c:v>42432</c:v>
                </c:pt>
                <c:pt idx="166">
                  <c:v>42439</c:v>
                </c:pt>
                <c:pt idx="167">
                  <c:v>42446</c:v>
                </c:pt>
                <c:pt idx="168">
                  <c:v>42453</c:v>
                </c:pt>
                <c:pt idx="169">
                  <c:v>42460</c:v>
                </c:pt>
                <c:pt idx="170">
                  <c:v>42467</c:v>
                </c:pt>
                <c:pt idx="171">
                  <c:v>42474</c:v>
                </c:pt>
                <c:pt idx="172">
                  <c:v>42481</c:v>
                </c:pt>
                <c:pt idx="173">
                  <c:v>42488</c:v>
                </c:pt>
                <c:pt idx="174">
                  <c:v>42495</c:v>
                </c:pt>
                <c:pt idx="175">
                  <c:v>42502</c:v>
                </c:pt>
                <c:pt idx="176">
                  <c:v>42509</c:v>
                </c:pt>
                <c:pt idx="177">
                  <c:v>42516</c:v>
                </c:pt>
                <c:pt idx="178">
                  <c:v>42523</c:v>
                </c:pt>
                <c:pt idx="179">
                  <c:v>42530</c:v>
                </c:pt>
                <c:pt idx="180">
                  <c:v>42537</c:v>
                </c:pt>
                <c:pt idx="181">
                  <c:v>42544</c:v>
                </c:pt>
                <c:pt idx="182">
                  <c:v>42551</c:v>
                </c:pt>
                <c:pt idx="183">
                  <c:v>42558</c:v>
                </c:pt>
                <c:pt idx="184">
                  <c:v>42565</c:v>
                </c:pt>
                <c:pt idx="185">
                  <c:v>42572</c:v>
                </c:pt>
                <c:pt idx="186">
                  <c:v>42579</c:v>
                </c:pt>
                <c:pt idx="187">
                  <c:v>42586</c:v>
                </c:pt>
                <c:pt idx="188">
                  <c:v>42593</c:v>
                </c:pt>
                <c:pt idx="189">
                  <c:v>42600</c:v>
                </c:pt>
                <c:pt idx="190">
                  <c:v>42607</c:v>
                </c:pt>
                <c:pt idx="191">
                  <c:v>42614</c:v>
                </c:pt>
                <c:pt idx="192">
                  <c:v>42621</c:v>
                </c:pt>
                <c:pt idx="193">
                  <c:v>42628</c:v>
                </c:pt>
                <c:pt idx="194">
                  <c:v>42635</c:v>
                </c:pt>
                <c:pt idx="195">
                  <c:v>42642</c:v>
                </c:pt>
                <c:pt idx="196">
                  <c:v>42649</c:v>
                </c:pt>
                <c:pt idx="197">
                  <c:v>42656</c:v>
                </c:pt>
                <c:pt idx="198">
                  <c:v>42663</c:v>
                </c:pt>
                <c:pt idx="199">
                  <c:v>42670</c:v>
                </c:pt>
                <c:pt idx="200">
                  <c:v>42677</c:v>
                </c:pt>
                <c:pt idx="201">
                  <c:v>42684</c:v>
                </c:pt>
                <c:pt idx="202">
                  <c:v>42691</c:v>
                </c:pt>
                <c:pt idx="203">
                  <c:v>42698</c:v>
                </c:pt>
                <c:pt idx="204">
                  <c:v>42705</c:v>
                </c:pt>
                <c:pt idx="205">
                  <c:v>42712</c:v>
                </c:pt>
                <c:pt idx="206">
                  <c:v>42719</c:v>
                </c:pt>
                <c:pt idx="207">
                  <c:v>42726</c:v>
                </c:pt>
                <c:pt idx="208">
                  <c:v>42733</c:v>
                </c:pt>
                <c:pt idx="209">
                  <c:v>42740</c:v>
                </c:pt>
                <c:pt idx="210">
                  <c:v>42747</c:v>
                </c:pt>
                <c:pt idx="211">
                  <c:v>42754</c:v>
                </c:pt>
                <c:pt idx="212">
                  <c:v>42761</c:v>
                </c:pt>
                <c:pt idx="213">
                  <c:v>42768</c:v>
                </c:pt>
                <c:pt idx="214">
                  <c:v>42775</c:v>
                </c:pt>
                <c:pt idx="215">
                  <c:v>42782</c:v>
                </c:pt>
                <c:pt idx="216">
                  <c:v>42789</c:v>
                </c:pt>
                <c:pt idx="217">
                  <c:v>42796</c:v>
                </c:pt>
                <c:pt idx="218">
                  <c:v>42803</c:v>
                </c:pt>
                <c:pt idx="219">
                  <c:v>42810</c:v>
                </c:pt>
                <c:pt idx="220">
                  <c:v>42817</c:v>
                </c:pt>
                <c:pt idx="221">
                  <c:v>42824</c:v>
                </c:pt>
                <c:pt idx="222">
                  <c:v>42831</c:v>
                </c:pt>
                <c:pt idx="223">
                  <c:v>42838</c:v>
                </c:pt>
                <c:pt idx="224">
                  <c:v>42845</c:v>
                </c:pt>
                <c:pt idx="225">
                  <c:v>42852</c:v>
                </c:pt>
                <c:pt idx="226">
                  <c:v>42859</c:v>
                </c:pt>
                <c:pt idx="227">
                  <c:v>42866</c:v>
                </c:pt>
                <c:pt idx="228">
                  <c:v>42873</c:v>
                </c:pt>
                <c:pt idx="229">
                  <c:v>42880</c:v>
                </c:pt>
                <c:pt idx="230">
                  <c:v>42887</c:v>
                </c:pt>
                <c:pt idx="231">
                  <c:v>42894</c:v>
                </c:pt>
                <c:pt idx="232">
                  <c:v>42901</c:v>
                </c:pt>
                <c:pt idx="233">
                  <c:v>42908</c:v>
                </c:pt>
                <c:pt idx="234">
                  <c:v>42915</c:v>
                </c:pt>
                <c:pt idx="235">
                  <c:v>42922</c:v>
                </c:pt>
                <c:pt idx="236">
                  <c:v>42929</c:v>
                </c:pt>
                <c:pt idx="237">
                  <c:v>42936</c:v>
                </c:pt>
                <c:pt idx="238">
                  <c:v>42943</c:v>
                </c:pt>
                <c:pt idx="239">
                  <c:v>42950</c:v>
                </c:pt>
                <c:pt idx="240">
                  <c:v>42957</c:v>
                </c:pt>
                <c:pt idx="241">
                  <c:v>42964</c:v>
                </c:pt>
                <c:pt idx="242">
                  <c:v>42971</c:v>
                </c:pt>
                <c:pt idx="243">
                  <c:v>42978</c:v>
                </c:pt>
                <c:pt idx="244">
                  <c:v>42985</c:v>
                </c:pt>
                <c:pt idx="245">
                  <c:v>42992</c:v>
                </c:pt>
                <c:pt idx="246">
                  <c:v>42999</c:v>
                </c:pt>
                <c:pt idx="247">
                  <c:v>43006</c:v>
                </c:pt>
                <c:pt idx="248">
                  <c:v>43013</c:v>
                </c:pt>
                <c:pt idx="249">
                  <c:v>43020</c:v>
                </c:pt>
                <c:pt idx="250">
                  <c:v>43027</c:v>
                </c:pt>
                <c:pt idx="251">
                  <c:v>43034</c:v>
                </c:pt>
                <c:pt idx="252">
                  <c:v>43041</c:v>
                </c:pt>
                <c:pt idx="253">
                  <c:v>43048</c:v>
                </c:pt>
                <c:pt idx="254">
                  <c:v>43055</c:v>
                </c:pt>
                <c:pt idx="255">
                  <c:v>43062</c:v>
                </c:pt>
                <c:pt idx="256">
                  <c:v>43069</c:v>
                </c:pt>
                <c:pt idx="257">
                  <c:v>43076</c:v>
                </c:pt>
                <c:pt idx="258">
                  <c:v>43083</c:v>
                </c:pt>
                <c:pt idx="259">
                  <c:v>43090</c:v>
                </c:pt>
                <c:pt idx="260">
                  <c:v>43097</c:v>
                </c:pt>
                <c:pt idx="261">
                  <c:v>43104</c:v>
                </c:pt>
                <c:pt idx="262">
                  <c:v>43111</c:v>
                </c:pt>
                <c:pt idx="263">
                  <c:v>43118</c:v>
                </c:pt>
                <c:pt idx="264">
                  <c:v>43125</c:v>
                </c:pt>
                <c:pt idx="265">
                  <c:v>43132</c:v>
                </c:pt>
                <c:pt idx="266">
                  <c:v>43139</c:v>
                </c:pt>
                <c:pt idx="267">
                  <c:v>43146</c:v>
                </c:pt>
                <c:pt idx="268">
                  <c:v>43153</c:v>
                </c:pt>
                <c:pt idx="269">
                  <c:v>43160</c:v>
                </c:pt>
                <c:pt idx="270">
                  <c:v>43167</c:v>
                </c:pt>
                <c:pt idx="271">
                  <c:v>43174</c:v>
                </c:pt>
                <c:pt idx="272">
                  <c:v>43181</c:v>
                </c:pt>
                <c:pt idx="273">
                  <c:v>43188</c:v>
                </c:pt>
                <c:pt idx="274">
                  <c:v>43195</c:v>
                </c:pt>
                <c:pt idx="275">
                  <c:v>43202</c:v>
                </c:pt>
                <c:pt idx="276">
                  <c:v>43209</c:v>
                </c:pt>
                <c:pt idx="277">
                  <c:v>43216</c:v>
                </c:pt>
                <c:pt idx="278">
                  <c:v>43223</c:v>
                </c:pt>
                <c:pt idx="279">
                  <c:v>43230</c:v>
                </c:pt>
                <c:pt idx="280">
                  <c:v>43237</c:v>
                </c:pt>
                <c:pt idx="281">
                  <c:v>43244</c:v>
                </c:pt>
                <c:pt idx="282">
                  <c:v>43251</c:v>
                </c:pt>
                <c:pt idx="283">
                  <c:v>43258</c:v>
                </c:pt>
                <c:pt idx="284">
                  <c:v>43265</c:v>
                </c:pt>
                <c:pt idx="285">
                  <c:v>43272</c:v>
                </c:pt>
                <c:pt idx="286">
                  <c:v>43279</c:v>
                </c:pt>
                <c:pt idx="287">
                  <c:v>43286</c:v>
                </c:pt>
                <c:pt idx="288">
                  <c:v>43293</c:v>
                </c:pt>
                <c:pt idx="289">
                  <c:v>43300</c:v>
                </c:pt>
                <c:pt idx="290">
                  <c:v>43307</c:v>
                </c:pt>
                <c:pt idx="291">
                  <c:v>43314</c:v>
                </c:pt>
                <c:pt idx="292">
                  <c:v>43321</c:v>
                </c:pt>
                <c:pt idx="293">
                  <c:v>43328</c:v>
                </c:pt>
                <c:pt idx="294">
                  <c:v>43335</c:v>
                </c:pt>
                <c:pt idx="295">
                  <c:v>43342</c:v>
                </c:pt>
                <c:pt idx="296">
                  <c:v>43349</c:v>
                </c:pt>
                <c:pt idx="297">
                  <c:v>43356</c:v>
                </c:pt>
                <c:pt idx="298">
                  <c:v>43363</c:v>
                </c:pt>
                <c:pt idx="299">
                  <c:v>43370</c:v>
                </c:pt>
                <c:pt idx="300">
                  <c:v>43377</c:v>
                </c:pt>
                <c:pt idx="301">
                  <c:v>43384</c:v>
                </c:pt>
                <c:pt idx="302">
                  <c:v>43391</c:v>
                </c:pt>
                <c:pt idx="303">
                  <c:v>43398</c:v>
                </c:pt>
                <c:pt idx="304">
                  <c:v>43405</c:v>
                </c:pt>
                <c:pt idx="305">
                  <c:v>43412</c:v>
                </c:pt>
                <c:pt idx="306">
                  <c:v>43419</c:v>
                </c:pt>
                <c:pt idx="307">
                  <c:v>43426</c:v>
                </c:pt>
                <c:pt idx="308">
                  <c:v>43433</c:v>
                </c:pt>
                <c:pt idx="309">
                  <c:v>43440</c:v>
                </c:pt>
                <c:pt idx="310">
                  <c:v>43447</c:v>
                </c:pt>
                <c:pt idx="311">
                  <c:v>43454</c:v>
                </c:pt>
                <c:pt idx="312">
                  <c:v>43461</c:v>
                </c:pt>
                <c:pt idx="313">
                  <c:v>43468</c:v>
                </c:pt>
                <c:pt idx="314">
                  <c:v>43475</c:v>
                </c:pt>
                <c:pt idx="315">
                  <c:v>43482</c:v>
                </c:pt>
                <c:pt idx="316">
                  <c:v>43489</c:v>
                </c:pt>
                <c:pt idx="317">
                  <c:v>43496</c:v>
                </c:pt>
                <c:pt idx="318">
                  <c:v>43503</c:v>
                </c:pt>
                <c:pt idx="319">
                  <c:v>43510</c:v>
                </c:pt>
                <c:pt idx="320">
                  <c:v>43517</c:v>
                </c:pt>
                <c:pt idx="321">
                  <c:v>43524</c:v>
                </c:pt>
                <c:pt idx="322">
                  <c:v>43531</c:v>
                </c:pt>
                <c:pt idx="323">
                  <c:v>43538</c:v>
                </c:pt>
                <c:pt idx="324">
                  <c:v>43545</c:v>
                </c:pt>
                <c:pt idx="325">
                  <c:v>43552</c:v>
                </c:pt>
                <c:pt idx="326">
                  <c:v>43559</c:v>
                </c:pt>
                <c:pt idx="327">
                  <c:v>43566</c:v>
                </c:pt>
                <c:pt idx="328">
                  <c:v>43573</c:v>
                </c:pt>
                <c:pt idx="329">
                  <c:v>43580</c:v>
                </c:pt>
                <c:pt idx="330">
                  <c:v>43587</c:v>
                </c:pt>
                <c:pt idx="331">
                  <c:v>43594</c:v>
                </c:pt>
                <c:pt idx="332">
                  <c:v>43601</c:v>
                </c:pt>
                <c:pt idx="333">
                  <c:v>43608</c:v>
                </c:pt>
                <c:pt idx="334">
                  <c:v>43615</c:v>
                </c:pt>
                <c:pt idx="335">
                  <c:v>43622</c:v>
                </c:pt>
                <c:pt idx="336">
                  <c:v>43629</c:v>
                </c:pt>
                <c:pt idx="337">
                  <c:v>43636</c:v>
                </c:pt>
                <c:pt idx="338">
                  <c:v>43643</c:v>
                </c:pt>
                <c:pt idx="339">
                  <c:v>43650</c:v>
                </c:pt>
                <c:pt idx="340">
                  <c:v>43657</c:v>
                </c:pt>
                <c:pt idx="341">
                  <c:v>43664</c:v>
                </c:pt>
                <c:pt idx="342">
                  <c:v>43671</c:v>
                </c:pt>
                <c:pt idx="343">
                  <c:v>43678</c:v>
                </c:pt>
                <c:pt idx="344">
                  <c:v>43685</c:v>
                </c:pt>
                <c:pt idx="345">
                  <c:v>43692</c:v>
                </c:pt>
                <c:pt idx="346">
                  <c:v>43699</c:v>
                </c:pt>
                <c:pt idx="347">
                  <c:v>43706</c:v>
                </c:pt>
                <c:pt idx="348">
                  <c:v>43713</c:v>
                </c:pt>
                <c:pt idx="349">
                  <c:v>43720</c:v>
                </c:pt>
                <c:pt idx="350">
                  <c:v>43727</c:v>
                </c:pt>
                <c:pt idx="351">
                  <c:v>43734</c:v>
                </c:pt>
                <c:pt idx="352">
                  <c:v>43741</c:v>
                </c:pt>
                <c:pt idx="353">
                  <c:v>43748</c:v>
                </c:pt>
                <c:pt idx="354">
                  <c:v>43755</c:v>
                </c:pt>
                <c:pt idx="355">
                  <c:v>43762</c:v>
                </c:pt>
                <c:pt idx="356">
                  <c:v>43769</c:v>
                </c:pt>
                <c:pt idx="357">
                  <c:v>43776</c:v>
                </c:pt>
                <c:pt idx="358">
                  <c:v>43783</c:v>
                </c:pt>
                <c:pt idx="359">
                  <c:v>43790</c:v>
                </c:pt>
                <c:pt idx="360">
                  <c:v>43797</c:v>
                </c:pt>
                <c:pt idx="361">
                  <c:v>43804</c:v>
                </c:pt>
                <c:pt idx="362">
                  <c:v>43811</c:v>
                </c:pt>
                <c:pt idx="363">
                  <c:v>43818</c:v>
                </c:pt>
                <c:pt idx="364">
                  <c:v>43825</c:v>
                </c:pt>
                <c:pt idx="365">
                  <c:v>43832</c:v>
                </c:pt>
                <c:pt idx="366">
                  <c:v>43839</c:v>
                </c:pt>
                <c:pt idx="367">
                  <c:v>43846</c:v>
                </c:pt>
                <c:pt idx="368">
                  <c:v>43853</c:v>
                </c:pt>
                <c:pt idx="369">
                  <c:v>43860</c:v>
                </c:pt>
                <c:pt idx="370">
                  <c:v>43867</c:v>
                </c:pt>
                <c:pt idx="371">
                  <c:v>43874</c:v>
                </c:pt>
                <c:pt idx="372">
                  <c:v>43881</c:v>
                </c:pt>
                <c:pt idx="373">
                  <c:v>43888</c:v>
                </c:pt>
                <c:pt idx="374">
                  <c:v>43895</c:v>
                </c:pt>
                <c:pt idx="375">
                  <c:v>43902</c:v>
                </c:pt>
                <c:pt idx="376">
                  <c:v>43909</c:v>
                </c:pt>
                <c:pt idx="377">
                  <c:v>43916</c:v>
                </c:pt>
                <c:pt idx="378">
                  <c:v>43923</c:v>
                </c:pt>
                <c:pt idx="379">
                  <c:v>43930</c:v>
                </c:pt>
                <c:pt idx="380">
                  <c:v>43937</c:v>
                </c:pt>
                <c:pt idx="381">
                  <c:v>43944</c:v>
                </c:pt>
                <c:pt idx="382">
                  <c:v>43951</c:v>
                </c:pt>
                <c:pt idx="383">
                  <c:v>43958</c:v>
                </c:pt>
                <c:pt idx="384">
                  <c:v>43965</c:v>
                </c:pt>
                <c:pt idx="385">
                  <c:v>43972</c:v>
                </c:pt>
                <c:pt idx="386">
                  <c:v>43979</c:v>
                </c:pt>
                <c:pt idx="387">
                  <c:v>43986</c:v>
                </c:pt>
                <c:pt idx="388">
                  <c:v>43993</c:v>
                </c:pt>
                <c:pt idx="389">
                  <c:v>44000</c:v>
                </c:pt>
                <c:pt idx="390">
                  <c:v>44007</c:v>
                </c:pt>
                <c:pt idx="391">
                  <c:v>44014</c:v>
                </c:pt>
                <c:pt idx="392">
                  <c:v>44021</c:v>
                </c:pt>
                <c:pt idx="393">
                  <c:v>44028</c:v>
                </c:pt>
                <c:pt idx="394">
                  <c:v>44035</c:v>
                </c:pt>
                <c:pt idx="395">
                  <c:v>44042</c:v>
                </c:pt>
                <c:pt idx="396">
                  <c:v>44049</c:v>
                </c:pt>
                <c:pt idx="397">
                  <c:v>44056</c:v>
                </c:pt>
                <c:pt idx="398">
                  <c:v>44063</c:v>
                </c:pt>
                <c:pt idx="399">
                  <c:v>44070</c:v>
                </c:pt>
                <c:pt idx="400">
                  <c:v>44077</c:v>
                </c:pt>
                <c:pt idx="401">
                  <c:v>44084</c:v>
                </c:pt>
                <c:pt idx="402">
                  <c:v>44091</c:v>
                </c:pt>
                <c:pt idx="403">
                  <c:v>44098</c:v>
                </c:pt>
                <c:pt idx="404">
                  <c:v>44105</c:v>
                </c:pt>
                <c:pt idx="405">
                  <c:v>44112</c:v>
                </c:pt>
                <c:pt idx="406">
                  <c:v>44119</c:v>
                </c:pt>
                <c:pt idx="407">
                  <c:v>44126</c:v>
                </c:pt>
                <c:pt idx="408">
                  <c:v>44133</c:v>
                </c:pt>
                <c:pt idx="409">
                  <c:v>44140</c:v>
                </c:pt>
                <c:pt idx="410">
                  <c:v>44147</c:v>
                </c:pt>
                <c:pt idx="411">
                  <c:v>44154</c:v>
                </c:pt>
                <c:pt idx="412">
                  <c:v>44161</c:v>
                </c:pt>
                <c:pt idx="413">
                  <c:v>44168</c:v>
                </c:pt>
                <c:pt idx="414">
                  <c:v>44175</c:v>
                </c:pt>
                <c:pt idx="415">
                  <c:v>44182</c:v>
                </c:pt>
                <c:pt idx="416">
                  <c:v>44189</c:v>
                </c:pt>
                <c:pt idx="417">
                  <c:v>44196</c:v>
                </c:pt>
                <c:pt idx="418">
                  <c:v>44203</c:v>
                </c:pt>
                <c:pt idx="419">
                  <c:v>44210</c:v>
                </c:pt>
                <c:pt idx="420">
                  <c:v>44217</c:v>
                </c:pt>
                <c:pt idx="421">
                  <c:v>44224</c:v>
                </c:pt>
                <c:pt idx="422">
                  <c:v>44231</c:v>
                </c:pt>
                <c:pt idx="423">
                  <c:v>44238</c:v>
                </c:pt>
                <c:pt idx="424">
                  <c:v>44245</c:v>
                </c:pt>
                <c:pt idx="425">
                  <c:v>44252</c:v>
                </c:pt>
                <c:pt idx="426">
                  <c:v>44259</c:v>
                </c:pt>
                <c:pt idx="427">
                  <c:v>44266</c:v>
                </c:pt>
                <c:pt idx="428">
                  <c:v>44273</c:v>
                </c:pt>
                <c:pt idx="429">
                  <c:v>44280</c:v>
                </c:pt>
                <c:pt idx="430">
                  <c:v>44287</c:v>
                </c:pt>
                <c:pt idx="431">
                  <c:v>44294</c:v>
                </c:pt>
                <c:pt idx="432">
                  <c:v>44301</c:v>
                </c:pt>
                <c:pt idx="433">
                  <c:v>44308</c:v>
                </c:pt>
                <c:pt idx="434">
                  <c:v>44322</c:v>
                </c:pt>
                <c:pt idx="435">
                  <c:v>44329</c:v>
                </c:pt>
                <c:pt idx="436">
                  <c:v>44336</c:v>
                </c:pt>
                <c:pt idx="437">
                  <c:v>44343</c:v>
                </c:pt>
                <c:pt idx="438">
                  <c:v>44350</c:v>
                </c:pt>
                <c:pt idx="439">
                  <c:v>44357</c:v>
                </c:pt>
                <c:pt idx="440">
                  <c:v>44364</c:v>
                </c:pt>
                <c:pt idx="441">
                  <c:v>44371</c:v>
                </c:pt>
                <c:pt idx="442">
                  <c:v>44378</c:v>
                </c:pt>
                <c:pt idx="443">
                  <c:v>44385</c:v>
                </c:pt>
                <c:pt idx="444">
                  <c:v>44392</c:v>
                </c:pt>
                <c:pt idx="445">
                  <c:v>44399</c:v>
                </c:pt>
                <c:pt idx="446">
                  <c:v>44406</c:v>
                </c:pt>
                <c:pt idx="447">
                  <c:v>44413</c:v>
                </c:pt>
                <c:pt idx="448">
                  <c:v>44420</c:v>
                </c:pt>
                <c:pt idx="449">
                  <c:v>44427</c:v>
                </c:pt>
                <c:pt idx="450">
                  <c:v>44434</c:v>
                </c:pt>
                <c:pt idx="451">
                  <c:v>44441</c:v>
                </c:pt>
                <c:pt idx="452">
                  <c:v>44448</c:v>
                </c:pt>
                <c:pt idx="453">
                  <c:v>44455</c:v>
                </c:pt>
                <c:pt idx="454">
                  <c:v>44462</c:v>
                </c:pt>
                <c:pt idx="455">
                  <c:v>44469</c:v>
                </c:pt>
                <c:pt idx="456">
                  <c:v>44476</c:v>
                </c:pt>
                <c:pt idx="457">
                  <c:v>44483</c:v>
                </c:pt>
                <c:pt idx="458">
                  <c:v>44490</c:v>
                </c:pt>
                <c:pt idx="459">
                  <c:v>44497</c:v>
                </c:pt>
                <c:pt idx="460">
                  <c:v>44504</c:v>
                </c:pt>
                <c:pt idx="461">
                  <c:v>44511</c:v>
                </c:pt>
                <c:pt idx="462">
                  <c:v>44518</c:v>
                </c:pt>
                <c:pt idx="463">
                  <c:v>44524</c:v>
                </c:pt>
                <c:pt idx="464">
                  <c:v>44532</c:v>
                </c:pt>
                <c:pt idx="465">
                  <c:v>44539</c:v>
                </c:pt>
                <c:pt idx="466">
                  <c:v>44546</c:v>
                </c:pt>
                <c:pt idx="467">
                  <c:v>44553</c:v>
                </c:pt>
                <c:pt idx="468">
                  <c:v>44560</c:v>
                </c:pt>
                <c:pt idx="469">
                  <c:v>44567</c:v>
                </c:pt>
                <c:pt idx="470">
                  <c:v>44574</c:v>
                </c:pt>
                <c:pt idx="471">
                  <c:v>44581</c:v>
                </c:pt>
                <c:pt idx="472">
                  <c:v>44588</c:v>
                </c:pt>
                <c:pt idx="473">
                  <c:v>44595</c:v>
                </c:pt>
                <c:pt idx="474">
                  <c:v>44602</c:v>
                </c:pt>
                <c:pt idx="475">
                  <c:v>44609</c:v>
                </c:pt>
                <c:pt idx="476">
                  <c:v>44616</c:v>
                </c:pt>
                <c:pt idx="477">
                  <c:v>44623</c:v>
                </c:pt>
                <c:pt idx="478">
                  <c:v>44630</c:v>
                </c:pt>
                <c:pt idx="479">
                  <c:v>44637</c:v>
                </c:pt>
                <c:pt idx="480">
                  <c:v>44644</c:v>
                </c:pt>
                <c:pt idx="481">
                  <c:v>44651</c:v>
                </c:pt>
                <c:pt idx="482">
                  <c:v>44658</c:v>
                </c:pt>
                <c:pt idx="483">
                  <c:v>44665</c:v>
                </c:pt>
                <c:pt idx="484">
                  <c:v>44672</c:v>
                </c:pt>
                <c:pt idx="485">
                  <c:v>44679</c:v>
                </c:pt>
              </c:numCache>
            </c:numRef>
          </c:cat>
          <c:val>
            <c:numRef>
              <c:f>data!$H$2:$H$487</c:f>
              <c:numCache>
                <c:formatCode>General</c:formatCode>
                <c:ptCount val="48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3.4</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4.33</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3.68</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3.66</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4.03</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4.58</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4.2</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3.23</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2.97</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5.0999999999999996</c:v>
                </c:pt>
              </c:numCache>
            </c:numRef>
          </c:val>
          <c:smooth val="0"/>
          <c:extLst>
            <c:ext xmlns:c16="http://schemas.microsoft.com/office/drawing/2014/chart" uri="{C3380CC4-5D6E-409C-BE32-E72D297353CC}">
              <c16:uniqueId val="{0000001C-18D3-4A53-AF69-1A2D52D2C29A}"/>
            </c:ext>
          </c:extLst>
        </c:ser>
        <c:dLbls>
          <c:showLegendKey val="0"/>
          <c:showVal val="0"/>
          <c:showCatName val="0"/>
          <c:showSerName val="0"/>
          <c:showPercent val="0"/>
          <c:showBubbleSize val="0"/>
        </c:dLbls>
        <c:smooth val="0"/>
        <c:axId val="1290980144"/>
        <c:axId val="1290982768"/>
      </c:lineChart>
      <c:dateAx>
        <c:axId val="1290980144"/>
        <c:scaling>
          <c:orientation val="minMax"/>
        </c:scaling>
        <c:delete val="0"/>
        <c:axPos val="b"/>
        <c:numFmt formatCode="[$-409]mmm\-yy;@" sourceLinked="0"/>
        <c:majorTickMark val="out"/>
        <c:minorTickMark val="none"/>
        <c:tickLblPos val="nextTo"/>
        <c:spPr>
          <a:noFill/>
          <a:ln w="9525" cap="flat" cmpd="sng" algn="ctr">
            <a:solidFill>
              <a:schemeClr val="tx1"/>
            </a:solidFill>
            <a:round/>
          </a:ln>
          <a:effectLst/>
        </c:spPr>
        <c:txPr>
          <a:bodyPr rot="-5400000" spcFirstLastPara="1" vertOverflow="ellipsis" wrap="square" anchor="ctr" anchorCtr="1"/>
          <a:lstStyle/>
          <a:p>
            <a:pPr>
              <a:defRPr sz="900" b="0" i="0" u="none" strike="noStrike" kern="1200" baseline="0">
                <a:solidFill>
                  <a:sysClr val="windowText" lastClr="000000"/>
                </a:solidFill>
                <a:latin typeface="+mn-lt"/>
                <a:ea typeface="+mn-ea"/>
                <a:cs typeface="+mn-cs"/>
              </a:defRPr>
            </a:pPr>
            <a:endParaRPr lang="en-US"/>
          </a:p>
        </c:txPr>
        <c:crossAx val="1290982768"/>
        <c:crosses val="autoZero"/>
        <c:auto val="1"/>
        <c:lblOffset val="100"/>
        <c:baseTimeUnit val="days"/>
      </c:dateAx>
      <c:valAx>
        <c:axId val="1290982768"/>
        <c:scaling>
          <c:orientation val="minMax"/>
          <c:min val="2.5"/>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1290980144"/>
        <c:crosses val="autoZero"/>
        <c:crossBetween val="between"/>
      </c:valAx>
      <c:spPr>
        <a:noFill/>
        <a:ln>
          <a:solidFill>
            <a:schemeClr val="tx1"/>
          </a:solidFill>
        </a:ln>
        <a:effectLst/>
      </c:spPr>
    </c:plotArea>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defRPr>
      </a:pPr>
      <a:endParaRPr lang="en-US"/>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3878369881572032E-2"/>
          <c:y val="0.13082811412665274"/>
          <c:w val="0.88378058277780192"/>
          <c:h val="0.79937818837363495"/>
        </c:manualLayout>
      </c:layout>
      <c:lineChart>
        <c:grouping val="standard"/>
        <c:varyColors val="0"/>
        <c:ser>
          <c:idx val="0"/>
          <c:order val="0"/>
          <c:tx>
            <c:strRef>
              <c:f>'Aggregate HPA'!$B$6</c:f>
              <c:strCache>
                <c:ptCount val="1"/>
                <c:pt idx="0">
                  <c:v>Overall</c:v>
                </c:pt>
              </c:strCache>
            </c:strRef>
          </c:tx>
          <c:spPr>
            <a:ln w="28575" cap="rnd">
              <a:solidFill>
                <a:sysClr val="windowText" lastClr="000000"/>
              </a:solidFill>
              <a:prstDash val="sysDot"/>
              <a:round/>
            </a:ln>
            <a:effectLst/>
          </c:spPr>
          <c:marker>
            <c:symbol val="none"/>
          </c:marker>
          <c:cat>
            <c:numRef>
              <c:f>'Aggregate HPA'!$A$7:$A$129</c:f>
              <c:numCache>
                <c:formatCode>mmm\-yy</c:formatCode>
                <c:ptCount val="123"/>
                <c:pt idx="0">
                  <c:v>40909</c:v>
                </c:pt>
                <c:pt idx="1">
                  <c:v>40940</c:v>
                </c:pt>
                <c:pt idx="2">
                  <c:v>40969</c:v>
                </c:pt>
                <c:pt idx="3">
                  <c:v>41000</c:v>
                </c:pt>
                <c:pt idx="4">
                  <c:v>41030</c:v>
                </c:pt>
                <c:pt idx="5">
                  <c:v>41061</c:v>
                </c:pt>
                <c:pt idx="6">
                  <c:v>41091</c:v>
                </c:pt>
                <c:pt idx="7">
                  <c:v>41122</c:v>
                </c:pt>
                <c:pt idx="8">
                  <c:v>41153</c:v>
                </c:pt>
                <c:pt idx="9">
                  <c:v>41183</c:v>
                </c:pt>
                <c:pt idx="10">
                  <c:v>41214</c:v>
                </c:pt>
                <c:pt idx="11">
                  <c:v>41244</c:v>
                </c:pt>
                <c:pt idx="12">
                  <c:v>41275</c:v>
                </c:pt>
                <c:pt idx="13">
                  <c:v>41306</c:v>
                </c:pt>
                <c:pt idx="14">
                  <c:v>41334</c:v>
                </c:pt>
                <c:pt idx="15">
                  <c:v>41365</c:v>
                </c:pt>
                <c:pt idx="16">
                  <c:v>41395</c:v>
                </c:pt>
                <c:pt idx="17">
                  <c:v>41426</c:v>
                </c:pt>
                <c:pt idx="18">
                  <c:v>41456</c:v>
                </c:pt>
                <c:pt idx="19">
                  <c:v>41487</c:v>
                </c:pt>
                <c:pt idx="20">
                  <c:v>41518</c:v>
                </c:pt>
                <c:pt idx="21">
                  <c:v>41548</c:v>
                </c:pt>
                <c:pt idx="22">
                  <c:v>41579</c:v>
                </c:pt>
                <c:pt idx="23">
                  <c:v>41609</c:v>
                </c:pt>
                <c:pt idx="24">
                  <c:v>41640</c:v>
                </c:pt>
                <c:pt idx="25">
                  <c:v>41671</c:v>
                </c:pt>
                <c:pt idx="26">
                  <c:v>41699</c:v>
                </c:pt>
                <c:pt idx="27">
                  <c:v>41730</c:v>
                </c:pt>
                <c:pt idx="28">
                  <c:v>41760</c:v>
                </c:pt>
                <c:pt idx="29">
                  <c:v>41791</c:v>
                </c:pt>
                <c:pt idx="30">
                  <c:v>41821</c:v>
                </c:pt>
                <c:pt idx="31">
                  <c:v>41852</c:v>
                </c:pt>
                <c:pt idx="32">
                  <c:v>41883</c:v>
                </c:pt>
                <c:pt idx="33">
                  <c:v>41913</c:v>
                </c:pt>
                <c:pt idx="34">
                  <c:v>41944</c:v>
                </c:pt>
                <c:pt idx="35">
                  <c:v>41974</c:v>
                </c:pt>
                <c:pt idx="36">
                  <c:v>42005</c:v>
                </c:pt>
                <c:pt idx="37">
                  <c:v>42036</c:v>
                </c:pt>
                <c:pt idx="38">
                  <c:v>42064</c:v>
                </c:pt>
                <c:pt idx="39">
                  <c:v>42095</c:v>
                </c:pt>
                <c:pt idx="40">
                  <c:v>42125</c:v>
                </c:pt>
                <c:pt idx="41">
                  <c:v>42156</c:v>
                </c:pt>
                <c:pt idx="42">
                  <c:v>42186</c:v>
                </c:pt>
                <c:pt idx="43">
                  <c:v>42217</c:v>
                </c:pt>
                <c:pt idx="44">
                  <c:v>42248</c:v>
                </c:pt>
                <c:pt idx="45">
                  <c:v>42278</c:v>
                </c:pt>
                <c:pt idx="46">
                  <c:v>42309</c:v>
                </c:pt>
                <c:pt idx="47">
                  <c:v>42339</c:v>
                </c:pt>
                <c:pt idx="48">
                  <c:v>42370</c:v>
                </c:pt>
                <c:pt idx="49">
                  <c:v>42401</c:v>
                </c:pt>
                <c:pt idx="50">
                  <c:v>42430</c:v>
                </c:pt>
                <c:pt idx="51">
                  <c:v>42461</c:v>
                </c:pt>
                <c:pt idx="52">
                  <c:v>42491</c:v>
                </c:pt>
                <c:pt idx="53">
                  <c:v>42522</c:v>
                </c:pt>
                <c:pt idx="54">
                  <c:v>42552</c:v>
                </c:pt>
                <c:pt idx="55">
                  <c:v>42583</c:v>
                </c:pt>
                <c:pt idx="56">
                  <c:v>42614</c:v>
                </c:pt>
                <c:pt idx="57">
                  <c:v>42644</c:v>
                </c:pt>
                <c:pt idx="58">
                  <c:v>42675</c:v>
                </c:pt>
                <c:pt idx="59">
                  <c:v>42705</c:v>
                </c:pt>
                <c:pt idx="60">
                  <c:v>42736</c:v>
                </c:pt>
                <c:pt idx="61">
                  <c:v>42767</c:v>
                </c:pt>
                <c:pt idx="62">
                  <c:v>42795</c:v>
                </c:pt>
                <c:pt idx="63">
                  <c:v>42826</c:v>
                </c:pt>
                <c:pt idx="64">
                  <c:v>42856</c:v>
                </c:pt>
                <c:pt idx="65">
                  <c:v>42887</c:v>
                </c:pt>
                <c:pt idx="66">
                  <c:v>42917</c:v>
                </c:pt>
                <c:pt idx="67">
                  <c:v>42948</c:v>
                </c:pt>
                <c:pt idx="68">
                  <c:v>42979</c:v>
                </c:pt>
                <c:pt idx="69">
                  <c:v>43009</c:v>
                </c:pt>
                <c:pt idx="70">
                  <c:v>43040</c:v>
                </c:pt>
                <c:pt idx="71">
                  <c:v>43070</c:v>
                </c:pt>
                <c:pt idx="72">
                  <c:v>43101</c:v>
                </c:pt>
                <c:pt idx="73">
                  <c:v>43132</c:v>
                </c:pt>
                <c:pt idx="74">
                  <c:v>43160</c:v>
                </c:pt>
                <c:pt idx="75">
                  <c:v>43191</c:v>
                </c:pt>
                <c:pt idx="76">
                  <c:v>43221</c:v>
                </c:pt>
                <c:pt idx="77">
                  <c:v>43252</c:v>
                </c:pt>
                <c:pt idx="78">
                  <c:v>43282</c:v>
                </c:pt>
                <c:pt idx="79">
                  <c:v>43313</c:v>
                </c:pt>
                <c:pt idx="80">
                  <c:v>43344</c:v>
                </c:pt>
                <c:pt idx="81">
                  <c:v>43374</c:v>
                </c:pt>
                <c:pt idx="82">
                  <c:v>43405</c:v>
                </c:pt>
                <c:pt idx="83">
                  <c:v>43435</c:v>
                </c:pt>
                <c:pt idx="84">
                  <c:v>43466</c:v>
                </c:pt>
                <c:pt idx="85">
                  <c:v>43497</c:v>
                </c:pt>
                <c:pt idx="86">
                  <c:v>43525</c:v>
                </c:pt>
                <c:pt idx="87">
                  <c:v>43556</c:v>
                </c:pt>
                <c:pt idx="88">
                  <c:v>43586</c:v>
                </c:pt>
                <c:pt idx="89">
                  <c:v>43617</c:v>
                </c:pt>
                <c:pt idx="90">
                  <c:v>43647</c:v>
                </c:pt>
                <c:pt idx="91">
                  <c:v>43678</c:v>
                </c:pt>
                <c:pt idx="92">
                  <c:v>43709</c:v>
                </c:pt>
                <c:pt idx="93">
                  <c:v>43739</c:v>
                </c:pt>
                <c:pt idx="94">
                  <c:v>43770</c:v>
                </c:pt>
                <c:pt idx="95">
                  <c:v>43800</c:v>
                </c:pt>
                <c:pt idx="96">
                  <c:v>43831</c:v>
                </c:pt>
                <c:pt idx="97">
                  <c:v>43862</c:v>
                </c:pt>
                <c:pt idx="98">
                  <c:v>43891</c:v>
                </c:pt>
                <c:pt idx="99">
                  <c:v>43922</c:v>
                </c:pt>
                <c:pt idx="100">
                  <c:v>43952</c:v>
                </c:pt>
                <c:pt idx="101">
                  <c:v>43983</c:v>
                </c:pt>
                <c:pt idx="102">
                  <c:v>44013</c:v>
                </c:pt>
                <c:pt idx="103">
                  <c:v>44044</c:v>
                </c:pt>
                <c:pt idx="104">
                  <c:v>44075</c:v>
                </c:pt>
                <c:pt idx="105">
                  <c:v>44105</c:v>
                </c:pt>
                <c:pt idx="106">
                  <c:v>44136</c:v>
                </c:pt>
                <c:pt idx="107">
                  <c:v>44166</c:v>
                </c:pt>
                <c:pt idx="108">
                  <c:v>44197</c:v>
                </c:pt>
                <c:pt idx="109">
                  <c:v>44228</c:v>
                </c:pt>
                <c:pt idx="110">
                  <c:v>44256</c:v>
                </c:pt>
                <c:pt idx="111">
                  <c:v>44287</c:v>
                </c:pt>
                <c:pt idx="112">
                  <c:v>44317</c:v>
                </c:pt>
                <c:pt idx="113">
                  <c:v>44348</c:v>
                </c:pt>
                <c:pt idx="114">
                  <c:v>44378</c:v>
                </c:pt>
                <c:pt idx="115">
                  <c:v>44409</c:v>
                </c:pt>
                <c:pt idx="116">
                  <c:v>44440</c:v>
                </c:pt>
                <c:pt idx="117">
                  <c:v>44470</c:v>
                </c:pt>
                <c:pt idx="118">
                  <c:v>44501</c:v>
                </c:pt>
                <c:pt idx="119">
                  <c:v>44531</c:v>
                </c:pt>
                <c:pt idx="120">
                  <c:v>44562</c:v>
                </c:pt>
                <c:pt idx="121">
                  <c:v>44593</c:v>
                </c:pt>
                <c:pt idx="122">
                  <c:v>44621</c:v>
                </c:pt>
              </c:numCache>
            </c:numRef>
          </c:cat>
          <c:val>
            <c:numRef>
              <c:f>'Aggregate HPA'!$B$7:$B$129</c:f>
              <c:numCache>
                <c:formatCode>0.0</c:formatCode>
                <c:ptCount val="123"/>
                <c:pt idx="0">
                  <c:v>100</c:v>
                </c:pt>
                <c:pt idx="1">
                  <c:v>100.26316070556641</c:v>
                </c:pt>
                <c:pt idx="2">
                  <c:v>101.75818634033203</c:v>
                </c:pt>
                <c:pt idx="3">
                  <c:v>103.70939636230469</c:v>
                </c:pt>
                <c:pt idx="4">
                  <c:v>105.09043121337891</c:v>
                </c:pt>
                <c:pt idx="5">
                  <c:v>105.69573211669922</c:v>
                </c:pt>
                <c:pt idx="6">
                  <c:v>106.02405548095703</c:v>
                </c:pt>
                <c:pt idx="7">
                  <c:v>105.84342956542969</c:v>
                </c:pt>
                <c:pt idx="8">
                  <c:v>105.59897613525391</c:v>
                </c:pt>
                <c:pt idx="9">
                  <c:v>105.08573913574219</c:v>
                </c:pt>
                <c:pt idx="10">
                  <c:v>105.50953674316406</c:v>
                </c:pt>
                <c:pt idx="11">
                  <c:v>105.47889709472656</c:v>
                </c:pt>
                <c:pt idx="12">
                  <c:v>106.30727386474609</c:v>
                </c:pt>
                <c:pt idx="13">
                  <c:v>106.72297668457031</c:v>
                </c:pt>
                <c:pt idx="14">
                  <c:v>108.49030303955078</c:v>
                </c:pt>
                <c:pt idx="15">
                  <c:v>110.49590301513672</c:v>
                </c:pt>
                <c:pt idx="16">
                  <c:v>112.11236572265625</c:v>
                </c:pt>
                <c:pt idx="17">
                  <c:v>113.45200347900391</c:v>
                </c:pt>
                <c:pt idx="18">
                  <c:v>113.77358245849609</c:v>
                </c:pt>
                <c:pt idx="19">
                  <c:v>113.89337158203125</c:v>
                </c:pt>
                <c:pt idx="20">
                  <c:v>113.75117492675781</c:v>
                </c:pt>
                <c:pt idx="21">
                  <c:v>112.90256500244141</c:v>
                </c:pt>
                <c:pt idx="22">
                  <c:v>113.17855834960938</c:v>
                </c:pt>
                <c:pt idx="23">
                  <c:v>113.19776153564453</c:v>
                </c:pt>
                <c:pt idx="24">
                  <c:v>113.28539276123047</c:v>
                </c:pt>
                <c:pt idx="25">
                  <c:v>113.5494384765625</c:v>
                </c:pt>
                <c:pt idx="26">
                  <c:v>114.67113494873047</c:v>
                </c:pt>
                <c:pt idx="27">
                  <c:v>116.10887908935547</c:v>
                </c:pt>
                <c:pt idx="28">
                  <c:v>117.30313110351563</c:v>
                </c:pt>
                <c:pt idx="29">
                  <c:v>118.39931488037109</c:v>
                </c:pt>
                <c:pt idx="30">
                  <c:v>118.73255920410156</c:v>
                </c:pt>
                <c:pt idx="31">
                  <c:v>118.71066284179688</c:v>
                </c:pt>
                <c:pt idx="32">
                  <c:v>118.288818359375</c:v>
                </c:pt>
                <c:pt idx="33">
                  <c:v>118.06645202636719</c:v>
                </c:pt>
                <c:pt idx="34">
                  <c:v>118.10165405273438</c:v>
                </c:pt>
                <c:pt idx="35">
                  <c:v>118.10784149169922</c:v>
                </c:pt>
                <c:pt idx="36">
                  <c:v>118.93977355957031</c:v>
                </c:pt>
                <c:pt idx="37">
                  <c:v>119.59877777099609</c:v>
                </c:pt>
                <c:pt idx="38">
                  <c:v>120.78900909423828</c:v>
                </c:pt>
                <c:pt idx="39">
                  <c:v>122.82695007324219</c:v>
                </c:pt>
                <c:pt idx="40">
                  <c:v>124.02970123291016</c:v>
                </c:pt>
                <c:pt idx="41">
                  <c:v>124.86678314208984</c:v>
                </c:pt>
                <c:pt idx="42">
                  <c:v>125.36055755615234</c:v>
                </c:pt>
                <c:pt idx="43">
                  <c:v>125.357421875</c:v>
                </c:pt>
                <c:pt idx="44">
                  <c:v>125.21799468994141</c:v>
                </c:pt>
                <c:pt idx="45">
                  <c:v>125.04782867431641</c:v>
                </c:pt>
                <c:pt idx="46">
                  <c:v>124.84046936035156</c:v>
                </c:pt>
                <c:pt idx="47">
                  <c:v>125.189453125</c:v>
                </c:pt>
                <c:pt idx="48">
                  <c:v>125.93581390380859</c:v>
                </c:pt>
                <c:pt idx="49">
                  <c:v>126.44138336181641</c:v>
                </c:pt>
                <c:pt idx="50">
                  <c:v>127.56880187988281</c:v>
                </c:pt>
                <c:pt idx="51">
                  <c:v>129.4774169921875</c:v>
                </c:pt>
                <c:pt idx="52">
                  <c:v>130.59332275390625</c:v>
                </c:pt>
                <c:pt idx="53">
                  <c:v>131.37355041503906</c:v>
                </c:pt>
                <c:pt idx="54">
                  <c:v>132.16543579101563</c:v>
                </c:pt>
                <c:pt idx="55">
                  <c:v>132.23735046386719</c:v>
                </c:pt>
                <c:pt idx="56">
                  <c:v>132.25331115722656</c:v>
                </c:pt>
                <c:pt idx="57">
                  <c:v>132.23497009277344</c:v>
                </c:pt>
                <c:pt idx="58">
                  <c:v>132.40946960449219</c:v>
                </c:pt>
                <c:pt idx="59">
                  <c:v>132.53715515136719</c:v>
                </c:pt>
                <c:pt idx="60">
                  <c:v>133.45426940917969</c:v>
                </c:pt>
                <c:pt idx="61">
                  <c:v>134.17428588867188</c:v>
                </c:pt>
                <c:pt idx="62">
                  <c:v>135.49400329589844</c:v>
                </c:pt>
                <c:pt idx="63">
                  <c:v>137.5185546875</c:v>
                </c:pt>
                <c:pt idx="64">
                  <c:v>138.59477233886719</c:v>
                </c:pt>
                <c:pt idx="65">
                  <c:v>139.48779296875</c:v>
                </c:pt>
                <c:pt idx="66">
                  <c:v>140.36282348632813</c:v>
                </c:pt>
                <c:pt idx="67">
                  <c:v>140.30680847167969</c:v>
                </c:pt>
                <c:pt idx="68">
                  <c:v>140.45272827148438</c:v>
                </c:pt>
                <c:pt idx="69">
                  <c:v>140.57693481445313</c:v>
                </c:pt>
                <c:pt idx="70">
                  <c:v>140.96846008300781</c:v>
                </c:pt>
                <c:pt idx="71">
                  <c:v>141.35238647460938</c:v>
                </c:pt>
                <c:pt idx="72">
                  <c:v>143.13160705566406</c:v>
                </c:pt>
                <c:pt idx="73">
                  <c:v>144.21617126464844</c:v>
                </c:pt>
                <c:pt idx="74">
                  <c:v>145.82669067382813</c:v>
                </c:pt>
                <c:pt idx="75">
                  <c:v>147.50909423828125</c:v>
                </c:pt>
                <c:pt idx="76">
                  <c:v>148.33152770996094</c:v>
                </c:pt>
                <c:pt idx="77">
                  <c:v>148.90794372558594</c:v>
                </c:pt>
                <c:pt idx="78">
                  <c:v>149.53852844238281</c:v>
                </c:pt>
                <c:pt idx="79">
                  <c:v>149.6912841796875</c:v>
                </c:pt>
                <c:pt idx="80">
                  <c:v>149.9415283203125</c:v>
                </c:pt>
                <c:pt idx="81">
                  <c:v>149.33818054199219</c:v>
                </c:pt>
                <c:pt idx="82">
                  <c:v>148.964111328125</c:v>
                </c:pt>
                <c:pt idx="83">
                  <c:v>148.80914306640625</c:v>
                </c:pt>
                <c:pt idx="84">
                  <c:v>149.33451843261719</c:v>
                </c:pt>
                <c:pt idx="85">
                  <c:v>150.71209716796875</c:v>
                </c:pt>
                <c:pt idx="86">
                  <c:v>152.01275634765625</c:v>
                </c:pt>
                <c:pt idx="87">
                  <c:v>154.42018127441406</c:v>
                </c:pt>
                <c:pt idx="88">
                  <c:v>155.32118225097656</c:v>
                </c:pt>
                <c:pt idx="89">
                  <c:v>156.11155700683594</c:v>
                </c:pt>
                <c:pt idx="90">
                  <c:v>157.17486572265625</c:v>
                </c:pt>
                <c:pt idx="91">
                  <c:v>157.37619018554688</c:v>
                </c:pt>
                <c:pt idx="92">
                  <c:v>157.54295349121094</c:v>
                </c:pt>
                <c:pt idx="93">
                  <c:v>157.549072265625</c:v>
                </c:pt>
                <c:pt idx="94">
                  <c:v>157.79850769042969</c:v>
                </c:pt>
                <c:pt idx="95">
                  <c:v>157.70852661132813</c:v>
                </c:pt>
                <c:pt idx="96">
                  <c:v>159.25177001953125</c:v>
                </c:pt>
                <c:pt idx="97">
                  <c:v>160.61520385742188</c:v>
                </c:pt>
                <c:pt idx="98">
                  <c:v>162.33061218261719</c:v>
                </c:pt>
                <c:pt idx="99">
                  <c:v>164.64683532714844</c:v>
                </c:pt>
                <c:pt idx="100">
                  <c:v>164.50494384765625</c:v>
                </c:pt>
                <c:pt idx="101">
                  <c:v>166.10443115234375</c:v>
                </c:pt>
                <c:pt idx="102">
                  <c:v>168.24952697753906</c:v>
                </c:pt>
                <c:pt idx="103">
                  <c:v>169.38563537597656</c:v>
                </c:pt>
                <c:pt idx="104">
                  <c:v>170.7655029296875</c:v>
                </c:pt>
                <c:pt idx="105">
                  <c:v>172.617919921875</c:v>
                </c:pt>
                <c:pt idx="106">
                  <c:v>173.72964477539063</c:v>
                </c:pt>
                <c:pt idx="107">
                  <c:v>174.24658203125</c:v>
                </c:pt>
                <c:pt idx="108">
                  <c:v>177.60992431640625</c:v>
                </c:pt>
                <c:pt idx="109">
                  <c:v>179.43084716796875</c:v>
                </c:pt>
                <c:pt idx="110">
                  <c:v>181.85227966308594</c:v>
                </c:pt>
                <c:pt idx="111">
                  <c:v>186.61972045898438</c:v>
                </c:pt>
                <c:pt idx="112">
                  <c:v>189.42384338378906</c:v>
                </c:pt>
                <c:pt idx="113">
                  <c:v>191.85005187988281</c:v>
                </c:pt>
                <c:pt idx="114">
                  <c:v>195.08567810058594</c:v>
                </c:pt>
                <c:pt idx="115">
                  <c:v>196.46014404296875</c:v>
                </c:pt>
                <c:pt idx="116">
                  <c:v>197.70381164550781</c:v>
                </c:pt>
                <c:pt idx="117">
                  <c:v>199.17218017578125</c:v>
                </c:pt>
                <c:pt idx="118">
                  <c:v>200.29957580566406</c:v>
                </c:pt>
                <c:pt idx="119">
                  <c:v>201.1126708984375</c:v>
                </c:pt>
                <c:pt idx="120">
                  <c:v>205.699462890625</c:v>
                </c:pt>
                <c:pt idx="121">
                  <c:v>208.82684326171875</c:v>
                </c:pt>
                <c:pt idx="122">
                  <c:v>212.0738525390625</c:v>
                </c:pt>
              </c:numCache>
            </c:numRef>
          </c:val>
          <c:smooth val="0"/>
          <c:extLst>
            <c:ext xmlns:c16="http://schemas.microsoft.com/office/drawing/2014/chart" uri="{C3380CC4-5D6E-409C-BE32-E72D297353CC}">
              <c16:uniqueId val="{00000000-032D-4BB1-BB32-D3090BF8DBF4}"/>
            </c:ext>
          </c:extLst>
        </c:ser>
        <c:ser>
          <c:idx val="1"/>
          <c:order val="1"/>
          <c:tx>
            <c:strRef>
              <c:f>'Aggregate HPA'!$C$6</c:f>
              <c:strCache>
                <c:ptCount val="1"/>
                <c:pt idx="0">
                  <c:v>Low</c:v>
                </c:pt>
              </c:strCache>
            </c:strRef>
          </c:tx>
          <c:spPr>
            <a:ln w="28575" cap="rnd">
              <a:solidFill>
                <a:schemeClr val="accent2"/>
              </a:solidFill>
              <a:round/>
            </a:ln>
            <a:effectLst/>
          </c:spPr>
          <c:marker>
            <c:symbol val="none"/>
          </c:marker>
          <c:cat>
            <c:numRef>
              <c:f>'Aggregate HPA'!$A$7:$A$129</c:f>
              <c:numCache>
                <c:formatCode>mmm\-yy</c:formatCode>
                <c:ptCount val="123"/>
                <c:pt idx="0">
                  <c:v>40909</c:v>
                </c:pt>
                <c:pt idx="1">
                  <c:v>40940</c:v>
                </c:pt>
                <c:pt idx="2">
                  <c:v>40969</c:v>
                </c:pt>
                <c:pt idx="3">
                  <c:v>41000</c:v>
                </c:pt>
                <c:pt idx="4">
                  <c:v>41030</c:v>
                </c:pt>
                <c:pt idx="5">
                  <c:v>41061</c:v>
                </c:pt>
                <c:pt idx="6">
                  <c:v>41091</c:v>
                </c:pt>
                <c:pt idx="7">
                  <c:v>41122</c:v>
                </c:pt>
                <c:pt idx="8">
                  <c:v>41153</c:v>
                </c:pt>
                <c:pt idx="9">
                  <c:v>41183</c:v>
                </c:pt>
                <c:pt idx="10">
                  <c:v>41214</c:v>
                </c:pt>
                <c:pt idx="11">
                  <c:v>41244</c:v>
                </c:pt>
                <c:pt idx="12">
                  <c:v>41275</c:v>
                </c:pt>
                <c:pt idx="13">
                  <c:v>41306</c:v>
                </c:pt>
                <c:pt idx="14">
                  <c:v>41334</c:v>
                </c:pt>
                <c:pt idx="15">
                  <c:v>41365</c:v>
                </c:pt>
                <c:pt idx="16">
                  <c:v>41395</c:v>
                </c:pt>
                <c:pt idx="17">
                  <c:v>41426</c:v>
                </c:pt>
                <c:pt idx="18">
                  <c:v>41456</c:v>
                </c:pt>
                <c:pt idx="19">
                  <c:v>41487</c:v>
                </c:pt>
                <c:pt idx="20">
                  <c:v>41518</c:v>
                </c:pt>
                <c:pt idx="21">
                  <c:v>41548</c:v>
                </c:pt>
                <c:pt idx="22">
                  <c:v>41579</c:v>
                </c:pt>
                <c:pt idx="23">
                  <c:v>41609</c:v>
                </c:pt>
                <c:pt idx="24">
                  <c:v>41640</c:v>
                </c:pt>
                <c:pt idx="25">
                  <c:v>41671</c:v>
                </c:pt>
                <c:pt idx="26">
                  <c:v>41699</c:v>
                </c:pt>
                <c:pt idx="27">
                  <c:v>41730</c:v>
                </c:pt>
                <c:pt idx="28">
                  <c:v>41760</c:v>
                </c:pt>
                <c:pt idx="29">
                  <c:v>41791</c:v>
                </c:pt>
                <c:pt idx="30">
                  <c:v>41821</c:v>
                </c:pt>
                <c:pt idx="31">
                  <c:v>41852</c:v>
                </c:pt>
                <c:pt idx="32">
                  <c:v>41883</c:v>
                </c:pt>
                <c:pt idx="33">
                  <c:v>41913</c:v>
                </c:pt>
                <c:pt idx="34">
                  <c:v>41944</c:v>
                </c:pt>
                <c:pt idx="35">
                  <c:v>41974</c:v>
                </c:pt>
                <c:pt idx="36">
                  <c:v>42005</c:v>
                </c:pt>
                <c:pt idx="37">
                  <c:v>42036</c:v>
                </c:pt>
                <c:pt idx="38">
                  <c:v>42064</c:v>
                </c:pt>
                <c:pt idx="39">
                  <c:v>42095</c:v>
                </c:pt>
                <c:pt idx="40">
                  <c:v>42125</c:v>
                </c:pt>
                <c:pt idx="41">
                  <c:v>42156</c:v>
                </c:pt>
                <c:pt idx="42">
                  <c:v>42186</c:v>
                </c:pt>
                <c:pt idx="43">
                  <c:v>42217</c:v>
                </c:pt>
                <c:pt idx="44">
                  <c:v>42248</c:v>
                </c:pt>
                <c:pt idx="45">
                  <c:v>42278</c:v>
                </c:pt>
                <c:pt idx="46">
                  <c:v>42309</c:v>
                </c:pt>
                <c:pt idx="47">
                  <c:v>42339</c:v>
                </c:pt>
                <c:pt idx="48">
                  <c:v>42370</c:v>
                </c:pt>
                <c:pt idx="49">
                  <c:v>42401</c:v>
                </c:pt>
                <c:pt idx="50">
                  <c:v>42430</c:v>
                </c:pt>
                <c:pt idx="51">
                  <c:v>42461</c:v>
                </c:pt>
                <c:pt idx="52">
                  <c:v>42491</c:v>
                </c:pt>
                <c:pt idx="53">
                  <c:v>42522</c:v>
                </c:pt>
                <c:pt idx="54">
                  <c:v>42552</c:v>
                </c:pt>
                <c:pt idx="55">
                  <c:v>42583</c:v>
                </c:pt>
                <c:pt idx="56">
                  <c:v>42614</c:v>
                </c:pt>
                <c:pt idx="57">
                  <c:v>42644</c:v>
                </c:pt>
                <c:pt idx="58">
                  <c:v>42675</c:v>
                </c:pt>
                <c:pt idx="59">
                  <c:v>42705</c:v>
                </c:pt>
                <c:pt idx="60">
                  <c:v>42736</c:v>
                </c:pt>
                <c:pt idx="61">
                  <c:v>42767</c:v>
                </c:pt>
                <c:pt idx="62">
                  <c:v>42795</c:v>
                </c:pt>
                <c:pt idx="63">
                  <c:v>42826</c:v>
                </c:pt>
                <c:pt idx="64">
                  <c:v>42856</c:v>
                </c:pt>
                <c:pt idx="65">
                  <c:v>42887</c:v>
                </c:pt>
                <c:pt idx="66">
                  <c:v>42917</c:v>
                </c:pt>
                <c:pt idx="67">
                  <c:v>42948</c:v>
                </c:pt>
                <c:pt idx="68">
                  <c:v>42979</c:v>
                </c:pt>
                <c:pt idx="69">
                  <c:v>43009</c:v>
                </c:pt>
                <c:pt idx="70">
                  <c:v>43040</c:v>
                </c:pt>
                <c:pt idx="71">
                  <c:v>43070</c:v>
                </c:pt>
                <c:pt idx="72">
                  <c:v>43101</c:v>
                </c:pt>
                <c:pt idx="73">
                  <c:v>43132</c:v>
                </c:pt>
                <c:pt idx="74">
                  <c:v>43160</c:v>
                </c:pt>
                <c:pt idx="75">
                  <c:v>43191</c:v>
                </c:pt>
                <c:pt idx="76">
                  <c:v>43221</c:v>
                </c:pt>
                <c:pt idx="77">
                  <c:v>43252</c:v>
                </c:pt>
                <c:pt idx="78">
                  <c:v>43282</c:v>
                </c:pt>
                <c:pt idx="79">
                  <c:v>43313</c:v>
                </c:pt>
                <c:pt idx="80">
                  <c:v>43344</c:v>
                </c:pt>
                <c:pt idx="81">
                  <c:v>43374</c:v>
                </c:pt>
                <c:pt idx="82">
                  <c:v>43405</c:v>
                </c:pt>
                <c:pt idx="83">
                  <c:v>43435</c:v>
                </c:pt>
                <c:pt idx="84">
                  <c:v>43466</c:v>
                </c:pt>
                <c:pt idx="85">
                  <c:v>43497</c:v>
                </c:pt>
                <c:pt idx="86">
                  <c:v>43525</c:v>
                </c:pt>
                <c:pt idx="87">
                  <c:v>43556</c:v>
                </c:pt>
                <c:pt idx="88">
                  <c:v>43586</c:v>
                </c:pt>
                <c:pt idx="89">
                  <c:v>43617</c:v>
                </c:pt>
                <c:pt idx="90">
                  <c:v>43647</c:v>
                </c:pt>
                <c:pt idx="91">
                  <c:v>43678</c:v>
                </c:pt>
                <c:pt idx="92">
                  <c:v>43709</c:v>
                </c:pt>
                <c:pt idx="93">
                  <c:v>43739</c:v>
                </c:pt>
                <c:pt idx="94">
                  <c:v>43770</c:v>
                </c:pt>
                <c:pt idx="95">
                  <c:v>43800</c:v>
                </c:pt>
                <c:pt idx="96">
                  <c:v>43831</c:v>
                </c:pt>
                <c:pt idx="97">
                  <c:v>43862</c:v>
                </c:pt>
                <c:pt idx="98">
                  <c:v>43891</c:v>
                </c:pt>
                <c:pt idx="99">
                  <c:v>43922</c:v>
                </c:pt>
                <c:pt idx="100">
                  <c:v>43952</c:v>
                </c:pt>
                <c:pt idx="101">
                  <c:v>43983</c:v>
                </c:pt>
                <c:pt idx="102">
                  <c:v>44013</c:v>
                </c:pt>
                <c:pt idx="103">
                  <c:v>44044</c:v>
                </c:pt>
                <c:pt idx="104">
                  <c:v>44075</c:v>
                </c:pt>
                <c:pt idx="105">
                  <c:v>44105</c:v>
                </c:pt>
                <c:pt idx="106">
                  <c:v>44136</c:v>
                </c:pt>
                <c:pt idx="107">
                  <c:v>44166</c:v>
                </c:pt>
                <c:pt idx="108">
                  <c:v>44197</c:v>
                </c:pt>
                <c:pt idx="109">
                  <c:v>44228</c:v>
                </c:pt>
                <c:pt idx="110">
                  <c:v>44256</c:v>
                </c:pt>
                <c:pt idx="111">
                  <c:v>44287</c:v>
                </c:pt>
                <c:pt idx="112">
                  <c:v>44317</c:v>
                </c:pt>
                <c:pt idx="113">
                  <c:v>44348</c:v>
                </c:pt>
                <c:pt idx="114">
                  <c:v>44378</c:v>
                </c:pt>
                <c:pt idx="115">
                  <c:v>44409</c:v>
                </c:pt>
                <c:pt idx="116">
                  <c:v>44440</c:v>
                </c:pt>
                <c:pt idx="117">
                  <c:v>44470</c:v>
                </c:pt>
                <c:pt idx="118">
                  <c:v>44501</c:v>
                </c:pt>
                <c:pt idx="119">
                  <c:v>44531</c:v>
                </c:pt>
                <c:pt idx="120">
                  <c:v>44562</c:v>
                </c:pt>
                <c:pt idx="121">
                  <c:v>44593</c:v>
                </c:pt>
                <c:pt idx="122">
                  <c:v>44621</c:v>
                </c:pt>
              </c:numCache>
            </c:numRef>
          </c:cat>
          <c:val>
            <c:numRef>
              <c:f>'Aggregate HPA'!$C$7:$C$129</c:f>
              <c:numCache>
                <c:formatCode>0.0</c:formatCode>
                <c:ptCount val="123"/>
                <c:pt idx="0">
                  <c:v>100</c:v>
                </c:pt>
                <c:pt idx="1">
                  <c:v>100.43770599365234</c:v>
                </c:pt>
                <c:pt idx="2">
                  <c:v>102.14219665527344</c:v>
                </c:pt>
                <c:pt idx="3">
                  <c:v>103.78095245361328</c:v>
                </c:pt>
                <c:pt idx="4">
                  <c:v>104.72469329833984</c:v>
                </c:pt>
                <c:pt idx="5">
                  <c:v>105.63819885253906</c:v>
                </c:pt>
                <c:pt idx="6">
                  <c:v>105.67892456054688</c:v>
                </c:pt>
                <c:pt idx="7">
                  <c:v>105.61008453369141</c:v>
                </c:pt>
                <c:pt idx="8">
                  <c:v>105.58125305175781</c:v>
                </c:pt>
                <c:pt idx="9">
                  <c:v>104.76307678222656</c:v>
                </c:pt>
                <c:pt idx="10">
                  <c:v>105.27539825439453</c:v>
                </c:pt>
                <c:pt idx="11">
                  <c:v>105.38221740722656</c:v>
                </c:pt>
                <c:pt idx="12">
                  <c:v>106.66352081298828</c:v>
                </c:pt>
                <c:pt idx="13">
                  <c:v>107.14925384521484</c:v>
                </c:pt>
                <c:pt idx="14">
                  <c:v>109.3603515625</c:v>
                </c:pt>
                <c:pt idx="15">
                  <c:v>111.28590393066406</c:v>
                </c:pt>
                <c:pt idx="16">
                  <c:v>113.10004425048828</c:v>
                </c:pt>
                <c:pt idx="17">
                  <c:v>114.17756652832031</c:v>
                </c:pt>
                <c:pt idx="18">
                  <c:v>114.753173828125</c:v>
                </c:pt>
                <c:pt idx="19">
                  <c:v>115.16956329345703</c:v>
                </c:pt>
                <c:pt idx="20">
                  <c:v>115.44470977783203</c:v>
                </c:pt>
                <c:pt idx="21">
                  <c:v>113.95759582519531</c:v>
                </c:pt>
                <c:pt idx="22">
                  <c:v>114.73374938964844</c:v>
                </c:pt>
                <c:pt idx="23">
                  <c:v>114.42399597167969</c:v>
                </c:pt>
                <c:pt idx="24">
                  <c:v>114.98636627197266</c:v>
                </c:pt>
                <c:pt idx="25">
                  <c:v>115.39263153076172</c:v>
                </c:pt>
                <c:pt idx="26">
                  <c:v>116.92478179931641</c:v>
                </c:pt>
                <c:pt idx="27">
                  <c:v>118.92037963867188</c:v>
                </c:pt>
                <c:pt idx="28">
                  <c:v>120.32775115966797</c:v>
                </c:pt>
                <c:pt idx="29">
                  <c:v>121.67643737792969</c:v>
                </c:pt>
                <c:pt idx="30">
                  <c:v>122.32771301269531</c:v>
                </c:pt>
                <c:pt idx="31">
                  <c:v>122.25401306152344</c:v>
                </c:pt>
                <c:pt idx="32">
                  <c:v>121.89011383056641</c:v>
                </c:pt>
                <c:pt idx="33">
                  <c:v>121.57901763916016</c:v>
                </c:pt>
                <c:pt idx="34">
                  <c:v>121.51331329345703</c:v>
                </c:pt>
                <c:pt idx="35">
                  <c:v>121.13671875</c:v>
                </c:pt>
                <c:pt idx="36">
                  <c:v>122.23651885986328</c:v>
                </c:pt>
                <c:pt idx="37">
                  <c:v>123.13717651367188</c:v>
                </c:pt>
                <c:pt idx="38">
                  <c:v>125.02558898925781</c:v>
                </c:pt>
                <c:pt idx="39">
                  <c:v>127.76274108886719</c:v>
                </c:pt>
                <c:pt idx="40">
                  <c:v>129.385498046875</c:v>
                </c:pt>
                <c:pt idx="41">
                  <c:v>130.41287231445313</c:v>
                </c:pt>
                <c:pt idx="42">
                  <c:v>131.31410217285156</c:v>
                </c:pt>
                <c:pt idx="43">
                  <c:v>131.30009460449219</c:v>
                </c:pt>
                <c:pt idx="44">
                  <c:v>131.13117980957031</c:v>
                </c:pt>
                <c:pt idx="45">
                  <c:v>130.608642578125</c:v>
                </c:pt>
                <c:pt idx="46">
                  <c:v>129.70350646972656</c:v>
                </c:pt>
                <c:pt idx="47">
                  <c:v>130.76026916503906</c:v>
                </c:pt>
                <c:pt idx="48">
                  <c:v>131.57417297363281</c:v>
                </c:pt>
                <c:pt idx="49">
                  <c:v>132.2506103515625</c:v>
                </c:pt>
                <c:pt idx="50">
                  <c:v>134.08120727539063</c:v>
                </c:pt>
                <c:pt idx="51">
                  <c:v>136.86358642578125</c:v>
                </c:pt>
                <c:pt idx="52">
                  <c:v>138.56552124023438</c:v>
                </c:pt>
                <c:pt idx="53">
                  <c:v>139.40214538574219</c:v>
                </c:pt>
                <c:pt idx="54">
                  <c:v>140.54440307617188</c:v>
                </c:pt>
                <c:pt idx="55">
                  <c:v>140.48463439941406</c:v>
                </c:pt>
                <c:pt idx="56">
                  <c:v>140.50634765625</c:v>
                </c:pt>
                <c:pt idx="57">
                  <c:v>140.35643005371094</c:v>
                </c:pt>
                <c:pt idx="58">
                  <c:v>140.4613037109375</c:v>
                </c:pt>
                <c:pt idx="59">
                  <c:v>140.58515930175781</c:v>
                </c:pt>
                <c:pt idx="60">
                  <c:v>141.21739196777344</c:v>
                </c:pt>
                <c:pt idx="61">
                  <c:v>142.11932373046875</c:v>
                </c:pt>
                <c:pt idx="62">
                  <c:v>144.24763488769531</c:v>
                </c:pt>
                <c:pt idx="63">
                  <c:v>147.24325561523438</c:v>
                </c:pt>
                <c:pt idx="64">
                  <c:v>148.85440063476563</c:v>
                </c:pt>
                <c:pt idx="65">
                  <c:v>150.10221862792969</c:v>
                </c:pt>
                <c:pt idx="66">
                  <c:v>151.49272155761719</c:v>
                </c:pt>
                <c:pt idx="67">
                  <c:v>150.82514953613281</c:v>
                </c:pt>
                <c:pt idx="68">
                  <c:v>151.05810546875</c:v>
                </c:pt>
                <c:pt idx="69">
                  <c:v>150.99050903320313</c:v>
                </c:pt>
                <c:pt idx="70">
                  <c:v>151.56471252441406</c:v>
                </c:pt>
                <c:pt idx="71">
                  <c:v>151.85198974609375</c:v>
                </c:pt>
                <c:pt idx="72">
                  <c:v>153.43037414550781</c:v>
                </c:pt>
                <c:pt idx="73">
                  <c:v>154.57856750488281</c:v>
                </c:pt>
                <c:pt idx="74">
                  <c:v>157.39877319335938</c:v>
                </c:pt>
                <c:pt idx="75">
                  <c:v>160.01113891601563</c:v>
                </c:pt>
                <c:pt idx="76">
                  <c:v>161.45841979980469</c:v>
                </c:pt>
                <c:pt idx="77">
                  <c:v>162.37168884277344</c:v>
                </c:pt>
                <c:pt idx="78">
                  <c:v>163.22169494628906</c:v>
                </c:pt>
                <c:pt idx="79">
                  <c:v>163.22708129882813</c:v>
                </c:pt>
                <c:pt idx="80">
                  <c:v>162.39170837402344</c:v>
                </c:pt>
                <c:pt idx="81">
                  <c:v>161.70903015136719</c:v>
                </c:pt>
                <c:pt idx="82">
                  <c:v>161.88070678710938</c:v>
                </c:pt>
                <c:pt idx="83">
                  <c:v>161.6988525390625</c:v>
                </c:pt>
                <c:pt idx="84">
                  <c:v>161.44624328613281</c:v>
                </c:pt>
                <c:pt idx="85">
                  <c:v>164.00717163085938</c:v>
                </c:pt>
                <c:pt idx="86">
                  <c:v>166.12576293945313</c:v>
                </c:pt>
                <c:pt idx="87">
                  <c:v>169.55636596679688</c:v>
                </c:pt>
                <c:pt idx="88">
                  <c:v>171.22055053710938</c:v>
                </c:pt>
                <c:pt idx="89">
                  <c:v>172.62936401367188</c:v>
                </c:pt>
                <c:pt idx="90">
                  <c:v>173.94410705566406</c:v>
                </c:pt>
                <c:pt idx="91">
                  <c:v>173.84303283691406</c:v>
                </c:pt>
                <c:pt idx="92">
                  <c:v>173.40306091308594</c:v>
                </c:pt>
                <c:pt idx="93">
                  <c:v>173.37382507324219</c:v>
                </c:pt>
                <c:pt idx="94">
                  <c:v>173.72348022460938</c:v>
                </c:pt>
                <c:pt idx="95">
                  <c:v>173.81698608398438</c:v>
                </c:pt>
                <c:pt idx="96">
                  <c:v>174.447265625</c:v>
                </c:pt>
                <c:pt idx="97">
                  <c:v>176.85493469238281</c:v>
                </c:pt>
                <c:pt idx="98">
                  <c:v>180.3792724609375</c:v>
                </c:pt>
                <c:pt idx="99">
                  <c:v>184.57984924316406</c:v>
                </c:pt>
                <c:pt idx="100">
                  <c:v>183.39286804199219</c:v>
                </c:pt>
                <c:pt idx="101">
                  <c:v>186.00790405273438</c:v>
                </c:pt>
                <c:pt idx="102">
                  <c:v>188.86859130859375</c:v>
                </c:pt>
                <c:pt idx="103">
                  <c:v>189.35493469238281</c:v>
                </c:pt>
                <c:pt idx="104">
                  <c:v>190.67884826660156</c:v>
                </c:pt>
                <c:pt idx="105">
                  <c:v>192.45704650878906</c:v>
                </c:pt>
                <c:pt idx="106">
                  <c:v>193.95455932617188</c:v>
                </c:pt>
                <c:pt idx="107">
                  <c:v>193.74223327636719</c:v>
                </c:pt>
                <c:pt idx="108">
                  <c:v>197.04594421386719</c:v>
                </c:pt>
                <c:pt idx="109">
                  <c:v>198.3148193359375</c:v>
                </c:pt>
                <c:pt idx="110">
                  <c:v>200.57223510742188</c:v>
                </c:pt>
                <c:pt idx="111">
                  <c:v>206.263427734375</c:v>
                </c:pt>
                <c:pt idx="112">
                  <c:v>209.30424499511719</c:v>
                </c:pt>
                <c:pt idx="113">
                  <c:v>211.84837341308594</c:v>
                </c:pt>
                <c:pt idx="114">
                  <c:v>215.59001159667969</c:v>
                </c:pt>
                <c:pt idx="115">
                  <c:v>217.00425720214844</c:v>
                </c:pt>
                <c:pt idx="116">
                  <c:v>218.20101928710938</c:v>
                </c:pt>
                <c:pt idx="117">
                  <c:v>219.4781494140625</c:v>
                </c:pt>
                <c:pt idx="118">
                  <c:v>220.61654663085938</c:v>
                </c:pt>
                <c:pt idx="119">
                  <c:v>220.03831481933594</c:v>
                </c:pt>
                <c:pt idx="120">
                  <c:v>223.46986389160156</c:v>
                </c:pt>
                <c:pt idx="121">
                  <c:v>225.30300903320313</c:v>
                </c:pt>
                <c:pt idx="122">
                  <c:v>227.93020629882813</c:v>
                </c:pt>
              </c:numCache>
            </c:numRef>
          </c:val>
          <c:smooth val="0"/>
          <c:extLst>
            <c:ext xmlns:c16="http://schemas.microsoft.com/office/drawing/2014/chart" uri="{C3380CC4-5D6E-409C-BE32-E72D297353CC}">
              <c16:uniqueId val="{00000001-032D-4BB1-BB32-D3090BF8DBF4}"/>
            </c:ext>
          </c:extLst>
        </c:ser>
        <c:ser>
          <c:idx val="2"/>
          <c:order val="2"/>
          <c:tx>
            <c:strRef>
              <c:f>'Aggregate HPA'!$D$6</c:f>
              <c:strCache>
                <c:ptCount val="1"/>
                <c:pt idx="0">
                  <c:v>Low-Med</c:v>
                </c:pt>
              </c:strCache>
            </c:strRef>
          </c:tx>
          <c:spPr>
            <a:ln w="28575" cap="rnd">
              <a:solidFill>
                <a:schemeClr val="accent3"/>
              </a:solidFill>
              <a:round/>
            </a:ln>
            <a:effectLst/>
          </c:spPr>
          <c:marker>
            <c:symbol val="none"/>
          </c:marker>
          <c:cat>
            <c:numRef>
              <c:f>'Aggregate HPA'!$A$7:$A$129</c:f>
              <c:numCache>
                <c:formatCode>mmm\-yy</c:formatCode>
                <c:ptCount val="123"/>
                <c:pt idx="0">
                  <c:v>40909</c:v>
                </c:pt>
                <c:pt idx="1">
                  <c:v>40940</c:v>
                </c:pt>
                <c:pt idx="2">
                  <c:v>40969</c:v>
                </c:pt>
                <c:pt idx="3">
                  <c:v>41000</c:v>
                </c:pt>
                <c:pt idx="4">
                  <c:v>41030</c:v>
                </c:pt>
                <c:pt idx="5">
                  <c:v>41061</c:v>
                </c:pt>
                <c:pt idx="6">
                  <c:v>41091</c:v>
                </c:pt>
                <c:pt idx="7">
                  <c:v>41122</c:v>
                </c:pt>
                <c:pt idx="8">
                  <c:v>41153</c:v>
                </c:pt>
                <c:pt idx="9">
                  <c:v>41183</c:v>
                </c:pt>
                <c:pt idx="10">
                  <c:v>41214</c:v>
                </c:pt>
                <c:pt idx="11">
                  <c:v>41244</c:v>
                </c:pt>
                <c:pt idx="12">
                  <c:v>41275</c:v>
                </c:pt>
                <c:pt idx="13">
                  <c:v>41306</c:v>
                </c:pt>
                <c:pt idx="14">
                  <c:v>41334</c:v>
                </c:pt>
                <c:pt idx="15">
                  <c:v>41365</c:v>
                </c:pt>
                <c:pt idx="16">
                  <c:v>41395</c:v>
                </c:pt>
                <c:pt idx="17">
                  <c:v>41426</c:v>
                </c:pt>
                <c:pt idx="18">
                  <c:v>41456</c:v>
                </c:pt>
                <c:pt idx="19">
                  <c:v>41487</c:v>
                </c:pt>
                <c:pt idx="20">
                  <c:v>41518</c:v>
                </c:pt>
                <c:pt idx="21">
                  <c:v>41548</c:v>
                </c:pt>
                <c:pt idx="22">
                  <c:v>41579</c:v>
                </c:pt>
                <c:pt idx="23">
                  <c:v>41609</c:v>
                </c:pt>
                <c:pt idx="24">
                  <c:v>41640</c:v>
                </c:pt>
                <c:pt idx="25">
                  <c:v>41671</c:v>
                </c:pt>
                <c:pt idx="26">
                  <c:v>41699</c:v>
                </c:pt>
                <c:pt idx="27">
                  <c:v>41730</c:v>
                </c:pt>
                <c:pt idx="28">
                  <c:v>41760</c:v>
                </c:pt>
                <c:pt idx="29">
                  <c:v>41791</c:v>
                </c:pt>
                <c:pt idx="30">
                  <c:v>41821</c:v>
                </c:pt>
                <c:pt idx="31">
                  <c:v>41852</c:v>
                </c:pt>
                <c:pt idx="32">
                  <c:v>41883</c:v>
                </c:pt>
                <c:pt idx="33">
                  <c:v>41913</c:v>
                </c:pt>
                <c:pt idx="34">
                  <c:v>41944</c:v>
                </c:pt>
                <c:pt idx="35">
                  <c:v>41974</c:v>
                </c:pt>
                <c:pt idx="36">
                  <c:v>42005</c:v>
                </c:pt>
                <c:pt idx="37">
                  <c:v>42036</c:v>
                </c:pt>
                <c:pt idx="38">
                  <c:v>42064</c:v>
                </c:pt>
                <c:pt idx="39">
                  <c:v>42095</c:v>
                </c:pt>
                <c:pt idx="40">
                  <c:v>42125</c:v>
                </c:pt>
                <c:pt idx="41">
                  <c:v>42156</c:v>
                </c:pt>
                <c:pt idx="42">
                  <c:v>42186</c:v>
                </c:pt>
                <c:pt idx="43">
                  <c:v>42217</c:v>
                </c:pt>
                <c:pt idx="44">
                  <c:v>42248</c:v>
                </c:pt>
                <c:pt idx="45">
                  <c:v>42278</c:v>
                </c:pt>
                <c:pt idx="46">
                  <c:v>42309</c:v>
                </c:pt>
                <c:pt idx="47">
                  <c:v>42339</c:v>
                </c:pt>
                <c:pt idx="48">
                  <c:v>42370</c:v>
                </c:pt>
                <c:pt idx="49">
                  <c:v>42401</c:v>
                </c:pt>
                <c:pt idx="50">
                  <c:v>42430</c:v>
                </c:pt>
                <c:pt idx="51">
                  <c:v>42461</c:v>
                </c:pt>
                <c:pt idx="52">
                  <c:v>42491</c:v>
                </c:pt>
                <c:pt idx="53">
                  <c:v>42522</c:v>
                </c:pt>
                <c:pt idx="54">
                  <c:v>42552</c:v>
                </c:pt>
                <c:pt idx="55">
                  <c:v>42583</c:v>
                </c:pt>
                <c:pt idx="56">
                  <c:v>42614</c:v>
                </c:pt>
                <c:pt idx="57">
                  <c:v>42644</c:v>
                </c:pt>
                <c:pt idx="58">
                  <c:v>42675</c:v>
                </c:pt>
                <c:pt idx="59">
                  <c:v>42705</c:v>
                </c:pt>
                <c:pt idx="60">
                  <c:v>42736</c:v>
                </c:pt>
                <c:pt idx="61">
                  <c:v>42767</c:v>
                </c:pt>
                <c:pt idx="62">
                  <c:v>42795</c:v>
                </c:pt>
                <c:pt idx="63">
                  <c:v>42826</c:v>
                </c:pt>
                <c:pt idx="64">
                  <c:v>42856</c:v>
                </c:pt>
                <c:pt idx="65">
                  <c:v>42887</c:v>
                </c:pt>
                <c:pt idx="66">
                  <c:v>42917</c:v>
                </c:pt>
                <c:pt idx="67">
                  <c:v>42948</c:v>
                </c:pt>
                <c:pt idx="68">
                  <c:v>42979</c:v>
                </c:pt>
                <c:pt idx="69">
                  <c:v>43009</c:v>
                </c:pt>
                <c:pt idx="70">
                  <c:v>43040</c:v>
                </c:pt>
                <c:pt idx="71">
                  <c:v>43070</c:v>
                </c:pt>
                <c:pt idx="72">
                  <c:v>43101</c:v>
                </c:pt>
                <c:pt idx="73">
                  <c:v>43132</c:v>
                </c:pt>
                <c:pt idx="74">
                  <c:v>43160</c:v>
                </c:pt>
                <c:pt idx="75">
                  <c:v>43191</c:v>
                </c:pt>
                <c:pt idx="76">
                  <c:v>43221</c:v>
                </c:pt>
                <c:pt idx="77">
                  <c:v>43252</c:v>
                </c:pt>
                <c:pt idx="78">
                  <c:v>43282</c:v>
                </c:pt>
                <c:pt idx="79">
                  <c:v>43313</c:v>
                </c:pt>
                <c:pt idx="80">
                  <c:v>43344</c:v>
                </c:pt>
                <c:pt idx="81">
                  <c:v>43374</c:v>
                </c:pt>
                <c:pt idx="82">
                  <c:v>43405</c:v>
                </c:pt>
                <c:pt idx="83">
                  <c:v>43435</c:v>
                </c:pt>
                <c:pt idx="84">
                  <c:v>43466</c:v>
                </c:pt>
                <c:pt idx="85">
                  <c:v>43497</c:v>
                </c:pt>
                <c:pt idx="86">
                  <c:v>43525</c:v>
                </c:pt>
                <c:pt idx="87">
                  <c:v>43556</c:v>
                </c:pt>
                <c:pt idx="88">
                  <c:v>43586</c:v>
                </c:pt>
                <c:pt idx="89">
                  <c:v>43617</c:v>
                </c:pt>
                <c:pt idx="90">
                  <c:v>43647</c:v>
                </c:pt>
                <c:pt idx="91">
                  <c:v>43678</c:v>
                </c:pt>
                <c:pt idx="92">
                  <c:v>43709</c:v>
                </c:pt>
                <c:pt idx="93">
                  <c:v>43739</c:v>
                </c:pt>
                <c:pt idx="94">
                  <c:v>43770</c:v>
                </c:pt>
                <c:pt idx="95">
                  <c:v>43800</c:v>
                </c:pt>
                <c:pt idx="96">
                  <c:v>43831</c:v>
                </c:pt>
                <c:pt idx="97">
                  <c:v>43862</c:v>
                </c:pt>
                <c:pt idx="98">
                  <c:v>43891</c:v>
                </c:pt>
                <c:pt idx="99">
                  <c:v>43922</c:v>
                </c:pt>
                <c:pt idx="100">
                  <c:v>43952</c:v>
                </c:pt>
                <c:pt idx="101">
                  <c:v>43983</c:v>
                </c:pt>
                <c:pt idx="102">
                  <c:v>44013</c:v>
                </c:pt>
                <c:pt idx="103">
                  <c:v>44044</c:v>
                </c:pt>
                <c:pt idx="104">
                  <c:v>44075</c:v>
                </c:pt>
                <c:pt idx="105">
                  <c:v>44105</c:v>
                </c:pt>
                <c:pt idx="106">
                  <c:v>44136</c:v>
                </c:pt>
                <c:pt idx="107">
                  <c:v>44166</c:v>
                </c:pt>
                <c:pt idx="108">
                  <c:v>44197</c:v>
                </c:pt>
                <c:pt idx="109">
                  <c:v>44228</c:v>
                </c:pt>
                <c:pt idx="110">
                  <c:v>44256</c:v>
                </c:pt>
                <c:pt idx="111">
                  <c:v>44287</c:v>
                </c:pt>
                <c:pt idx="112">
                  <c:v>44317</c:v>
                </c:pt>
                <c:pt idx="113">
                  <c:v>44348</c:v>
                </c:pt>
                <c:pt idx="114">
                  <c:v>44378</c:v>
                </c:pt>
                <c:pt idx="115">
                  <c:v>44409</c:v>
                </c:pt>
                <c:pt idx="116">
                  <c:v>44440</c:v>
                </c:pt>
                <c:pt idx="117">
                  <c:v>44470</c:v>
                </c:pt>
                <c:pt idx="118">
                  <c:v>44501</c:v>
                </c:pt>
                <c:pt idx="119">
                  <c:v>44531</c:v>
                </c:pt>
                <c:pt idx="120">
                  <c:v>44562</c:v>
                </c:pt>
                <c:pt idx="121">
                  <c:v>44593</c:v>
                </c:pt>
                <c:pt idx="122">
                  <c:v>44621</c:v>
                </c:pt>
              </c:numCache>
            </c:numRef>
          </c:cat>
          <c:val>
            <c:numRef>
              <c:f>'Aggregate HPA'!$D$7:$D$129</c:f>
              <c:numCache>
                <c:formatCode>0.0</c:formatCode>
                <c:ptCount val="123"/>
                <c:pt idx="0">
                  <c:v>100</c:v>
                </c:pt>
                <c:pt idx="1">
                  <c:v>100.0684814453125</c:v>
                </c:pt>
                <c:pt idx="2">
                  <c:v>101.25251007080078</c:v>
                </c:pt>
                <c:pt idx="3">
                  <c:v>103.91412353515625</c:v>
                </c:pt>
                <c:pt idx="4">
                  <c:v>105.04758453369141</c:v>
                </c:pt>
                <c:pt idx="5">
                  <c:v>105.36997985839844</c:v>
                </c:pt>
                <c:pt idx="6">
                  <c:v>106.23960876464844</c:v>
                </c:pt>
                <c:pt idx="7">
                  <c:v>106.18444061279297</c:v>
                </c:pt>
                <c:pt idx="8">
                  <c:v>106.07119750976563</c:v>
                </c:pt>
                <c:pt idx="9">
                  <c:v>105.96886444091797</c:v>
                </c:pt>
                <c:pt idx="10">
                  <c:v>106.37180328369141</c:v>
                </c:pt>
                <c:pt idx="11">
                  <c:v>106.18009948730469</c:v>
                </c:pt>
                <c:pt idx="12">
                  <c:v>107.241943359375</c:v>
                </c:pt>
                <c:pt idx="13">
                  <c:v>107.52248382568359</c:v>
                </c:pt>
                <c:pt idx="14">
                  <c:v>108.54550170898438</c:v>
                </c:pt>
                <c:pt idx="15">
                  <c:v>111.03705596923828</c:v>
                </c:pt>
                <c:pt idx="16">
                  <c:v>112.11946868896484</c:v>
                </c:pt>
                <c:pt idx="17">
                  <c:v>113.23130798339844</c:v>
                </c:pt>
                <c:pt idx="18">
                  <c:v>113.38258361816406</c:v>
                </c:pt>
                <c:pt idx="19">
                  <c:v>113.61888885498047</c:v>
                </c:pt>
                <c:pt idx="20">
                  <c:v>113.58293151855469</c:v>
                </c:pt>
                <c:pt idx="21">
                  <c:v>112.96900939941406</c:v>
                </c:pt>
                <c:pt idx="22">
                  <c:v>112.94575500488281</c:v>
                </c:pt>
                <c:pt idx="23">
                  <c:v>112.95877838134766</c:v>
                </c:pt>
                <c:pt idx="24">
                  <c:v>112.77690124511719</c:v>
                </c:pt>
                <c:pt idx="25">
                  <c:v>113.11907196044922</c:v>
                </c:pt>
                <c:pt idx="26">
                  <c:v>113.70166015625</c:v>
                </c:pt>
                <c:pt idx="27">
                  <c:v>115.16582489013672</c:v>
                </c:pt>
                <c:pt idx="28">
                  <c:v>116.05172729492188</c:v>
                </c:pt>
                <c:pt idx="29">
                  <c:v>116.71476745605469</c:v>
                </c:pt>
                <c:pt idx="30">
                  <c:v>117.26767730712891</c:v>
                </c:pt>
                <c:pt idx="31">
                  <c:v>117.21403503417969</c:v>
                </c:pt>
                <c:pt idx="32">
                  <c:v>117.09602355957031</c:v>
                </c:pt>
                <c:pt idx="33">
                  <c:v>116.90892028808594</c:v>
                </c:pt>
                <c:pt idx="34">
                  <c:v>116.851318359375</c:v>
                </c:pt>
                <c:pt idx="35">
                  <c:v>116.98262786865234</c:v>
                </c:pt>
                <c:pt idx="36">
                  <c:v>118.24278259277344</c:v>
                </c:pt>
                <c:pt idx="37">
                  <c:v>118.82645416259766</c:v>
                </c:pt>
                <c:pt idx="38">
                  <c:v>119.47483825683594</c:v>
                </c:pt>
                <c:pt idx="39">
                  <c:v>122.00730133056641</c:v>
                </c:pt>
                <c:pt idx="40">
                  <c:v>122.81248474121094</c:v>
                </c:pt>
                <c:pt idx="41">
                  <c:v>123.65511322021484</c:v>
                </c:pt>
                <c:pt idx="42">
                  <c:v>124.03672027587891</c:v>
                </c:pt>
                <c:pt idx="43">
                  <c:v>124.21601104736328</c:v>
                </c:pt>
                <c:pt idx="44">
                  <c:v>124.30609893798828</c:v>
                </c:pt>
                <c:pt idx="45">
                  <c:v>124.22956848144531</c:v>
                </c:pt>
                <c:pt idx="46">
                  <c:v>124.35516357421875</c:v>
                </c:pt>
                <c:pt idx="47">
                  <c:v>124.37863159179688</c:v>
                </c:pt>
                <c:pt idx="48">
                  <c:v>125.16886138916016</c:v>
                </c:pt>
                <c:pt idx="49">
                  <c:v>125.74749755859375</c:v>
                </c:pt>
                <c:pt idx="50">
                  <c:v>126.54744720458984</c:v>
                </c:pt>
                <c:pt idx="51">
                  <c:v>128.43220520019531</c:v>
                </c:pt>
                <c:pt idx="52">
                  <c:v>129.3248291015625</c:v>
                </c:pt>
                <c:pt idx="53">
                  <c:v>130.09672546386719</c:v>
                </c:pt>
                <c:pt idx="54">
                  <c:v>130.90963745117188</c:v>
                </c:pt>
                <c:pt idx="55">
                  <c:v>131.17373657226563</c:v>
                </c:pt>
                <c:pt idx="56">
                  <c:v>131.24777221679688</c:v>
                </c:pt>
                <c:pt idx="57">
                  <c:v>131.36123657226563</c:v>
                </c:pt>
                <c:pt idx="58">
                  <c:v>131.47465515136719</c:v>
                </c:pt>
                <c:pt idx="59">
                  <c:v>131.58143615722656</c:v>
                </c:pt>
                <c:pt idx="60">
                  <c:v>132.40426635742188</c:v>
                </c:pt>
                <c:pt idx="61">
                  <c:v>133.03990173339844</c:v>
                </c:pt>
                <c:pt idx="62">
                  <c:v>133.98960876464844</c:v>
                </c:pt>
                <c:pt idx="63">
                  <c:v>136.03468322753906</c:v>
                </c:pt>
                <c:pt idx="64">
                  <c:v>136.86613464355469</c:v>
                </c:pt>
                <c:pt idx="65">
                  <c:v>137.77227783203125</c:v>
                </c:pt>
                <c:pt idx="66">
                  <c:v>138.62420654296875</c:v>
                </c:pt>
                <c:pt idx="67">
                  <c:v>138.8341064453125</c:v>
                </c:pt>
                <c:pt idx="68">
                  <c:v>138.90788269042969</c:v>
                </c:pt>
                <c:pt idx="69">
                  <c:v>139.00665283203125</c:v>
                </c:pt>
                <c:pt idx="70">
                  <c:v>139.45426940917969</c:v>
                </c:pt>
                <c:pt idx="71">
                  <c:v>139.82830810546875</c:v>
                </c:pt>
                <c:pt idx="72">
                  <c:v>141.38841247558594</c:v>
                </c:pt>
                <c:pt idx="73">
                  <c:v>142.548828125</c:v>
                </c:pt>
                <c:pt idx="74">
                  <c:v>143.68917846679688</c:v>
                </c:pt>
                <c:pt idx="75">
                  <c:v>145.33955383300781</c:v>
                </c:pt>
                <c:pt idx="76">
                  <c:v>145.99140930175781</c:v>
                </c:pt>
                <c:pt idx="77">
                  <c:v>146.66763305664063</c:v>
                </c:pt>
                <c:pt idx="78">
                  <c:v>147.28883361816406</c:v>
                </c:pt>
                <c:pt idx="79">
                  <c:v>147.49806213378906</c:v>
                </c:pt>
                <c:pt idx="80">
                  <c:v>148.2530517578125</c:v>
                </c:pt>
                <c:pt idx="81">
                  <c:v>147.54696655273438</c:v>
                </c:pt>
                <c:pt idx="82">
                  <c:v>147.39157104492188</c:v>
                </c:pt>
                <c:pt idx="83">
                  <c:v>147.42085266113281</c:v>
                </c:pt>
                <c:pt idx="84">
                  <c:v>147.73008728027344</c:v>
                </c:pt>
                <c:pt idx="85">
                  <c:v>148.76068115234375</c:v>
                </c:pt>
                <c:pt idx="86">
                  <c:v>149.87631225585938</c:v>
                </c:pt>
                <c:pt idx="87">
                  <c:v>152.26300048828125</c:v>
                </c:pt>
                <c:pt idx="88">
                  <c:v>153.09962463378906</c:v>
                </c:pt>
                <c:pt idx="89">
                  <c:v>153.99864196777344</c:v>
                </c:pt>
                <c:pt idx="90">
                  <c:v>154.92974853515625</c:v>
                </c:pt>
                <c:pt idx="91">
                  <c:v>155.21638488769531</c:v>
                </c:pt>
                <c:pt idx="92">
                  <c:v>155.54873657226563</c:v>
                </c:pt>
                <c:pt idx="93">
                  <c:v>155.34941101074219</c:v>
                </c:pt>
                <c:pt idx="94">
                  <c:v>155.79205322265625</c:v>
                </c:pt>
                <c:pt idx="95">
                  <c:v>155.59788513183594</c:v>
                </c:pt>
                <c:pt idx="96">
                  <c:v>156.91767883300781</c:v>
                </c:pt>
                <c:pt idx="97">
                  <c:v>157.99665832519531</c:v>
                </c:pt>
                <c:pt idx="98">
                  <c:v>159.60723876953125</c:v>
                </c:pt>
                <c:pt idx="99">
                  <c:v>161.82667541503906</c:v>
                </c:pt>
                <c:pt idx="100">
                  <c:v>162.0875244140625</c:v>
                </c:pt>
                <c:pt idx="101">
                  <c:v>163.66218566894531</c:v>
                </c:pt>
                <c:pt idx="102">
                  <c:v>165.9974365234375</c:v>
                </c:pt>
                <c:pt idx="103">
                  <c:v>167.42366027832031</c:v>
                </c:pt>
                <c:pt idx="104">
                  <c:v>168.54438781738281</c:v>
                </c:pt>
                <c:pt idx="105">
                  <c:v>170.50013732910156</c:v>
                </c:pt>
                <c:pt idx="106">
                  <c:v>171.60269165039063</c:v>
                </c:pt>
                <c:pt idx="107">
                  <c:v>172.16603088378906</c:v>
                </c:pt>
                <c:pt idx="108">
                  <c:v>174.41891479492188</c:v>
                </c:pt>
                <c:pt idx="109">
                  <c:v>176.37319946289063</c:v>
                </c:pt>
                <c:pt idx="110">
                  <c:v>178.66983032226563</c:v>
                </c:pt>
                <c:pt idx="111">
                  <c:v>183.4105224609375</c:v>
                </c:pt>
                <c:pt idx="112">
                  <c:v>186.18025207519531</c:v>
                </c:pt>
                <c:pt idx="113">
                  <c:v>188.97416687011719</c:v>
                </c:pt>
                <c:pt idx="114">
                  <c:v>192.60832214355469</c:v>
                </c:pt>
                <c:pt idx="115">
                  <c:v>193.84486389160156</c:v>
                </c:pt>
                <c:pt idx="116">
                  <c:v>194.77357482910156</c:v>
                </c:pt>
                <c:pt idx="117">
                  <c:v>196.37918090820313</c:v>
                </c:pt>
                <c:pt idx="118">
                  <c:v>197.24722290039063</c:v>
                </c:pt>
                <c:pt idx="119">
                  <c:v>198.13343811035156</c:v>
                </c:pt>
                <c:pt idx="120">
                  <c:v>201.25321960449219</c:v>
                </c:pt>
                <c:pt idx="121">
                  <c:v>204.45408630371094</c:v>
                </c:pt>
                <c:pt idx="122">
                  <c:v>207.42497253417969</c:v>
                </c:pt>
              </c:numCache>
            </c:numRef>
          </c:val>
          <c:smooth val="0"/>
          <c:extLst>
            <c:ext xmlns:c16="http://schemas.microsoft.com/office/drawing/2014/chart" uri="{C3380CC4-5D6E-409C-BE32-E72D297353CC}">
              <c16:uniqueId val="{00000002-032D-4BB1-BB32-D3090BF8DBF4}"/>
            </c:ext>
          </c:extLst>
        </c:ser>
        <c:ser>
          <c:idx val="3"/>
          <c:order val="3"/>
          <c:tx>
            <c:strRef>
              <c:f>'Aggregate HPA'!$E$6</c:f>
              <c:strCache>
                <c:ptCount val="1"/>
                <c:pt idx="0">
                  <c:v>Med-High</c:v>
                </c:pt>
              </c:strCache>
            </c:strRef>
          </c:tx>
          <c:spPr>
            <a:ln w="28575" cap="rnd">
              <a:solidFill>
                <a:schemeClr val="accent4"/>
              </a:solidFill>
              <a:round/>
            </a:ln>
            <a:effectLst/>
          </c:spPr>
          <c:marker>
            <c:symbol val="none"/>
          </c:marker>
          <c:cat>
            <c:numRef>
              <c:f>'Aggregate HPA'!$A$7:$A$129</c:f>
              <c:numCache>
                <c:formatCode>mmm\-yy</c:formatCode>
                <c:ptCount val="123"/>
                <c:pt idx="0">
                  <c:v>40909</c:v>
                </c:pt>
                <c:pt idx="1">
                  <c:v>40940</c:v>
                </c:pt>
                <c:pt idx="2">
                  <c:v>40969</c:v>
                </c:pt>
                <c:pt idx="3">
                  <c:v>41000</c:v>
                </c:pt>
                <c:pt idx="4">
                  <c:v>41030</c:v>
                </c:pt>
                <c:pt idx="5">
                  <c:v>41061</c:v>
                </c:pt>
                <c:pt idx="6">
                  <c:v>41091</c:v>
                </c:pt>
                <c:pt idx="7">
                  <c:v>41122</c:v>
                </c:pt>
                <c:pt idx="8">
                  <c:v>41153</c:v>
                </c:pt>
                <c:pt idx="9">
                  <c:v>41183</c:v>
                </c:pt>
                <c:pt idx="10">
                  <c:v>41214</c:v>
                </c:pt>
                <c:pt idx="11">
                  <c:v>41244</c:v>
                </c:pt>
                <c:pt idx="12">
                  <c:v>41275</c:v>
                </c:pt>
                <c:pt idx="13">
                  <c:v>41306</c:v>
                </c:pt>
                <c:pt idx="14">
                  <c:v>41334</c:v>
                </c:pt>
                <c:pt idx="15">
                  <c:v>41365</c:v>
                </c:pt>
                <c:pt idx="16">
                  <c:v>41395</c:v>
                </c:pt>
                <c:pt idx="17">
                  <c:v>41426</c:v>
                </c:pt>
                <c:pt idx="18">
                  <c:v>41456</c:v>
                </c:pt>
                <c:pt idx="19">
                  <c:v>41487</c:v>
                </c:pt>
                <c:pt idx="20">
                  <c:v>41518</c:v>
                </c:pt>
                <c:pt idx="21">
                  <c:v>41548</c:v>
                </c:pt>
                <c:pt idx="22">
                  <c:v>41579</c:v>
                </c:pt>
                <c:pt idx="23">
                  <c:v>41609</c:v>
                </c:pt>
                <c:pt idx="24">
                  <c:v>41640</c:v>
                </c:pt>
                <c:pt idx="25">
                  <c:v>41671</c:v>
                </c:pt>
                <c:pt idx="26">
                  <c:v>41699</c:v>
                </c:pt>
                <c:pt idx="27">
                  <c:v>41730</c:v>
                </c:pt>
                <c:pt idx="28">
                  <c:v>41760</c:v>
                </c:pt>
                <c:pt idx="29">
                  <c:v>41791</c:v>
                </c:pt>
                <c:pt idx="30">
                  <c:v>41821</c:v>
                </c:pt>
                <c:pt idx="31">
                  <c:v>41852</c:v>
                </c:pt>
                <c:pt idx="32">
                  <c:v>41883</c:v>
                </c:pt>
                <c:pt idx="33">
                  <c:v>41913</c:v>
                </c:pt>
                <c:pt idx="34">
                  <c:v>41944</c:v>
                </c:pt>
                <c:pt idx="35">
                  <c:v>41974</c:v>
                </c:pt>
                <c:pt idx="36">
                  <c:v>42005</c:v>
                </c:pt>
                <c:pt idx="37">
                  <c:v>42036</c:v>
                </c:pt>
                <c:pt idx="38">
                  <c:v>42064</c:v>
                </c:pt>
                <c:pt idx="39">
                  <c:v>42095</c:v>
                </c:pt>
                <c:pt idx="40">
                  <c:v>42125</c:v>
                </c:pt>
                <c:pt idx="41">
                  <c:v>42156</c:v>
                </c:pt>
                <c:pt idx="42">
                  <c:v>42186</c:v>
                </c:pt>
                <c:pt idx="43">
                  <c:v>42217</c:v>
                </c:pt>
                <c:pt idx="44">
                  <c:v>42248</c:v>
                </c:pt>
                <c:pt idx="45">
                  <c:v>42278</c:v>
                </c:pt>
                <c:pt idx="46">
                  <c:v>42309</c:v>
                </c:pt>
                <c:pt idx="47">
                  <c:v>42339</c:v>
                </c:pt>
                <c:pt idx="48">
                  <c:v>42370</c:v>
                </c:pt>
                <c:pt idx="49">
                  <c:v>42401</c:v>
                </c:pt>
                <c:pt idx="50">
                  <c:v>42430</c:v>
                </c:pt>
                <c:pt idx="51">
                  <c:v>42461</c:v>
                </c:pt>
                <c:pt idx="52">
                  <c:v>42491</c:v>
                </c:pt>
                <c:pt idx="53">
                  <c:v>42522</c:v>
                </c:pt>
                <c:pt idx="54">
                  <c:v>42552</c:v>
                </c:pt>
                <c:pt idx="55">
                  <c:v>42583</c:v>
                </c:pt>
                <c:pt idx="56">
                  <c:v>42614</c:v>
                </c:pt>
                <c:pt idx="57">
                  <c:v>42644</c:v>
                </c:pt>
                <c:pt idx="58">
                  <c:v>42675</c:v>
                </c:pt>
                <c:pt idx="59">
                  <c:v>42705</c:v>
                </c:pt>
                <c:pt idx="60">
                  <c:v>42736</c:v>
                </c:pt>
                <c:pt idx="61">
                  <c:v>42767</c:v>
                </c:pt>
                <c:pt idx="62">
                  <c:v>42795</c:v>
                </c:pt>
                <c:pt idx="63">
                  <c:v>42826</c:v>
                </c:pt>
                <c:pt idx="64">
                  <c:v>42856</c:v>
                </c:pt>
                <c:pt idx="65">
                  <c:v>42887</c:v>
                </c:pt>
                <c:pt idx="66">
                  <c:v>42917</c:v>
                </c:pt>
                <c:pt idx="67">
                  <c:v>42948</c:v>
                </c:pt>
                <c:pt idx="68">
                  <c:v>42979</c:v>
                </c:pt>
                <c:pt idx="69">
                  <c:v>43009</c:v>
                </c:pt>
                <c:pt idx="70">
                  <c:v>43040</c:v>
                </c:pt>
                <c:pt idx="71">
                  <c:v>43070</c:v>
                </c:pt>
                <c:pt idx="72">
                  <c:v>43101</c:v>
                </c:pt>
                <c:pt idx="73">
                  <c:v>43132</c:v>
                </c:pt>
                <c:pt idx="74">
                  <c:v>43160</c:v>
                </c:pt>
                <c:pt idx="75">
                  <c:v>43191</c:v>
                </c:pt>
                <c:pt idx="76">
                  <c:v>43221</c:v>
                </c:pt>
                <c:pt idx="77">
                  <c:v>43252</c:v>
                </c:pt>
                <c:pt idx="78">
                  <c:v>43282</c:v>
                </c:pt>
                <c:pt idx="79">
                  <c:v>43313</c:v>
                </c:pt>
                <c:pt idx="80">
                  <c:v>43344</c:v>
                </c:pt>
                <c:pt idx="81">
                  <c:v>43374</c:v>
                </c:pt>
                <c:pt idx="82">
                  <c:v>43405</c:v>
                </c:pt>
                <c:pt idx="83">
                  <c:v>43435</c:v>
                </c:pt>
                <c:pt idx="84">
                  <c:v>43466</c:v>
                </c:pt>
                <c:pt idx="85">
                  <c:v>43497</c:v>
                </c:pt>
                <c:pt idx="86">
                  <c:v>43525</c:v>
                </c:pt>
                <c:pt idx="87">
                  <c:v>43556</c:v>
                </c:pt>
                <c:pt idx="88">
                  <c:v>43586</c:v>
                </c:pt>
                <c:pt idx="89">
                  <c:v>43617</c:v>
                </c:pt>
                <c:pt idx="90">
                  <c:v>43647</c:v>
                </c:pt>
                <c:pt idx="91">
                  <c:v>43678</c:v>
                </c:pt>
                <c:pt idx="92">
                  <c:v>43709</c:v>
                </c:pt>
                <c:pt idx="93">
                  <c:v>43739</c:v>
                </c:pt>
                <c:pt idx="94">
                  <c:v>43770</c:v>
                </c:pt>
                <c:pt idx="95">
                  <c:v>43800</c:v>
                </c:pt>
                <c:pt idx="96">
                  <c:v>43831</c:v>
                </c:pt>
                <c:pt idx="97">
                  <c:v>43862</c:v>
                </c:pt>
                <c:pt idx="98">
                  <c:v>43891</c:v>
                </c:pt>
                <c:pt idx="99">
                  <c:v>43922</c:v>
                </c:pt>
                <c:pt idx="100">
                  <c:v>43952</c:v>
                </c:pt>
                <c:pt idx="101">
                  <c:v>43983</c:v>
                </c:pt>
                <c:pt idx="102">
                  <c:v>44013</c:v>
                </c:pt>
                <c:pt idx="103">
                  <c:v>44044</c:v>
                </c:pt>
                <c:pt idx="104">
                  <c:v>44075</c:v>
                </c:pt>
                <c:pt idx="105">
                  <c:v>44105</c:v>
                </c:pt>
                <c:pt idx="106">
                  <c:v>44136</c:v>
                </c:pt>
                <c:pt idx="107">
                  <c:v>44166</c:v>
                </c:pt>
                <c:pt idx="108">
                  <c:v>44197</c:v>
                </c:pt>
                <c:pt idx="109">
                  <c:v>44228</c:v>
                </c:pt>
                <c:pt idx="110">
                  <c:v>44256</c:v>
                </c:pt>
                <c:pt idx="111">
                  <c:v>44287</c:v>
                </c:pt>
                <c:pt idx="112">
                  <c:v>44317</c:v>
                </c:pt>
                <c:pt idx="113">
                  <c:v>44348</c:v>
                </c:pt>
                <c:pt idx="114">
                  <c:v>44378</c:v>
                </c:pt>
                <c:pt idx="115">
                  <c:v>44409</c:v>
                </c:pt>
                <c:pt idx="116">
                  <c:v>44440</c:v>
                </c:pt>
                <c:pt idx="117">
                  <c:v>44470</c:v>
                </c:pt>
                <c:pt idx="118">
                  <c:v>44501</c:v>
                </c:pt>
                <c:pt idx="119">
                  <c:v>44531</c:v>
                </c:pt>
                <c:pt idx="120">
                  <c:v>44562</c:v>
                </c:pt>
                <c:pt idx="121">
                  <c:v>44593</c:v>
                </c:pt>
                <c:pt idx="122">
                  <c:v>44621</c:v>
                </c:pt>
              </c:numCache>
            </c:numRef>
          </c:cat>
          <c:val>
            <c:numRef>
              <c:f>'Aggregate HPA'!$E$7:$E$129</c:f>
              <c:numCache>
                <c:formatCode>0.0</c:formatCode>
                <c:ptCount val="123"/>
                <c:pt idx="0">
                  <c:v>100</c:v>
                </c:pt>
                <c:pt idx="1">
                  <c:v>100.09434509277344</c:v>
                </c:pt>
                <c:pt idx="2">
                  <c:v>100.98388671875</c:v>
                </c:pt>
                <c:pt idx="3">
                  <c:v>102.90586853027344</c:v>
                </c:pt>
                <c:pt idx="4">
                  <c:v>104.13398742675781</c:v>
                </c:pt>
                <c:pt idx="5">
                  <c:v>104.23389434814453</c:v>
                </c:pt>
                <c:pt idx="6">
                  <c:v>104.66439056396484</c:v>
                </c:pt>
                <c:pt idx="7">
                  <c:v>104.66165924072266</c:v>
                </c:pt>
                <c:pt idx="8">
                  <c:v>104.53423309326172</c:v>
                </c:pt>
                <c:pt idx="9">
                  <c:v>104.49168395996094</c:v>
                </c:pt>
                <c:pt idx="10">
                  <c:v>104.64499664306641</c:v>
                </c:pt>
                <c:pt idx="11">
                  <c:v>104.72080993652344</c:v>
                </c:pt>
                <c:pt idx="12">
                  <c:v>105.51531219482422</c:v>
                </c:pt>
                <c:pt idx="13">
                  <c:v>105.65790557861328</c:v>
                </c:pt>
                <c:pt idx="14">
                  <c:v>106.64164733886719</c:v>
                </c:pt>
                <c:pt idx="15">
                  <c:v>108.42169189453125</c:v>
                </c:pt>
                <c:pt idx="16">
                  <c:v>109.47721099853516</c:v>
                </c:pt>
                <c:pt idx="17">
                  <c:v>110.55204010009766</c:v>
                </c:pt>
                <c:pt idx="18">
                  <c:v>110.74533081054688</c:v>
                </c:pt>
                <c:pt idx="19">
                  <c:v>110.85018157958984</c:v>
                </c:pt>
                <c:pt idx="20">
                  <c:v>110.69239807128906</c:v>
                </c:pt>
                <c:pt idx="21">
                  <c:v>110.22017669677734</c:v>
                </c:pt>
                <c:pt idx="22">
                  <c:v>110.20660400390625</c:v>
                </c:pt>
                <c:pt idx="23">
                  <c:v>110.39444732666016</c:v>
                </c:pt>
                <c:pt idx="24">
                  <c:v>110.41828918457031</c:v>
                </c:pt>
                <c:pt idx="25">
                  <c:v>110.4039306640625</c:v>
                </c:pt>
                <c:pt idx="26">
                  <c:v>111.22664642333984</c:v>
                </c:pt>
                <c:pt idx="27">
                  <c:v>112.1080322265625</c:v>
                </c:pt>
                <c:pt idx="28">
                  <c:v>112.87626647949219</c:v>
                </c:pt>
                <c:pt idx="29">
                  <c:v>113.78973388671875</c:v>
                </c:pt>
                <c:pt idx="30">
                  <c:v>113.83380889892578</c:v>
                </c:pt>
                <c:pt idx="31">
                  <c:v>113.97241973876953</c:v>
                </c:pt>
                <c:pt idx="32">
                  <c:v>113.556884765625</c:v>
                </c:pt>
                <c:pt idx="33">
                  <c:v>113.38839721679688</c:v>
                </c:pt>
                <c:pt idx="34">
                  <c:v>113.56140899658203</c:v>
                </c:pt>
                <c:pt idx="35">
                  <c:v>113.79196929931641</c:v>
                </c:pt>
                <c:pt idx="36">
                  <c:v>114.50249481201172</c:v>
                </c:pt>
                <c:pt idx="37">
                  <c:v>114.78958892822266</c:v>
                </c:pt>
                <c:pt idx="38">
                  <c:v>115.48747253417969</c:v>
                </c:pt>
                <c:pt idx="39">
                  <c:v>116.95737457275391</c:v>
                </c:pt>
                <c:pt idx="40">
                  <c:v>117.74957275390625</c:v>
                </c:pt>
                <c:pt idx="41">
                  <c:v>118.34345245361328</c:v>
                </c:pt>
                <c:pt idx="42">
                  <c:v>118.74387359619141</c:v>
                </c:pt>
                <c:pt idx="43">
                  <c:v>118.71809387207031</c:v>
                </c:pt>
                <c:pt idx="44">
                  <c:v>118.46099853515625</c:v>
                </c:pt>
                <c:pt idx="45">
                  <c:v>118.56974029541016</c:v>
                </c:pt>
                <c:pt idx="46">
                  <c:v>118.72746276855469</c:v>
                </c:pt>
                <c:pt idx="47">
                  <c:v>118.68008422851563</c:v>
                </c:pt>
                <c:pt idx="48">
                  <c:v>119.32614135742188</c:v>
                </c:pt>
                <c:pt idx="49">
                  <c:v>119.67617797851563</c:v>
                </c:pt>
                <c:pt idx="50">
                  <c:v>120.33285522460938</c:v>
                </c:pt>
                <c:pt idx="51">
                  <c:v>121.67608642578125</c:v>
                </c:pt>
                <c:pt idx="52">
                  <c:v>122.42920684814453</c:v>
                </c:pt>
                <c:pt idx="53">
                  <c:v>123.11531066894531</c:v>
                </c:pt>
                <c:pt idx="54">
                  <c:v>123.7623291015625</c:v>
                </c:pt>
                <c:pt idx="55">
                  <c:v>123.81081390380859</c:v>
                </c:pt>
                <c:pt idx="56">
                  <c:v>123.81932067871094</c:v>
                </c:pt>
                <c:pt idx="57">
                  <c:v>123.76921081542969</c:v>
                </c:pt>
                <c:pt idx="58">
                  <c:v>124.00801086425781</c:v>
                </c:pt>
                <c:pt idx="59">
                  <c:v>124.1063232421875</c:v>
                </c:pt>
                <c:pt idx="60">
                  <c:v>124.80104064941406</c:v>
                </c:pt>
                <c:pt idx="61">
                  <c:v>125.42964172363281</c:v>
                </c:pt>
                <c:pt idx="62">
                  <c:v>126.32540893554688</c:v>
                </c:pt>
                <c:pt idx="63">
                  <c:v>127.59965515136719</c:v>
                </c:pt>
                <c:pt idx="64">
                  <c:v>128.51559448242188</c:v>
                </c:pt>
                <c:pt idx="65">
                  <c:v>129.22760009765625</c:v>
                </c:pt>
                <c:pt idx="66">
                  <c:v>129.74407958984375</c:v>
                </c:pt>
                <c:pt idx="67">
                  <c:v>129.83338928222656</c:v>
                </c:pt>
                <c:pt idx="68">
                  <c:v>129.89761352539063</c:v>
                </c:pt>
                <c:pt idx="69">
                  <c:v>130.03121948242188</c:v>
                </c:pt>
                <c:pt idx="70">
                  <c:v>130.27861022949219</c:v>
                </c:pt>
                <c:pt idx="71">
                  <c:v>130.59648132324219</c:v>
                </c:pt>
                <c:pt idx="72">
                  <c:v>131.7818603515625</c:v>
                </c:pt>
                <c:pt idx="73">
                  <c:v>132.81179809570313</c:v>
                </c:pt>
                <c:pt idx="74">
                  <c:v>133.90806579589844</c:v>
                </c:pt>
                <c:pt idx="75">
                  <c:v>134.95187377929688</c:v>
                </c:pt>
                <c:pt idx="76">
                  <c:v>135.68902587890625</c:v>
                </c:pt>
                <c:pt idx="77">
                  <c:v>136.28309631347656</c:v>
                </c:pt>
                <c:pt idx="78">
                  <c:v>136.72651672363281</c:v>
                </c:pt>
                <c:pt idx="79">
                  <c:v>136.87612915039063</c:v>
                </c:pt>
                <c:pt idx="80">
                  <c:v>137.2188720703125</c:v>
                </c:pt>
                <c:pt idx="81">
                  <c:v>136.78701782226563</c:v>
                </c:pt>
                <c:pt idx="82">
                  <c:v>136.1160888671875</c:v>
                </c:pt>
                <c:pt idx="83">
                  <c:v>135.85226440429688</c:v>
                </c:pt>
                <c:pt idx="84">
                  <c:v>136.11683654785156</c:v>
                </c:pt>
                <c:pt idx="85">
                  <c:v>136.89987182617188</c:v>
                </c:pt>
                <c:pt idx="86">
                  <c:v>137.97026062011719</c:v>
                </c:pt>
                <c:pt idx="87">
                  <c:v>139.57357788085938</c:v>
                </c:pt>
                <c:pt idx="88">
                  <c:v>140.43582153320313</c:v>
                </c:pt>
                <c:pt idx="89">
                  <c:v>141.12968444824219</c:v>
                </c:pt>
                <c:pt idx="90">
                  <c:v>141.76814270019531</c:v>
                </c:pt>
                <c:pt idx="91">
                  <c:v>141.92210388183594</c:v>
                </c:pt>
                <c:pt idx="92">
                  <c:v>142.04945373535156</c:v>
                </c:pt>
                <c:pt idx="93">
                  <c:v>142.04728698730469</c:v>
                </c:pt>
                <c:pt idx="94">
                  <c:v>142.07447814941406</c:v>
                </c:pt>
                <c:pt idx="95">
                  <c:v>141.921630859375</c:v>
                </c:pt>
                <c:pt idx="96">
                  <c:v>143.12663269042969</c:v>
                </c:pt>
                <c:pt idx="97">
                  <c:v>144.12802124023438</c:v>
                </c:pt>
                <c:pt idx="98">
                  <c:v>145.43632507324219</c:v>
                </c:pt>
                <c:pt idx="99">
                  <c:v>146.70677185058594</c:v>
                </c:pt>
                <c:pt idx="100">
                  <c:v>147.03665161132813</c:v>
                </c:pt>
                <c:pt idx="101">
                  <c:v>148.75552368164063</c:v>
                </c:pt>
                <c:pt idx="102">
                  <c:v>150.31773376464844</c:v>
                </c:pt>
                <c:pt idx="103">
                  <c:v>151.83204650878906</c:v>
                </c:pt>
                <c:pt idx="104">
                  <c:v>153.27383422851563</c:v>
                </c:pt>
                <c:pt idx="105">
                  <c:v>154.77035522460938</c:v>
                </c:pt>
                <c:pt idx="106">
                  <c:v>155.67854309082031</c:v>
                </c:pt>
                <c:pt idx="107">
                  <c:v>156.25315856933594</c:v>
                </c:pt>
                <c:pt idx="108">
                  <c:v>158.67793273925781</c:v>
                </c:pt>
                <c:pt idx="109">
                  <c:v>160.84298706054688</c:v>
                </c:pt>
                <c:pt idx="110">
                  <c:v>163.85255432128906</c:v>
                </c:pt>
                <c:pt idx="111">
                  <c:v>167.70751953125</c:v>
                </c:pt>
                <c:pt idx="112">
                  <c:v>170.88450622558594</c:v>
                </c:pt>
                <c:pt idx="113">
                  <c:v>173.5904541015625</c:v>
                </c:pt>
                <c:pt idx="114">
                  <c:v>175.98347473144531</c:v>
                </c:pt>
                <c:pt idx="115">
                  <c:v>177.37045288085938</c:v>
                </c:pt>
                <c:pt idx="116">
                  <c:v>178.50761413574219</c:v>
                </c:pt>
                <c:pt idx="117">
                  <c:v>179.60281372070313</c:v>
                </c:pt>
                <c:pt idx="118">
                  <c:v>180.75552368164063</c:v>
                </c:pt>
                <c:pt idx="119">
                  <c:v>182.15716552734375</c:v>
                </c:pt>
                <c:pt idx="120">
                  <c:v>185.37190246582031</c:v>
                </c:pt>
                <c:pt idx="121">
                  <c:v>189.15354919433594</c:v>
                </c:pt>
                <c:pt idx="122">
                  <c:v>192.92692565917969</c:v>
                </c:pt>
              </c:numCache>
            </c:numRef>
          </c:val>
          <c:smooth val="0"/>
          <c:extLst>
            <c:ext xmlns:c16="http://schemas.microsoft.com/office/drawing/2014/chart" uri="{C3380CC4-5D6E-409C-BE32-E72D297353CC}">
              <c16:uniqueId val="{00000003-032D-4BB1-BB32-D3090BF8DBF4}"/>
            </c:ext>
          </c:extLst>
        </c:ser>
        <c:ser>
          <c:idx val="4"/>
          <c:order val="4"/>
          <c:tx>
            <c:strRef>
              <c:f>'Aggregate HPA'!$F$6</c:f>
              <c:strCache>
                <c:ptCount val="1"/>
                <c:pt idx="0">
                  <c:v>High</c:v>
                </c:pt>
              </c:strCache>
            </c:strRef>
          </c:tx>
          <c:spPr>
            <a:ln w="28575" cap="rnd">
              <a:solidFill>
                <a:schemeClr val="accent5"/>
              </a:solidFill>
              <a:round/>
            </a:ln>
            <a:effectLst/>
          </c:spPr>
          <c:marker>
            <c:symbol val="none"/>
          </c:marker>
          <c:cat>
            <c:numRef>
              <c:f>'Aggregate HPA'!$A$7:$A$129</c:f>
              <c:numCache>
                <c:formatCode>mmm\-yy</c:formatCode>
                <c:ptCount val="123"/>
                <c:pt idx="0">
                  <c:v>40909</c:v>
                </c:pt>
                <c:pt idx="1">
                  <c:v>40940</c:v>
                </c:pt>
                <c:pt idx="2">
                  <c:v>40969</c:v>
                </c:pt>
                <c:pt idx="3">
                  <c:v>41000</c:v>
                </c:pt>
                <c:pt idx="4">
                  <c:v>41030</c:v>
                </c:pt>
                <c:pt idx="5">
                  <c:v>41061</c:v>
                </c:pt>
                <c:pt idx="6">
                  <c:v>41091</c:v>
                </c:pt>
                <c:pt idx="7">
                  <c:v>41122</c:v>
                </c:pt>
                <c:pt idx="8">
                  <c:v>41153</c:v>
                </c:pt>
                <c:pt idx="9">
                  <c:v>41183</c:v>
                </c:pt>
                <c:pt idx="10">
                  <c:v>41214</c:v>
                </c:pt>
                <c:pt idx="11">
                  <c:v>41244</c:v>
                </c:pt>
                <c:pt idx="12">
                  <c:v>41275</c:v>
                </c:pt>
                <c:pt idx="13">
                  <c:v>41306</c:v>
                </c:pt>
                <c:pt idx="14">
                  <c:v>41334</c:v>
                </c:pt>
                <c:pt idx="15">
                  <c:v>41365</c:v>
                </c:pt>
                <c:pt idx="16">
                  <c:v>41395</c:v>
                </c:pt>
                <c:pt idx="17">
                  <c:v>41426</c:v>
                </c:pt>
                <c:pt idx="18">
                  <c:v>41456</c:v>
                </c:pt>
                <c:pt idx="19">
                  <c:v>41487</c:v>
                </c:pt>
                <c:pt idx="20">
                  <c:v>41518</c:v>
                </c:pt>
                <c:pt idx="21">
                  <c:v>41548</c:v>
                </c:pt>
                <c:pt idx="22">
                  <c:v>41579</c:v>
                </c:pt>
                <c:pt idx="23">
                  <c:v>41609</c:v>
                </c:pt>
                <c:pt idx="24">
                  <c:v>41640</c:v>
                </c:pt>
                <c:pt idx="25">
                  <c:v>41671</c:v>
                </c:pt>
                <c:pt idx="26">
                  <c:v>41699</c:v>
                </c:pt>
                <c:pt idx="27">
                  <c:v>41730</c:v>
                </c:pt>
                <c:pt idx="28">
                  <c:v>41760</c:v>
                </c:pt>
                <c:pt idx="29">
                  <c:v>41791</c:v>
                </c:pt>
                <c:pt idx="30">
                  <c:v>41821</c:v>
                </c:pt>
                <c:pt idx="31">
                  <c:v>41852</c:v>
                </c:pt>
                <c:pt idx="32">
                  <c:v>41883</c:v>
                </c:pt>
                <c:pt idx="33">
                  <c:v>41913</c:v>
                </c:pt>
                <c:pt idx="34">
                  <c:v>41944</c:v>
                </c:pt>
                <c:pt idx="35">
                  <c:v>41974</c:v>
                </c:pt>
                <c:pt idx="36">
                  <c:v>42005</c:v>
                </c:pt>
                <c:pt idx="37">
                  <c:v>42036</c:v>
                </c:pt>
                <c:pt idx="38">
                  <c:v>42064</c:v>
                </c:pt>
                <c:pt idx="39">
                  <c:v>42095</c:v>
                </c:pt>
                <c:pt idx="40">
                  <c:v>42125</c:v>
                </c:pt>
                <c:pt idx="41">
                  <c:v>42156</c:v>
                </c:pt>
                <c:pt idx="42">
                  <c:v>42186</c:v>
                </c:pt>
                <c:pt idx="43">
                  <c:v>42217</c:v>
                </c:pt>
                <c:pt idx="44">
                  <c:v>42248</c:v>
                </c:pt>
                <c:pt idx="45">
                  <c:v>42278</c:v>
                </c:pt>
                <c:pt idx="46">
                  <c:v>42309</c:v>
                </c:pt>
                <c:pt idx="47">
                  <c:v>42339</c:v>
                </c:pt>
                <c:pt idx="48">
                  <c:v>42370</c:v>
                </c:pt>
                <c:pt idx="49">
                  <c:v>42401</c:v>
                </c:pt>
                <c:pt idx="50">
                  <c:v>42430</c:v>
                </c:pt>
                <c:pt idx="51">
                  <c:v>42461</c:v>
                </c:pt>
                <c:pt idx="52">
                  <c:v>42491</c:v>
                </c:pt>
                <c:pt idx="53">
                  <c:v>42522</c:v>
                </c:pt>
                <c:pt idx="54">
                  <c:v>42552</c:v>
                </c:pt>
                <c:pt idx="55">
                  <c:v>42583</c:v>
                </c:pt>
                <c:pt idx="56">
                  <c:v>42614</c:v>
                </c:pt>
                <c:pt idx="57">
                  <c:v>42644</c:v>
                </c:pt>
                <c:pt idx="58">
                  <c:v>42675</c:v>
                </c:pt>
                <c:pt idx="59">
                  <c:v>42705</c:v>
                </c:pt>
                <c:pt idx="60">
                  <c:v>42736</c:v>
                </c:pt>
                <c:pt idx="61">
                  <c:v>42767</c:v>
                </c:pt>
                <c:pt idx="62">
                  <c:v>42795</c:v>
                </c:pt>
                <c:pt idx="63">
                  <c:v>42826</c:v>
                </c:pt>
                <c:pt idx="64">
                  <c:v>42856</c:v>
                </c:pt>
                <c:pt idx="65">
                  <c:v>42887</c:v>
                </c:pt>
                <c:pt idx="66">
                  <c:v>42917</c:v>
                </c:pt>
                <c:pt idx="67">
                  <c:v>42948</c:v>
                </c:pt>
                <c:pt idx="68">
                  <c:v>42979</c:v>
                </c:pt>
                <c:pt idx="69">
                  <c:v>43009</c:v>
                </c:pt>
                <c:pt idx="70">
                  <c:v>43040</c:v>
                </c:pt>
                <c:pt idx="71">
                  <c:v>43070</c:v>
                </c:pt>
                <c:pt idx="72">
                  <c:v>43101</c:v>
                </c:pt>
                <c:pt idx="73">
                  <c:v>43132</c:v>
                </c:pt>
                <c:pt idx="74">
                  <c:v>43160</c:v>
                </c:pt>
                <c:pt idx="75">
                  <c:v>43191</c:v>
                </c:pt>
                <c:pt idx="76">
                  <c:v>43221</c:v>
                </c:pt>
                <c:pt idx="77">
                  <c:v>43252</c:v>
                </c:pt>
                <c:pt idx="78">
                  <c:v>43282</c:v>
                </c:pt>
                <c:pt idx="79">
                  <c:v>43313</c:v>
                </c:pt>
                <c:pt idx="80">
                  <c:v>43344</c:v>
                </c:pt>
                <c:pt idx="81">
                  <c:v>43374</c:v>
                </c:pt>
                <c:pt idx="82">
                  <c:v>43405</c:v>
                </c:pt>
                <c:pt idx="83">
                  <c:v>43435</c:v>
                </c:pt>
                <c:pt idx="84">
                  <c:v>43466</c:v>
                </c:pt>
                <c:pt idx="85">
                  <c:v>43497</c:v>
                </c:pt>
                <c:pt idx="86">
                  <c:v>43525</c:v>
                </c:pt>
                <c:pt idx="87">
                  <c:v>43556</c:v>
                </c:pt>
                <c:pt idx="88">
                  <c:v>43586</c:v>
                </c:pt>
                <c:pt idx="89">
                  <c:v>43617</c:v>
                </c:pt>
                <c:pt idx="90">
                  <c:v>43647</c:v>
                </c:pt>
                <c:pt idx="91">
                  <c:v>43678</c:v>
                </c:pt>
                <c:pt idx="92">
                  <c:v>43709</c:v>
                </c:pt>
                <c:pt idx="93">
                  <c:v>43739</c:v>
                </c:pt>
                <c:pt idx="94">
                  <c:v>43770</c:v>
                </c:pt>
                <c:pt idx="95">
                  <c:v>43800</c:v>
                </c:pt>
                <c:pt idx="96">
                  <c:v>43831</c:v>
                </c:pt>
                <c:pt idx="97">
                  <c:v>43862</c:v>
                </c:pt>
                <c:pt idx="98">
                  <c:v>43891</c:v>
                </c:pt>
                <c:pt idx="99">
                  <c:v>43922</c:v>
                </c:pt>
                <c:pt idx="100">
                  <c:v>43952</c:v>
                </c:pt>
                <c:pt idx="101">
                  <c:v>43983</c:v>
                </c:pt>
                <c:pt idx="102">
                  <c:v>44013</c:v>
                </c:pt>
                <c:pt idx="103">
                  <c:v>44044</c:v>
                </c:pt>
                <c:pt idx="104">
                  <c:v>44075</c:v>
                </c:pt>
                <c:pt idx="105">
                  <c:v>44105</c:v>
                </c:pt>
                <c:pt idx="106">
                  <c:v>44136</c:v>
                </c:pt>
                <c:pt idx="107">
                  <c:v>44166</c:v>
                </c:pt>
                <c:pt idx="108">
                  <c:v>44197</c:v>
                </c:pt>
                <c:pt idx="109">
                  <c:v>44228</c:v>
                </c:pt>
                <c:pt idx="110">
                  <c:v>44256</c:v>
                </c:pt>
                <c:pt idx="111">
                  <c:v>44287</c:v>
                </c:pt>
                <c:pt idx="112">
                  <c:v>44317</c:v>
                </c:pt>
                <c:pt idx="113">
                  <c:v>44348</c:v>
                </c:pt>
                <c:pt idx="114">
                  <c:v>44378</c:v>
                </c:pt>
                <c:pt idx="115">
                  <c:v>44409</c:v>
                </c:pt>
                <c:pt idx="116">
                  <c:v>44440</c:v>
                </c:pt>
                <c:pt idx="117">
                  <c:v>44470</c:v>
                </c:pt>
                <c:pt idx="118">
                  <c:v>44501</c:v>
                </c:pt>
                <c:pt idx="119">
                  <c:v>44531</c:v>
                </c:pt>
                <c:pt idx="120">
                  <c:v>44562</c:v>
                </c:pt>
                <c:pt idx="121">
                  <c:v>44593</c:v>
                </c:pt>
                <c:pt idx="122">
                  <c:v>44621</c:v>
                </c:pt>
              </c:numCache>
            </c:numRef>
          </c:cat>
          <c:val>
            <c:numRef>
              <c:f>'Aggregate HPA'!$F$7:$F$129</c:f>
              <c:numCache>
                <c:formatCode>0.0</c:formatCode>
                <c:ptCount val="123"/>
                <c:pt idx="0">
                  <c:v>100</c:v>
                </c:pt>
                <c:pt idx="1">
                  <c:v>99.554618835449219</c:v>
                </c:pt>
                <c:pt idx="2">
                  <c:v>99.511756896972656</c:v>
                </c:pt>
                <c:pt idx="3">
                  <c:v>100.52225494384766</c:v>
                </c:pt>
                <c:pt idx="4">
                  <c:v>102.24462127685547</c:v>
                </c:pt>
                <c:pt idx="5">
                  <c:v>102.24210357666016</c:v>
                </c:pt>
                <c:pt idx="6">
                  <c:v>102.67766571044922</c:v>
                </c:pt>
                <c:pt idx="7">
                  <c:v>102.43999481201172</c:v>
                </c:pt>
                <c:pt idx="8">
                  <c:v>102.22629547119141</c:v>
                </c:pt>
                <c:pt idx="9">
                  <c:v>101.04713439941406</c:v>
                </c:pt>
                <c:pt idx="10">
                  <c:v>102.251220703125</c:v>
                </c:pt>
                <c:pt idx="11">
                  <c:v>102.96359252929688</c:v>
                </c:pt>
                <c:pt idx="12">
                  <c:v>104.19771575927734</c:v>
                </c:pt>
                <c:pt idx="13">
                  <c:v>104.03752136230469</c:v>
                </c:pt>
                <c:pt idx="14">
                  <c:v>105.02358245849609</c:v>
                </c:pt>
                <c:pt idx="15">
                  <c:v>106.33896636962891</c:v>
                </c:pt>
                <c:pt idx="16">
                  <c:v>107.33601379394531</c:v>
                </c:pt>
                <c:pt idx="17">
                  <c:v>108.75698089599609</c:v>
                </c:pt>
                <c:pt idx="18">
                  <c:v>109.19892120361328</c:v>
                </c:pt>
                <c:pt idx="19">
                  <c:v>109.17092132568359</c:v>
                </c:pt>
                <c:pt idx="20">
                  <c:v>109.09117889404297</c:v>
                </c:pt>
                <c:pt idx="21">
                  <c:v>109.19873046875</c:v>
                </c:pt>
                <c:pt idx="22">
                  <c:v>110.31453704833984</c:v>
                </c:pt>
                <c:pt idx="23">
                  <c:v>110.98135375976563</c:v>
                </c:pt>
                <c:pt idx="24">
                  <c:v>112.23208618164063</c:v>
                </c:pt>
                <c:pt idx="25">
                  <c:v>111.49327087402344</c:v>
                </c:pt>
                <c:pt idx="26">
                  <c:v>111.57703399658203</c:v>
                </c:pt>
                <c:pt idx="27">
                  <c:v>112.44427490234375</c:v>
                </c:pt>
                <c:pt idx="28">
                  <c:v>113.00653839111328</c:v>
                </c:pt>
                <c:pt idx="29">
                  <c:v>113.39398956298828</c:v>
                </c:pt>
                <c:pt idx="30">
                  <c:v>113.72573089599609</c:v>
                </c:pt>
                <c:pt idx="31">
                  <c:v>114.00016784667969</c:v>
                </c:pt>
                <c:pt idx="32">
                  <c:v>113.88321685791016</c:v>
                </c:pt>
                <c:pt idx="33">
                  <c:v>114.09066009521484</c:v>
                </c:pt>
                <c:pt idx="34">
                  <c:v>114.51738739013672</c:v>
                </c:pt>
                <c:pt idx="35">
                  <c:v>114.46485900878906</c:v>
                </c:pt>
                <c:pt idx="36">
                  <c:v>116.34641265869141</c:v>
                </c:pt>
                <c:pt idx="37">
                  <c:v>116.09378051757813</c:v>
                </c:pt>
                <c:pt idx="38">
                  <c:v>116.27438354492188</c:v>
                </c:pt>
                <c:pt idx="39">
                  <c:v>116.69731903076172</c:v>
                </c:pt>
                <c:pt idx="40">
                  <c:v>117.79613494873047</c:v>
                </c:pt>
                <c:pt idx="41">
                  <c:v>118.11092376708984</c:v>
                </c:pt>
                <c:pt idx="42">
                  <c:v>118.28774261474609</c:v>
                </c:pt>
                <c:pt idx="43">
                  <c:v>118.214111328125</c:v>
                </c:pt>
                <c:pt idx="44">
                  <c:v>118.48651123046875</c:v>
                </c:pt>
                <c:pt idx="45">
                  <c:v>118.58449554443359</c:v>
                </c:pt>
                <c:pt idx="46">
                  <c:v>118.86921691894531</c:v>
                </c:pt>
                <c:pt idx="47">
                  <c:v>118.99167633056641</c:v>
                </c:pt>
                <c:pt idx="48">
                  <c:v>120.78858947753906</c:v>
                </c:pt>
                <c:pt idx="49">
                  <c:v>120.60986328125</c:v>
                </c:pt>
                <c:pt idx="50">
                  <c:v>120.50150299072266</c:v>
                </c:pt>
                <c:pt idx="51">
                  <c:v>120.83646392822266</c:v>
                </c:pt>
                <c:pt idx="52">
                  <c:v>121.42057037353516</c:v>
                </c:pt>
                <c:pt idx="53">
                  <c:v>122.19110870361328</c:v>
                </c:pt>
                <c:pt idx="54">
                  <c:v>122.16730499267578</c:v>
                </c:pt>
                <c:pt idx="55">
                  <c:v>122.07892608642578</c:v>
                </c:pt>
                <c:pt idx="56">
                  <c:v>121.754638671875</c:v>
                </c:pt>
                <c:pt idx="57">
                  <c:v>121.96414947509766</c:v>
                </c:pt>
                <c:pt idx="58">
                  <c:v>122.50262451171875</c:v>
                </c:pt>
                <c:pt idx="59">
                  <c:v>122.88186645507813</c:v>
                </c:pt>
                <c:pt idx="60">
                  <c:v>124.86036682128906</c:v>
                </c:pt>
                <c:pt idx="61">
                  <c:v>125.19316864013672</c:v>
                </c:pt>
                <c:pt idx="62">
                  <c:v>125.47772979736328</c:v>
                </c:pt>
                <c:pt idx="63">
                  <c:v>126.12921905517578</c:v>
                </c:pt>
                <c:pt idx="64">
                  <c:v>126.82730102539063</c:v>
                </c:pt>
                <c:pt idx="65">
                  <c:v>127.4332275390625</c:v>
                </c:pt>
                <c:pt idx="66">
                  <c:v>127.52791595458984</c:v>
                </c:pt>
                <c:pt idx="67">
                  <c:v>127.84016418457031</c:v>
                </c:pt>
                <c:pt idx="68">
                  <c:v>127.81821441650391</c:v>
                </c:pt>
                <c:pt idx="69">
                  <c:v>128.50868225097656</c:v>
                </c:pt>
                <c:pt idx="70">
                  <c:v>128.53192138671875</c:v>
                </c:pt>
                <c:pt idx="71">
                  <c:v>129.58204650878906</c:v>
                </c:pt>
                <c:pt idx="72">
                  <c:v>131.49081420898438</c:v>
                </c:pt>
                <c:pt idx="73">
                  <c:v>132.339599609375</c:v>
                </c:pt>
                <c:pt idx="74">
                  <c:v>132.82734680175781</c:v>
                </c:pt>
                <c:pt idx="75">
                  <c:v>133.58375549316406</c:v>
                </c:pt>
                <c:pt idx="76">
                  <c:v>134.15122985839844</c:v>
                </c:pt>
                <c:pt idx="77">
                  <c:v>133.84860229492188</c:v>
                </c:pt>
                <c:pt idx="78">
                  <c:v>133.63597106933594</c:v>
                </c:pt>
                <c:pt idx="79">
                  <c:v>133.34834289550781</c:v>
                </c:pt>
                <c:pt idx="80">
                  <c:v>134.72567749023438</c:v>
                </c:pt>
                <c:pt idx="81">
                  <c:v>133.79119873046875</c:v>
                </c:pt>
                <c:pt idx="82">
                  <c:v>131.69065856933594</c:v>
                </c:pt>
                <c:pt idx="83">
                  <c:v>130.70411682128906</c:v>
                </c:pt>
                <c:pt idx="84">
                  <c:v>131.87710571289063</c:v>
                </c:pt>
                <c:pt idx="85">
                  <c:v>132.61685180664063</c:v>
                </c:pt>
                <c:pt idx="86">
                  <c:v>133.8062744140625</c:v>
                </c:pt>
                <c:pt idx="87">
                  <c:v>134.47712707519531</c:v>
                </c:pt>
                <c:pt idx="88">
                  <c:v>135.59132385253906</c:v>
                </c:pt>
                <c:pt idx="89">
                  <c:v>136.11463928222656</c:v>
                </c:pt>
                <c:pt idx="90">
                  <c:v>135.54930114746094</c:v>
                </c:pt>
                <c:pt idx="91">
                  <c:v>135.67817687988281</c:v>
                </c:pt>
                <c:pt idx="92">
                  <c:v>136.62005615234375</c:v>
                </c:pt>
                <c:pt idx="93">
                  <c:v>136.31135559082031</c:v>
                </c:pt>
                <c:pt idx="94">
                  <c:v>136.51197814941406</c:v>
                </c:pt>
                <c:pt idx="95">
                  <c:v>136.23252868652344</c:v>
                </c:pt>
                <c:pt idx="96">
                  <c:v>137.74806213378906</c:v>
                </c:pt>
                <c:pt idx="97">
                  <c:v>139.19320678710938</c:v>
                </c:pt>
                <c:pt idx="98">
                  <c:v>139.89599609375</c:v>
                </c:pt>
                <c:pt idx="99">
                  <c:v>138.66757202148438</c:v>
                </c:pt>
                <c:pt idx="100">
                  <c:v>139.36909484863281</c:v>
                </c:pt>
                <c:pt idx="101">
                  <c:v>140.92092895507813</c:v>
                </c:pt>
                <c:pt idx="102">
                  <c:v>142.33953857421875</c:v>
                </c:pt>
                <c:pt idx="103">
                  <c:v>143.60128784179688</c:v>
                </c:pt>
                <c:pt idx="104">
                  <c:v>145.53910827636719</c:v>
                </c:pt>
                <c:pt idx="105">
                  <c:v>146.69989013671875</c:v>
                </c:pt>
                <c:pt idx="106">
                  <c:v>147.55693054199219</c:v>
                </c:pt>
                <c:pt idx="107">
                  <c:v>148.31320190429688</c:v>
                </c:pt>
                <c:pt idx="108">
                  <c:v>150.41497802734375</c:v>
                </c:pt>
                <c:pt idx="109">
                  <c:v>153.16130065917969</c:v>
                </c:pt>
                <c:pt idx="110">
                  <c:v>156.44198608398438</c:v>
                </c:pt>
                <c:pt idx="111">
                  <c:v>159.96029663085938</c:v>
                </c:pt>
                <c:pt idx="112">
                  <c:v>163.00216674804688</c:v>
                </c:pt>
                <c:pt idx="113">
                  <c:v>164.4949951171875</c:v>
                </c:pt>
                <c:pt idx="114">
                  <c:v>165.43437194824219</c:v>
                </c:pt>
                <c:pt idx="115">
                  <c:v>166.42869567871094</c:v>
                </c:pt>
                <c:pt idx="116">
                  <c:v>168.2869873046875</c:v>
                </c:pt>
                <c:pt idx="117">
                  <c:v>169.26095581054688</c:v>
                </c:pt>
                <c:pt idx="118">
                  <c:v>170.89817810058594</c:v>
                </c:pt>
                <c:pt idx="119">
                  <c:v>172.80427551269531</c:v>
                </c:pt>
                <c:pt idx="120">
                  <c:v>176.66702270507813</c:v>
                </c:pt>
                <c:pt idx="121">
                  <c:v>181.29954528808594</c:v>
                </c:pt>
                <c:pt idx="122">
                  <c:v>183.93746948242188</c:v>
                </c:pt>
              </c:numCache>
            </c:numRef>
          </c:val>
          <c:smooth val="0"/>
          <c:extLst>
            <c:ext xmlns:c16="http://schemas.microsoft.com/office/drawing/2014/chart" uri="{C3380CC4-5D6E-409C-BE32-E72D297353CC}">
              <c16:uniqueId val="{00000004-032D-4BB1-BB32-D3090BF8DBF4}"/>
            </c:ext>
          </c:extLst>
        </c:ser>
        <c:dLbls>
          <c:showLegendKey val="0"/>
          <c:showVal val="0"/>
          <c:showCatName val="0"/>
          <c:showSerName val="0"/>
          <c:showPercent val="0"/>
          <c:showBubbleSize val="0"/>
        </c:dLbls>
        <c:smooth val="0"/>
        <c:axId val="329002688"/>
        <c:axId val="328980640"/>
      </c:lineChart>
      <c:dateAx>
        <c:axId val="329002688"/>
        <c:scaling>
          <c:orientation val="minMax"/>
        </c:scaling>
        <c:delete val="0"/>
        <c:axPos val="b"/>
        <c:numFmt formatCode="mmm\-yy" sourceLinked="1"/>
        <c:majorTickMark val="in"/>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en-US"/>
          </a:p>
        </c:txPr>
        <c:crossAx val="328980640"/>
        <c:crosses val="autoZero"/>
        <c:auto val="1"/>
        <c:lblOffset val="100"/>
        <c:baseTimeUnit val="months"/>
        <c:majorUnit val="12"/>
        <c:majorTimeUnit val="months"/>
      </c:dateAx>
      <c:valAx>
        <c:axId val="328980640"/>
        <c:scaling>
          <c:orientation val="minMax"/>
          <c:min val="9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en-US"/>
          </a:p>
        </c:txPr>
        <c:crossAx val="329002688"/>
        <c:crosses val="autoZero"/>
        <c:crossBetween val="between"/>
      </c:valAx>
      <c:spPr>
        <a:noFill/>
        <a:ln>
          <a:solidFill>
            <a:sysClr val="windowText" lastClr="000000"/>
          </a:solidFill>
        </a:ln>
        <a:effectLst/>
      </c:spPr>
    </c:plotArea>
    <c:legend>
      <c:legendPos val="b"/>
      <c:layout>
        <c:manualLayout>
          <c:xMode val="edge"/>
          <c:yMode val="edge"/>
          <c:x val="0.10936123217076435"/>
          <c:y val="0.17809833166102618"/>
          <c:w val="0.28321011170509774"/>
          <c:h val="0.18336845681346201"/>
        </c:manualLayout>
      </c:layout>
      <c:overlay val="0"/>
      <c:spPr>
        <a:solidFill>
          <a:schemeClr val="bg1"/>
        </a:solidFill>
        <a:ln>
          <a:solidFill>
            <a:sysClr val="windowText" lastClr="000000"/>
          </a:solidFill>
        </a:ln>
        <a:effectLst/>
      </c:spPr>
      <c:txPr>
        <a:bodyPr rot="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ysClr val="windowText" lastClr="000000"/>
          </a:solidFill>
        </a:defRPr>
      </a:pPr>
      <a:endParaRPr lang="en-US"/>
    </a:p>
  </c:txPr>
  <c:externalData r:id="rId4">
    <c:autoUpdate val="0"/>
  </c:externalData>
  <c:userShapes r:id="rId5"/>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3878369881572032E-2"/>
          <c:y val="0.15588030619345861"/>
          <c:w val="0.88378058277780192"/>
          <c:h val="0.77432599630682908"/>
        </c:manualLayout>
      </c:layout>
      <c:lineChart>
        <c:grouping val="standard"/>
        <c:varyColors val="0"/>
        <c:ser>
          <c:idx val="0"/>
          <c:order val="0"/>
          <c:tx>
            <c:strRef>
              <c:f>'Y-o-Y HPA'!$B$6</c:f>
              <c:strCache>
                <c:ptCount val="1"/>
                <c:pt idx="0">
                  <c:v>Overall</c:v>
                </c:pt>
              </c:strCache>
            </c:strRef>
          </c:tx>
          <c:spPr>
            <a:ln w="28575" cap="rnd">
              <a:solidFill>
                <a:sysClr val="windowText" lastClr="000000"/>
              </a:solidFill>
              <a:prstDash val="sysDot"/>
              <a:round/>
            </a:ln>
            <a:effectLst/>
          </c:spPr>
          <c:marker>
            <c:symbol val="none"/>
          </c:marker>
          <c:cat>
            <c:numRef>
              <c:f>'Y-o-Y HPA'!$A$7:$A$117</c:f>
              <c:numCache>
                <c:formatCode>mmm\-yy</c:formatCode>
                <c:ptCount val="111"/>
                <c:pt idx="0">
                  <c:v>41275</c:v>
                </c:pt>
                <c:pt idx="1">
                  <c:v>41306</c:v>
                </c:pt>
                <c:pt idx="2">
                  <c:v>41334</c:v>
                </c:pt>
                <c:pt idx="3">
                  <c:v>41365</c:v>
                </c:pt>
                <c:pt idx="4">
                  <c:v>41395</c:v>
                </c:pt>
                <c:pt idx="5">
                  <c:v>41426</c:v>
                </c:pt>
                <c:pt idx="6">
                  <c:v>41456</c:v>
                </c:pt>
                <c:pt idx="7">
                  <c:v>41487</c:v>
                </c:pt>
                <c:pt idx="8">
                  <c:v>41518</c:v>
                </c:pt>
                <c:pt idx="9">
                  <c:v>41548</c:v>
                </c:pt>
                <c:pt idx="10">
                  <c:v>41579</c:v>
                </c:pt>
                <c:pt idx="11">
                  <c:v>41609</c:v>
                </c:pt>
                <c:pt idx="12">
                  <c:v>41640</c:v>
                </c:pt>
                <c:pt idx="13">
                  <c:v>41671</c:v>
                </c:pt>
                <c:pt idx="14">
                  <c:v>41699</c:v>
                </c:pt>
                <c:pt idx="15">
                  <c:v>41730</c:v>
                </c:pt>
                <c:pt idx="16">
                  <c:v>41760</c:v>
                </c:pt>
                <c:pt idx="17">
                  <c:v>41791</c:v>
                </c:pt>
                <c:pt idx="18">
                  <c:v>41821</c:v>
                </c:pt>
                <c:pt idx="19">
                  <c:v>41852</c:v>
                </c:pt>
                <c:pt idx="20">
                  <c:v>41883</c:v>
                </c:pt>
                <c:pt idx="21">
                  <c:v>41913</c:v>
                </c:pt>
                <c:pt idx="22">
                  <c:v>41944</c:v>
                </c:pt>
                <c:pt idx="23">
                  <c:v>41974</c:v>
                </c:pt>
                <c:pt idx="24">
                  <c:v>42005</c:v>
                </c:pt>
                <c:pt idx="25">
                  <c:v>42036</c:v>
                </c:pt>
                <c:pt idx="26">
                  <c:v>42064</c:v>
                </c:pt>
                <c:pt idx="27">
                  <c:v>42095</c:v>
                </c:pt>
                <c:pt idx="28">
                  <c:v>42125</c:v>
                </c:pt>
                <c:pt idx="29">
                  <c:v>42156</c:v>
                </c:pt>
                <c:pt idx="30">
                  <c:v>42186</c:v>
                </c:pt>
                <c:pt idx="31">
                  <c:v>42217</c:v>
                </c:pt>
                <c:pt idx="32">
                  <c:v>42248</c:v>
                </c:pt>
                <c:pt idx="33">
                  <c:v>42278</c:v>
                </c:pt>
                <c:pt idx="34">
                  <c:v>42309</c:v>
                </c:pt>
                <c:pt idx="35">
                  <c:v>42339</c:v>
                </c:pt>
                <c:pt idx="36">
                  <c:v>42370</c:v>
                </c:pt>
                <c:pt idx="37">
                  <c:v>42401</c:v>
                </c:pt>
                <c:pt idx="38">
                  <c:v>42430</c:v>
                </c:pt>
                <c:pt idx="39">
                  <c:v>42461</c:v>
                </c:pt>
                <c:pt idx="40">
                  <c:v>42491</c:v>
                </c:pt>
                <c:pt idx="41">
                  <c:v>42522</c:v>
                </c:pt>
                <c:pt idx="42">
                  <c:v>42552</c:v>
                </c:pt>
                <c:pt idx="43">
                  <c:v>42583</c:v>
                </c:pt>
                <c:pt idx="44">
                  <c:v>42614</c:v>
                </c:pt>
                <c:pt idx="45">
                  <c:v>42644</c:v>
                </c:pt>
                <c:pt idx="46">
                  <c:v>42675</c:v>
                </c:pt>
                <c:pt idx="47">
                  <c:v>42705</c:v>
                </c:pt>
                <c:pt idx="48">
                  <c:v>42736</c:v>
                </c:pt>
                <c:pt idx="49">
                  <c:v>42767</c:v>
                </c:pt>
                <c:pt idx="50">
                  <c:v>42795</c:v>
                </c:pt>
                <c:pt idx="51">
                  <c:v>42826</c:v>
                </c:pt>
                <c:pt idx="52">
                  <c:v>42856</c:v>
                </c:pt>
                <c:pt idx="53">
                  <c:v>42887</c:v>
                </c:pt>
                <c:pt idx="54">
                  <c:v>42917</c:v>
                </c:pt>
                <c:pt idx="55">
                  <c:v>42948</c:v>
                </c:pt>
                <c:pt idx="56">
                  <c:v>42979</c:v>
                </c:pt>
                <c:pt idx="57">
                  <c:v>43009</c:v>
                </c:pt>
                <c:pt idx="58">
                  <c:v>43040</c:v>
                </c:pt>
                <c:pt idx="59">
                  <c:v>43070</c:v>
                </c:pt>
                <c:pt idx="60">
                  <c:v>43101</c:v>
                </c:pt>
                <c:pt idx="61">
                  <c:v>43132</c:v>
                </c:pt>
                <c:pt idx="62">
                  <c:v>43160</c:v>
                </c:pt>
                <c:pt idx="63">
                  <c:v>43191</c:v>
                </c:pt>
                <c:pt idx="64">
                  <c:v>43221</c:v>
                </c:pt>
                <c:pt idx="65">
                  <c:v>43252</c:v>
                </c:pt>
                <c:pt idx="66">
                  <c:v>43282</c:v>
                </c:pt>
                <c:pt idx="67">
                  <c:v>43313</c:v>
                </c:pt>
                <c:pt idx="68">
                  <c:v>43344</c:v>
                </c:pt>
                <c:pt idx="69">
                  <c:v>43374</c:v>
                </c:pt>
                <c:pt idx="70">
                  <c:v>43405</c:v>
                </c:pt>
                <c:pt idx="71">
                  <c:v>43435</c:v>
                </c:pt>
                <c:pt idx="72">
                  <c:v>43466</c:v>
                </c:pt>
                <c:pt idx="73">
                  <c:v>43497</c:v>
                </c:pt>
                <c:pt idx="74">
                  <c:v>43525</c:v>
                </c:pt>
                <c:pt idx="75">
                  <c:v>43556</c:v>
                </c:pt>
                <c:pt idx="76">
                  <c:v>43586</c:v>
                </c:pt>
                <c:pt idx="77">
                  <c:v>43617</c:v>
                </c:pt>
                <c:pt idx="78">
                  <c:v>43647</c:v>
                </c:pt>
                <c:pt idx="79">
                  <c:v>43678</c:v>
                </c:pt>
                <c:pt idx="80">
                  <c:v>43709</c:v>
                </c:pt>
                <c:pt idx="81">
                  <c:v>43739</c:v>
                </c:pt>
                <c:pt idx="82">
                  <c:v>43770</c:v>
                </c:pt>
                <c:pt idx="83">
                  <c:v>43800</c:v>
                </c:pt>
                <c:pt idx="84">
                  <c:v>43831</c:v>
                </c:pt>
                <c:pt idx="85">
                  <c:v>43862</c:v>
                </c:pt>
                <c:pt idx="86">
                  <c:v>43891</c:v>
                </c:pt>
                <c:pt idx="87">
                  <c:v>43922</c:v>
                </c:pt>
                <c:pt idx="88">
                  <c:v>43952</c:v>
                </c:pt>
                <c:pt idx="89">
                  <c:v>43983</c:v>
                </c:pt>
                <c:pt idx="90">
                  <c:v>44013</c:v>
                </c:pt>
                <c:pt idx="91">
                  <c:v>44044</c:v>
                </c:pt>
                <c:pt idx="92">
                  <c:v>44075</c:v>
                </c:pt>
                <c:pt idx="93">
                  <c:v>44105</c:v>
                </c:pt>
                <c:pt idx="94">
                  <c:v>44136</c:v>
                </c:pt>
                <c:pt idx="95">
                  <c:v>44166</c:v>
                </c:pt>
                <c:pt idx="96">
                  <c:v>44197</c:v>
                </c:pt>
                <c:pt idx="97">
                  <c:v>44228</c:v>
                </c:pt>
                <c:pt idx="98">
                  <c:v>44256</c:v>
                </c:pt>
                <c:pt idx="99">
                  <c:v>44287</c:v>
                </c:pt>
                <c:pt idx="100">
                  <c:v>44317</c:v>
                </c:pt>
                <c:pt idx="101">
                  <c:v>44348</c:v>
                </c:pt>
                <c:pt idx="102">
                  <c:v>44378</c:v>
                </c:pt>
                <c:pt idx="103">
                  <c:v>44409</c:v>
                </c:pt>
                <c:pt idx="104">
                  <c:v>44440</c:v>
                </c:pt>
                <c:pt idx="105">
                  <c:v>44470</c:v>
                </c:pt>
                <c:pt idx="106">
                  <c:v>44501</c:v>
                </c:pt>
                <c:pt idx="107">
                  <c:v>44531</c:v>
                </c:pt>
                <c:pt idx="108">
                  <c:v>44562</c:v>
                </c:pt>
                <c:pt idx="109">
                  <c:v>44593</c:v>
                </c:pt>
                <c:pt idx="110">
                  <c:v>44621</c:v>
                </c:pt>
              </c:numCache>
            </c:numRef>
          </c:cat>
          <c:val>
            <c:numRef>
              <c:f>'Y-o-Y HPA'!$B$7:$B$117</c:f>
              <c:numCache>
                <c:formatCode>0.0%</c:formatCode>
                <c:ptCount val="111"/>
                <c:pt idx="0">
                  <c:v>6.3072741031646729E-2</c:v>
                </c:pt>
                <c:pt idx="1">
                  <c:v>6.4428612589836121E-2</c:v>
                </c:pt>
                <c:pt idx="2">
                  <c:v>6.6157989203929901E-2</c:v>
                </c:pt>
                <c:pt idx="3">
                  <c:v>6.5437719225883484E-2</c:v>
                </c:pt>
                <c:pt idx="4">
                  <c:v>6.6818021237850189E-2</c:v>
                </c:pt>
                <c:pt idx="5">
                  <c:v>7.3383010923862457E-2</c:v>
                </c:pt>
                <c:pt idx="6">
                  <c:v>7.3092155158519745E-2</c:v>
                </c:pt>
                <c:pt idx="7">
                  <c:v>7.6055191457271576E-2</c:v>
                </c:pt>
                <c:pt idx="8">
                  <c:v>7.7199600636959076E-2</c:v>
                </c:pt>
                <c:pt idx="9">
                  <c:v>7.4385218322277069E-2</c:v>
                </c:pt>
                <c:pt idx="10">
                  <c:v>7.2685576975345612E-2</c:v>
                </c:pt>
                <c:pt idx="11">
                  <c:v>7.3179230093955994E-2</c:v>
                </c:pt>
                <c:pt idx="12">
                  <c:v>6.5641030669212341E-2</c:v>
                </c:pt>
                <c:pt idx="13">
                  <c:v>6.3964314758777618E-2</c:v>
                </c:pt>
                <c:pt idx="14">
                  <c:v>5.6971285492181778E-2</c:v>
                </c:pt>
                <c:pt idx="15">
                  <c:v>5.0798047333955765E-2</c:v>
                </c:pt>
                <c:pt idx="16">
                  <c:v>4.629966989159584E-2</c:v>
                </c:pt>
                <c:pt idx="17">
                  <c:v>4.3607085943222046E-2</c:v>
                </c:pt>
                <c:pt idx="18">
                  <c:v>4.3586362153291702E-2</c:v>
                </c:pt>
                <c:pt idx="19">
                  <c:v>4.2296502739191055E-2</c:v>
                </c:pt>
                <c:pt idx="20">
                  <c:v>3.9890959858894348E-2</c:v>
                </c:pt>
                <c:pt idx="21">
                  <c:v>4.5737553387880325E-2</c:v>
                </c:pt>
                <c:pt idx="22">
                  <c:v>4.3498482555150986E-2</c:v>
                </c:pt>
                <c:pt idx="23">
                  <c:v>4.3376121670007706E-2</c:v>
                </c:pt>
                <c:pt idx="24">
                  <c:v>4.99127097427845E-2</c:v>
                </c:pt>
                <c:pt idx="25">
                  <c:v>5.3274936974048615E-2</c:v>
                </c:pt>
                <c:pt idx="26">
                  <c:v>5.3351473063230515E-2</c:v>
                </c:pt>
                <c:pt idx="27">
                  <c:v>5.7860095053911209E-2</c:v>
                </c:pt>
                <c:pt idx="28">
                  <c:v>5.7343482971191406E-2</c:v>
                </c:pt>
                <c:pt idx="29">
                  <c:v>5.4624203592538834E-2</c:v>
                </c:pt>
                <c:pt idx="30">
                  <c:v>5.5822920054197311E-2</c:v>
                </c:pt>
                <c:pt idx="31">
                  <c:v>5.599125474691391E-2</c:v>
                </c:pt>
                <c:pt idx="32">
                  <c:v>5.8578457683324814E-2</c:v>
                </c:pt>
                <c:pt idx="33">
                  <c:v>5.9130910784006119E-2</c:v>
                </c:pt>
                <c:pt idx="34">
                  <c:v>5.7059448212385178E-2</c:v>
                </c:pt>
                <c:pt idx="35">
                  <c:v>5.9958860278129578E-2</c:v>
                </c:pt>
                <c:pt idx="36">
                  <c:v>5.8820024132728577E-2</c:v>
                </c:pt>
                <c:pt idx="37">
                  <c:v>5.7213004678487778E-2</c:v>
                </c:pt>
                <c:pt idx="38">
                  <c:v>5.6129220873117447E-2</c:v>
                </c:pt>
                <c:pt idx="39">
                  <c:v>5.4145012050867081E-2</c:v>
                </c:pt>
                <c:pt idx="40">
                  <c:v>5.291975662112236E-2</c:v>
                </c:pt>
                <c:pt idx="41">
                  <c:v>5.2109673619270325E-2</c:v>
                </c:pt>
                <c:pt idx="42">
                  <c:v>5.4282449185848236E-2</c:v>
                </c:pt>
                <c:pt idx="43">
                  <c:v>5.4882500320672989E-2</c:v>
                </c:pt>
                <c:pt idx="44">
                  <c:v>5.6184548884630203E-2</c:v>
                </c:pt>
                <c:pt idx="45">
                  <c:v>5.7475138455629349E-2</c:v>
                </c:pt>
                <c:pt idx="46">
                  <c:v>6.0629379004240036E-2</c:v>
                </c:pt>
                <c:pt idx="47">
                  <c:v>5.8692660182714462E-2</c:v>
                </c:pt>
                <c:pt idx="48">
                  <c:v>5.9700693935155869E-2</c:v>
                </c:pt>
                <c:pt idx="49">
                  <c:v>6.115800142288208E-2</c:v>
                </c:pt>
                <c:pt idx="50">
                  <c:v>6.2124919146299362E-2</c:v>
                </c:pt>
                <c:pt idx="51">
                  <c:v>6.2104556709527969E-2</c:v>
                </c:pt>
                <c:pt idx="52">
                  <c:v>6.1269976198673248E-2</c:v>
                </c:pt>
                <c:pt idx="53">
                  <c:v>6.1764657497406006E-2</c:v>
                </c:pt>
                <c:pt idx="54">
                  <c:v>6.2023688107728958E-2</c:v>
                </c:pt>
                <c:pt idx="55">
                  <c:v>6.1022531241178513E-2</c:v>
                </c:pt>
                <c:pt idx="56">
                  <c:v>6.1997819691896439E-2</c:v>
                </c:pt>
                <c:pt idx="57">
                  <c:v>6.3084408640861511E-2</c:v>
                </c:pt>
                <c:pt idx="58">
                  <c:v>6.4640320837497711E-2</c:v>
                </c:pt>
                <c:pt idx="59">
                  <c:v>6.6511400043964386E-2</c:v>
                </c:pt>
                <c:pt idx="60">
                  <c:v>7.2514258325099945E-2</c:v>
                </c:pt>
                <c:pt idx="61">
                  <c:v>7.4842102825641632E-2</c:v>
                </c:pt>
                <c:pt idx="62">
                  <c:v>7.6259367167949677E-2</c:v>
                </c:pt>
                <c:pt idx="63">
                  <c:v>7.2648666799068451E-2</c:v>
                </c:pt>
                <c:pt idx="64">
                  <c:v>7.0253409445285797E-2</c:v>
                </c:pt>
                <c:pt idx="65">
                  <c:v>6.7533873021602631E-2</c:v>
                </c:pt>
                <c:pt idx="66">
                  <c:v>6.5371334552764893E-2</c:v>
                </c:pt>
                <c:pt idx="67">
                  <c:v>6.6885389387607574E-2</c:v>
                </c:pt>
                <c:pt idx="68">
                  <c:v>6.755867600440979E-2</c:v>
                </c:pt>
                <c:pt idx="69">
                  <c:v>6.2323492020368576E-2</c:v>
                </c:pt>
                <c:pt idx="70">
                  <c:v>5.6719433516263962E-2</c:v>
                </c:pt>
                <c:pt idx="71">
                  <c:v>5.2752956748008728E-2</c:v>
                </c:pt>
                <c:pt idx="72">
                  <c:v>4.3337117880582809E-2</c:v>
                </c:pt>
                <c:pt idx="73">
                  <c:v>4.50429767370224E-2</c:v>
                </c:pt>
                <c:pt idx="74">
                  <c:v>4.2420666664838791E-2</c:v>
                </c:pt>
                <c:pt idx="75">
                  <c:v>4.6851940453052521E-2</c:v>
                </c:pt>
                <c:pt idx="76">
                  <c:v>4.7121841460466385E-2</c:v>
                </c:pt>
                <c:pt idx="77">
                  <c:v>4.8376284539699554E-2</c:v>
                </c:pt>
                <c:pt idx="78">
                  <c:v>5.1066018640995026E-2</c:v>
                </c:pt>
                <c:pt idx="79">
                  <c:v>5.1338367164134979E-2</c:v>
                </c:pt>
                <c:pt idx="80">
                  <c:v>5.0695929676294327E-2</c:v>
                </c:pt>
                <c:pt idx="81">
                  <c:v>5.4981864988803864E-2</c:v>
                </c:pt>
                <c:pt idx="82">
                  <c:v>5.9305533766746521E-2</c:v>
                </c:pt>
                <c:pt idx="83">
                  <c:v>5.9804011136293411E-2</c:v>
                </c:pt>
                <c:pt idx="84">
                  <c:v>6.64096400141716E-2</c:v>
                </c:pt>
                <c:pt idx="85">
                  <c:v>6.5708771347999573E-2</c:v>
                </c:pt>
                <c:pt idx="86">
                  <c:v>6.7874930799007416E-2</c:v>
                </c:pt>
                <c:pt idx="87">
                  <c:v>6.622614711523056E-2</c:v>
                </c:pt>
                <c:pt idx="88">
                  <c:v>5.9127554297447205E-2</c:v>
                </c:pt>
                <c:pt idx="89">
                  <c:v>6.4011111855506897E-2</c:v>
                </c:pt>
                <c:pt idx="90">
                  <c:v>7.0460766553878784E-2</c:v>
                </c:pt>
                <c:pt idx="91">
                  <c:v>7.6310433447360992E-2</c:v>
                </c:pt>
                <c:pt idx="92">
                  <c:v>8.392980694770813E-2</c:v>
                </c:pt>
                <c:pt idx="93">
                  <c:v>9.5645420253276825E-2</c:v>
                </c:pt>
                <c:pt idx="94">
                  <c:v>0.10095872730016708</c:v>
                </c:pt>
                <c:pt idx="95">
                  <c:v>0.1048646867275238</c:v>
                </c:pt>
                <c:pt idx="96">
                  <c:v>0.11527755111455917</c:v>
                </c:pt>
                <c:pt idx="97">
                  <c:v>0.11714733392000198</c:v>
                </c:pt>
                <c:pt idx="98">
                  <c:v>0.12025869637727737</c:v>
                </c:pt>
                <c:pt idx="99">
                  <c:v>0.13345465064048767</c:v>
                </c:pt>
                <c:pt idx="100">
                  <c:v>0.1514781266450882</c:v>
                </c:pt>
                <c:pt idx="101">
                  <c:v>0.1549965888261795</c:v>
                </c:pt>
                <c:pt idx="102">
                  <c:v>0.15950208902359009</c:v>
                </c:pt>
                <c:pt idx="103">
                  <c:v>0.15983946621417999</c:v>
                </c:pt>
                <c:pt idx="104">
                  <c:v>0.15775029361248016</c:v>
                </c:pt>
                <c:pt idx="105">
                  <c:v>0.15383258461952209</c:v>
                </c:pt>
                <c:pt idx="106">
                  <c:v>0.15293838083744049</c:v>
                </c:pt>
                <c:pt idx="107">
                  <c:v>0.15418431162834167</c:v>
                </c:pt>
                <c:pt idx="108">
                  <c:v>0.1581529825925827</c:v>
                </c:pt>
                <c:pt idx="109">
                  <c:v>0.16382910311222076</c:v>
                </c:pt>
                <c:pt idx="110">
                  <c:v>0.16618745028972626</c:v>
                </c:pt>
              </c:numCache>
            </c:numRef>
          </c:val>
          <c:smooth val="0"/>
          <c:extLst>
            <c:ext xmlns:c16="http://schemas.microsoft.com/office/drawing/2014/chart" uri="{C3380CC4-5D6E-409C-BE32-E72D297353CC}">
              <c16:uniqueId val="{00000000-4061-40F4-9855-6569288338A8}"/>
            </c:ext>
          </c:extLst>
        </c:ser>
        <c:ser>
          <c:idx val="1"/>
          <c:order val="1"/>
          <c:tx>
            <c:strRef>
              <c:f>'Y-o-Y HPA'!$C$6</c:f>
              <c:strCache>
                <c:ptCount val="1"/>
                <c:pt idx="0">
                  <c:v>Low</c:v>
                </c:pt>
              </c:strCache>
            </c:strRef>
          </c:tx>
          <c:spPr>
            <a:ln w="28575" cap="rnd">
              <a:solidFill>
                <a:schemeClr val="accent2"/>
              </a:solidFill>
              <a:round/>
            </a:ln>
            <a:effectLst/>
          </c:spPr>
          <c:marker>
            <c:symbol val="none"/>
          </c:marker>
          <c:cat>
            <c:numRef>
              <c:f>'Y-o-Y HPA'!$A$7:$A$117</c:f>
              <c:numCache>
                <c:formatCode>mmm\-yy</c:formatCode>
                <c:ptCount val="111"/>
                <c:pt idx="0">
                  <c:v>41275</c:v>
                </c:pt>
                <c:pt idx="1">
                  <c:v>41306</c:v>
                </c:pt>
                <c:pt idx="2">
                  <c:v>41334</c:v>
                </c:pt>
                <c:pt idx="3">
                  <c:v>41365</c:v>
                </c:pt>
                <c:pt idx="4">
                  <c:v>41395</c:v>
                </c:pt>
                <c:pt idx="5">
                  <c:v>41426</c:v>
                </c:pt>
                <c:pt idx="6">
                  <c:v>41456</c:v>
                </c:pt>
                <c:pt idx="7">
                  <c:v>41487</c:v>
                </c:pt>
                <c:pt idx="8">
                  <c:v>41518</c:v>
                </c:pt>
                <c:pt idx="9">
                  <c:v>41548</c:v>
                </c:pt>
                <c:pt idx="10">
                  <c:v>41579</c:v>
                </c:pt>
                <c:pt idx="11">
                  <c:v>41609</c:v>
                </c:pt>
                <c:pt idx="12">
                  <c:v>41640</c:v>
                </c:pt>
                <c:pt idx="13">
                  <c:v>41671</c:v>
                </c:pt>
                <c:pt idx="14">
                  <c:v>41699</c:v>
                </c:pt>
                <c:pt idx="15">
                  <c:v>41730</c:v>
                </c:pt>
                <c:pt idx="16">
                  <c:v>41760</c:v>
                </c:pt>
                <c:pt idx="17">
                  <c:v>41791</c:v>
                </c:pt>
                <c:pt idx="18">
                  <c:v>41821</c:v>
                </c:pt>
                <c:pt idx="19">
                  <c:v>41852</c:v>
                </c:pt>
                <c:pt idx="20">
                  <c:v>41883</c:v>
                </c:pt>
                <c:pt idx="21">
                  <c:v>41913</c:v>
                </c:pt>
                <c:pt idx="22">
                  <c:v>41944</c:v>
                </c:pt>
                <c:pt idx="23">
                  <c:v>41974</c:v>
                </c:pt>
                <c:pt idx="24">
                  <c:v>42005</c:v>
                </c:pt>
                <c:pt idx="25">
                  <c:v>42036</c:v>
                </c:pt>
                <c:pt idx="26">
                  <c:v>42064</c:v>
                </c:pt>
                <c:pt idx="27">
                  <c:v>42095</c:v>
                </c:pt>
                <c:pt idx="28">
                  <c:v>42125</c:v>
                </c:pt>
                <c:pt idx="29">
                  <c:v>42156</c:v>
                </c:pt>
                <c:pt idx="30">
                  <c:v>42186</c:v>
                </c:pt>
                <c:pt idx="31">
                  <c:v>42217</c:v>
                </c:pt>
                <c:pt idx="32">
                  <c:v>42248</c:v>
                </c:pt>
                <c:pt idx="33">
                  <c:v>42278</c:v>
                </c:pt>
                <c:pt idx="34">
                  <c:v>42309</c:v>
                </c:pt>
                <c:pt idx="35">
                  <c:v>42339</c:v>
                </c:pt>
                <c:pt idx="36">
                  <c:v>42370</c:v>
                </c:pt>
                <c:pt idx="37">
                  <c:v>42401</c:v>
                </c:pt>
                <c:pt idx="38">
                  <c:v>42430</c:v>
                </c:pt>
                <c:pt idx="39">
                  <c:v>42461</c:v>
                </c:pt>
                <c:pt idx="40">
                  <c:v>42491</c:v>
                </c:pt>
                <c:pt idx="41">
                  <c:v>42522</c:v>
                </c:pt>
                <c:pt idx="42">
                  <c:v>42552</c:v>
                </c:pt>
                <c:pt idx="43">
                  <c:v>42583</c:v>
                </c:pt>
                <c:pt idx="44">
                  <c:v>42614</c:v>
                </c:pt>
                <c:pt idx="45">
                  <c:v>42644</c:v>
                </c:pt>
                <c:pt idx="46">
                  <c:v>42675</c:v>
                </c:pt>
                <c:pt idx="47">
                  <c:v>42705</c:v>
                </c:pt>
                <c:pt idx="48">
                  <c:v>42736</c:v>
                </c:pt>
                <c:pt idx="49">
                  <c:v>42767</c:v>
                </c:pt>
                <c:pt idx="50">
                  <c:v>42795</c:v>
                </c:pt>
                <c:pt idx="51">
                  <c:v>42826</c:v>
                </c:pt>
                <c:pt idx="52">
                  <c:v>42856</c:v>
                </c:pt>
                <c:pt idx="53">
                  <c:v>42887</c:v>
                </c:pt>
                <c:pt idx="54">
                  <c:v>42917</c:v>
                </c:pt>
                <c:pt idx="55">
                  <c:v>42948</c:v>
                </c:pt>
                <c:pt idx="56">
                  <c:v>42979</c:v>
                </c:pt>
                <c:pt idx="57">
                  <c:v>43009</c:v>
                </c:pt>
                <c:pt idx="58">
                  <c:v>43040</c:v>
                </c:pt>
                <c:pt idx="59">
                  <c:v>43070</c:v>
                </c:pt>
                <c:pt idx="60">
                  <c:v>43101</c:v>
                </c:pt>
                <c:pt idx="61">
                  <c:v>43132</c:v>
                </c:pt>
                <c:pt idx="62">
                  <c:v>43160</c:v>
                </c:pt>
                <c:pt idx="63">
                  <c:v>43191</c:v>
                </c:pt>
                <c:pt idx="64">
                  <c:v>43221</c:v>
                </c:pt>
                <c:pt idx="65">
                  <c:v>43252</c:v>
                </c:pt>
                <c:pt idx="66">
                  <c:v>43282</c:v>
                </c:pt>
                <c:pt idx="67">
                  <c:v>43313</c:v>
                </c:pt>
                <c:pt idx="68">
                  <c:v>43344</c:v>
                </c:pt>
                <c:pt idx="69">
                  <c:v>43374</c:v>
                </c:pt>
                <c:pt idx="70">
                  <c:v>43405</c:v>
                </c:pt>
                <c:pt idx="71">
                  <c:v>43435</c:v>
                </c:pt>
                <c:pt idx="72">
                  <c:v>43466</c:v>
                </c:pt>
                <c:pt idx="73">
                  <c:v>43497</c:v>
                </c:pt>
                <c:pt idx="74">
                  <c:v>43525</c:v>
                </c:pt>
                <c:pt idx="75">
                  <c:v>43556</c:v>
                </c:pt>
                <c:pt idx="76">
                  <c:v>43586</c:v>
                </c:pt>
                <c:pt idx="77">
                  <c:v>43617</c:v>
                </c:pt>
                <c:pt idx="78">
                  <c:v>43647</c:v>
                </c:pt>
                <c:pt idx="79">
                  <c:v>43678</c:v>
                </c:pt>
                <c:pt idx="80">
                  <c:v>43709</c:v>
                </c:pt>
                <c:pt idx="81">
                  <c:v>43739</c:v>
                </c:pt>
                <c:pt idx="82">
                  <c:v>43770</c:v>
                </c:pt>
                <c:pt idx="83">
                  <c:v>43800</c:v>
                </c:pt>
                <c:pt idx="84">
                  <c:v>43831</c:v>
                </c:pt>
                <c:pt idx="85">
                  <c:v>43862</c:v>
                </c:pt>
                <c:pt idx="86">
                  <c:v>43891</c:v>
                </c:pt>
                <c:pt idx="87">
                  <c:v>43922</c:v>
                </c:pt>
                <c:pt idx="88">
                  <c:v>43952</c:v>
                </c:pt>
                <c:pt idx="89">
                  <c:v>43983</c:v>
                </c:pt>
                <c:pt idx="90">
                  <c:v>44013</c:v>
                </c:pt>
                <c:pt idx="91">
                  <c:v>44044</c:v>
                </c:pt>
                <c:pt idx="92">
                  <c:v>44075</c:v>
                </c:pt>
                <c:pt idx="93">
                  <c:v>44105</c:v>
                </c:pt>
                <c:pt idx="94">
                  <c:v>44136</c:v>
                </c:pt>
                <c:pt idx="95">
                  <c:v>44166</c:v>
                </c:pt>
                <c:pt idx="96">
                  <c:v>44197</c:v>
                </c:pt>
                <c:pt idx="97">
                  <c:v>44228</c:v>
                </c:pt>
                <c:pt idx="98">
                  <c:v>44256</c:v>
                </c:pt>
                <c:pt idx="99">
                  <c:v>44287</c:v>
                </c:pt>
                <c:pt idx="100">
                  <c:v>44317</c:v>
                </c:pt>
                <c:pt idx="101">
                  <c:v>44348</c:v>
                </c:pt>
                <c:pt idx="102">
                  <c:v>44378</c:v>
                </c:pt>
                <c:pt idx="103">
                  <c:v>44409</c:v>
                </c:pt>
                <c:pt idx="104">
                  <c:v>44440</c:v>
                </c:pt>
                <c:pt idx="105">
                  <c:v>44470</c:v>
                </c:pt>
                <c:pt idx="106">
                  <c:v>44501</c:v>
                </c:pt>
                <c:pt idx="107">
                  <c:v>44531</c:v>
                </c:pt>
                <c:pt idx="108">
                  <c:v>44562</c:v>
                </c:pt>
                <c:pt idx="109">
                  <c:v>44593</c:v>
                </c:pt>
                <c:pt idx="110">
                  <c:v>44621</c:v>
                </c:pt>
              </c:numCache>
            </c:numRef>
          </c:cat>
          <c:val>
            <c:numRef>
              <c:f>'Y-o-Y HPA'!$C$7:$C$117</c:f>
              <c:numCache>
                <c:formatCode>0.0%</c:formatCode>
                <c:ptCount val="111"/>
                <c:pt idx="0">
                  <c:v>6.6635206341743469E-2</c:v>
                </c:pt>
                <c:pt idx="1">
                  <c:v>6.6822990775108337E-2</c:v>
                </c:pt>
                <c:pt idx="2">
                  <c:v>7.0667706429958344E-2</c:v>
                </c:pt>
                <c:pt idx="3">
                  <c:v>7.2315305471420288E-2</c:v>
                </c:pt>
                <c:pt idx="4">
                  <c:v>7.9974941909313202E-2</c:v>
                </c:pt>
                <c:pt idx="5">
                  <c:v>8.0835983157157898E-2</c:v>
                </c:pt>
                <c:pt idx="6">
                  <c:v>8.5866212844848633E-2</c:v>
                </c:pt>
                <c:pt idx="7">
                  <c:v>9.0516723692417145E-2</c:v>
                </c:pt>
                <c:pt idx="8">
                  <c:v>9.3420527875423431E-2</c:v>
                </c:pt>
                <c:pt idx="9">
                  <c:v>8.7764881551265717E-2</c:v>
                </c:pt>
                <c:pt idx="10">
                  <c:v>8.9843891561031342E-2</c:v>
                </c:pt>
                <c:pt idx="11">
                  <c:v>8.5799850523471832E-2</c:v>
                </c:pt>
                <c:pt idx="12">
                  <c:v>7.8028976917266846E-2</c:v>
                </c:pt>
                <c:pt idx="13">
                  <c:v>7.6933600008487701E-2</c:v>
                </c:pt>
                <c:pt idx="14">
                  <c:v>6.9169767200946808E-2</c:v>
                </c:pt>
                <c:pt idx="15">
                  <c:v>6.8602360785007477E-2</c:v>
                </c:pt>
                <c:pt idx="16">
                  <c:v>6.3905432820320129E-2</c:v>
                </c:pt>
                <c:pt idx="17">
                  <c:v>6.5677270293235779E-2</c:v>
                </c:pt>
                <c:pt idx="18">
                  <c:v>6.6007226705551147E-2</c:v>
                </c:pt>
                <c:pt idx="19">
                  <c:v>6.1513211578130722E-2</c:v>
                </c:pt>
                <c:pt idx="20">
                  <c:v>5.5831089615821838E-2</c:v>
                </c:pt>
                <c:pt idx="21">
                  <c:v>6.6879451274871826E-2</c:v>
                </c:pt>
                <c:pt idx="22">
                  <c:v>5.9089533984661102E-2</c:v>
                </c:pt>
                <c:pt idx="23">
                  <c:v>5.8665342628955841E-2</c:v>
                </c:pt>
                <c:pt idx="24">
                  <c:v>6.3052281737327576E-2</c:v>
                </c:pt>
                <c:pt idx="25">
                  <c:v>6.7114725708961487E-2</c:v>
                </c:pt>
                <c:pt idx="26">
                  <c:v>6.9282211363315582E-2</c:v>
                </c:pt>
                <c:pt idx="27">
                  <c:v>7.435530424118042E-2</c:v>
                </c:pt>
                <c:pt idx="28">
                  <c:v>7.5275629758834839E-2</c:v>
                </c:pt>
                <c:pt idx="29">
                  <c:v>7.1800544857978821E-2</c:v>
                </c:pt>
                <c:pt idx="30">
                  <c:v>7.346159964799881E-2</c:v>
                </c:pt>
                <c:pt idx="31">
                  <c:v>7.3994144797325134E-2</c:v>
                </c:pt>
                <c:pt idx="32">
                  <c:v>7.5814731419086456E-2</c:v>
                </c:pt>
                <c:pt idx="33">
                  <c:v>7.4269600212574005E-2</c:v>
                </c:pt>
                <c:pt idx="34">
                  <c:v>6.7401610314846039E-2</c:v>
                </c:pt>
                <c:pt idx="35">
                  <c:v>7.9443708062171936E-2</c:v>
                </c:pt>
                <c:pt idx="36">
                  <c:v>7.639005035161972E-2</c:v>
                </c:pt>
                <c:pt idx="37">
                  <c:v>7.4010416865348816E-2</c:v>
                </c:pt>
                <c:pt idx="38">
                  <c:v>7.2430118918418884E-2</c:v>
                </c:pt>
                <c:pt idx="39">
                  <c:v>7.12323859333992E-2</c:v>
                </c:pt>
                <c:pt idx="40">
                  <c:v>7.0950940251350403E-2</c:v>
                </c:pt>
                <c:pt idx="41">
                  <c:v>6.8929336965084076E-2</c:v>
                </c:pt>
                <c:pt idx="42">
                  <c:v>7.0291772484779358E-2</c:v>
                </c:pt>
                <c:pt idx="43">
                  <c:v>6.995074450969696E-2</c:v>
                </c:pt>
                <c:pt idx="44">
                  <c:v>7.149457186460495E-2</c:v>
                </c:pt>
                <c:pt idx="45">
                  <c:v>7.4633553624153137E-2</c:v>
                </c:pt>
                <c:pt idx="46">
                  <c:v>8.2941450178623199E-2</c:v>
                </c:pt>
                <c:pt idx="47">
                  <c:v>7.5136661529541016E-2</c:v>
                </c:pt>
                <c:pt idx="48">
                  <c:v>7.3291122913360596E-2</c:v>
                </c:pt>
                <c:pt idx="49">
                  <c:v>7.4621304869651794E-2</c:v>
                </c:pt>
                <c:pt idx="50">
                  <c:v>7.5822912156581879E-2</c:v>
                </c:pt>
                <c:pt idx="51">
                  <c:v>7.5839526951313019E-2</c:v>
                </c:pt>
                <c:pt idx="52">
                  <c:v>7.4252814054489136E-2</c:v>
                </c:pt>
                <c:pt idx="53">
                  <c:v>7.6756879687309265E-2</c:v>
                </c:pt>
                <c:pt idx="54">
                  <c:v>7.7899359166622162E-2</c:v>
                </c:pt>
                <c:pt idx="55">
                  <c:v>7.3606021702289581E-2</c:v>
                </c:pt>
                <c:pt idx="56">
                  <c:v>7.5098089873790741E-2</c:v>
                </c:pt>
                <c:pt idx="57">
                  <c:v>7.5764812529087067E-2</c:v>
                </c:pt>
                <c:pt idx="58">
                  <c:v>7.9049594700336456E-2</c:v>
                </c:pt>
                <c:pt idx="59">
                  <c:v>8.0142386257648468E-2</c:v>
                </c:pt>
                <c:pt idx="60">
                  <c:v>8.6483553051948547E-2</c:v>
                </c:pt>
                <c:pt idx="61">
                  <c:v>8.7667487561702728E-2</c:v>
                </c:pt>
                <c:pt idx="62">
                  <c:v>9.1170564293861389E-2</c:v>
                </c:pt>
                <c:pt idx="63">
                  <c:v>8.6712859570980072E-2</c:v>
                </c:pt>
                <c:pt idx="64">
                  <c:v>8.4673471748828888E-2</c:v>
                </c:pt>
                <c:pt idx="65">
                  <c:v>8.1740766763687134E-2</c:v>
                </c:pt>
                <c:pt idx="66">
                  <c:v>7.7422685921192169E-2</c:v>
                </c:pt>
                <c:pt idx="67">
                  <c:v>8.2227215170860291E-2</c:v>
                </c:pt>
                <c:pt idx="68">
                  <c:v>7.5028099119663239E-2</c:v>
                </c:pt>
                <c:pt idx="69">
                  <c:v>7.0988044142723083E-2</c:v>
                </c:pt>
                <c:pt idx="70">
                  <c:v>6.8063296377658844E-2</c:v>
                </c:pt>
                <c:pt idx="71">
                  <c:v>6.4845137298107147E-2</c:v>
                </c:pt>
                <c:pt idx="72">
                  <c:v>5.2244342863559723E-2</c:v>
                </c:pt>
                <c:pt idx="73">
                  <c:v>6.0995545238256454E-2</c:v>
                </c:pt>
                <c:pt idx="74">
                  <c:v>5.5445093661546707E-2</c:v>
                </c:pt>
                <c:pt idx="75">
                  <c:v>5.9653516858816147E-2</c:v>
                </c:pt>
                <c:pt idx="76">
                  <c:v>6.0462195426225662E-2</c:v>
                </c:pt>
                <c:pt idx="77">
                  <c:v>6.3174039125442505E-2</c:v>
                </c:pt>
                <c:pt idx="78">
                  <c:v>6.5692320466041565E-2</c:v>
                </c:pt>
                <c:pt idx="79">
                  <c:v>6.5037928521633148E-2</c:v>
                </c:pt>
                <c:pt idx="80">
                  <c:v>6.7807354032993317E-2</c:v>
                </c:pt>
                <c:pt idx="81">
                  <c:v>7.2134464979171753E-2</c:v>
                </c:pt>
                <c:pt idx="82">
                  <c:v>7.3157414793968201E-2</c:v>
                </c:pt>
                <c:pt idx="83">
                  <c:v>7.4942603707313538E-2</c:v>
                </c:pt>
                <c:pt idx="84">
                  <c:v>8.0528490245342255E-2</c:v>
                </c:pt>
                <c:pt idx="85">
                  <c:v>7.8336596488952637E-2</c:v>
                </c:pt>
                <c:pt idx="86">
                  <c:v>8.5799515247344971E-2</c:v>
                </c:pt>
                <c:pt idx="87">
                  <c:v>8.8604651391506195E-2</c:v>
                </c:pt>
                <c:pt idx="88">
                  <c:v>7.1091450750827789E-2</c:v>
                </c:pt>
                <c:pt idx="89">
                  <c:v>7.7498637139797211E-2</c:v>
                </c:pt>
                <c:pt idx="90">
                  <c:v>8.580046147108078E-2</c:v>
                </c:pt>
                <c:pt idx="91">
                  <c:v>8.922935277223587E-2</c:v>
                </c:pt>
                <c:pt idx="92">
                  <c:v>9.962792694568634E-2</c:v>
                </c:pt>
                <c:pt idx="93">
                  <c:v>0.11006979644298553</c:v>
                </c:pt>
                <c:pt idx="94">
                  <c:v>0.11645563691854477</c:v>
                </c:pt>
                <c:pt idx="95">
                  <c:v>0.11463348567485809</c:v>
                </c:pt>
                <c:pt idx="96">
                  <c:v>0.1295444667339325</c:v>
                </c:pt>
                <c:pt idx="97">
                  <c:v>0.12134173512458801</c:v>
                </c:pt>
                <c:pt idx="98">
                  <c:v>0.11194724589586258</c:v>
                </c:pt>
                <c:pt idx="99">
                  <c:v>0.11747533082962036</c:v>
                </c:pt>
                <c:pt idx="100">
                  <c:v>0.14128890633583069</c:v>
                </c:pt>
                <c:pt idx="101">
                  <c:v>0.1389213502407074</c:v>
                </c:pt>
                <c:pt idx="102">
                  <c:v>0.14148154854774475</c:v>
                </c:pt>
                <c:pt idx="103">
                  <c:v>0.14601849019527435</c:v>
                </c:pt>
                <c:pt idx="104">
                  <c:v>0.14433783292770386</c:v>
                </c:pt>
                <c:pt idx="105">
                  <c:v>0.14040069282054901</c:v>
                </c:pt>
                <c:pt idx="106">
                  <c:v>0.13746511936187744</c:v>
                </c:pt>
                <c:pt idx="107">
                  <c:v>0.13572715222835541</c:v>
                </c:pt>
                <c:pt idx="108">
                  <c:v>0.1341003030538559</c:v>
                </c:pt>
                <c:pt idx="109">
                  <c:v>0.13608761131763458</c:v>
                </c:pt>
                <c:pt idx="110">
                  <c:v>0.13639961183071136</c:v>
                </c:pt>
              </c:numCache>
            </c:numRef>
          </c:val>
          <c:smooth val="0"/>
          <c:extLst>
            <c:ext xmlns:c16="http://schemas.microsoft.com/office/drawing/2014/chart" uri="{C3380CC4-5D6E-409C-BE32-E72D297353CC}">
              <c16:uniqueId val="{00000001-4061-40F4-9855-6569288338A8}"/>
            </c:ext>
          </c:extLst>
        </c:ser>
        <c:ser>
          <c:idx val="2"/>
          <c:order val="2"/>
          <c:tx>
            <c:strRef>
              <c:f>'Y-o-Y HPA'!$D$6</c:f>
              <c:strCache>
                <c:ptCount val="1"/>
                <c:pt idx="0">
                  <c:v>Low-Med</c:v>
                </c:pt>
              </c:strCache>
            </c:strRef>
          </c:tx>
          <c:spPr>
            <a:ln w="28575" cap="rnd">
              <a:solidFill>
                <a:schemeClr val="accent3"/>
              </a:solidFill>
              <a:round/>
            </a:ln>
            <a:effectLst/>
          </c:spPr>
          <c:marker>
            <c:symbol val="none"/>
          </c:marker>
          <c:cat>
            <c:numRef>
              <c:f>'Y-o-Y HPA'!$A$7:$A$117</c:f>
              <c:numCache>
                <c:formatCode>mmm\-yy</c:formatCode>
                <c:ptCount val="111"/>
                <c:pt idx="0">
                  <c:v>41275</c:v>
                </c:pt>
                <c:pt idx="1">
                  <c:v>41306</c:v>
                </c:pt>
                <c:pt idx="2">
                  <c:v>41334</c:v>
                </c:pt>
                <c:pt idx="3">
                  <c:v>41365</c:v>
                </c:pt>
                <c:pt idx="4">
                  <c:v>41395</c:v>
                </c:pt>
                <c:pt idx="5">
                  <c:v>41426</c:v>
                </c:pt>
                <c:pt idx="6">
                  <c:v>41456</c:v>
                </c:pt>
                <c:pt idx="7">
                  <c:v>41487</c:v>
                </c:pt>
                <c:pt idx="8">
                  <c:v>41518</c:v>
                </c:pt>
                <c:pt idx="9">
                  <c:v>41548</c:v>
                </c:pt>
                <c:pt idx="10">
                  <c:v>41579</c:v>
                </c:pt>
                <c:pt idx="11">
                  <c:v>41609</c:v>
                </c:pt>
                <c:pt idx="12">
                  <c:v>41640</c:v>
                </c:pt>
                <c:pt idx="13">
                  <c:v>41671</c:v>
                </c:pt>
                <c:pt idx="14">
                  <c:v>41699</c:v>
                </c:pt>
                <c:pt idx="15">
                  <c:v>41730</c:v>
                </c:pt>
                <c:pt idx="16">
                  <c:v>41760</c:v>
                </c:pt>
                <c:pt idx="17">
                  <c:v>41791</c:v>
                </c:pt>
                <c:pt idx="18">
                  <c:v>41821</c:v>
                </c:pt>
                <c:pt idx="19">
                  <c:v>41852</c:v>
                </c:pt>
                <c:pt idx="20">
                  <c:v>41883</c:v>
                </c:pt>
                <c:pt idx="21">
                  <c:v>41913</c:v>
                </c:pt>
                <c:pt idx="22">
                  <c:v>41944</c:v>
                </c:pt>
                <c:pt idx="23">
                  <c:v>41974</c:v>
                </c:pt>
                <c:pt idx="24">
                  <c:v>42005</c:v>
                </c:pt>
                <c:pt idx="25">
                  <c:v>42036</c:v>
                </c:pt>
                <c:pt idx="26">
                  <c:v>42064</c:v>
                </c:pt>
                <c:pt idx="27">
                  <c:v>42095</c:v>
                </c:pt>
                <c:pt idx="28">
                  <c:v>42125</c:v>
                </c:pt>
                <c:pt idx="29">
                  <c:v>42156</c:v>
                </c:pt>
                <c:pt idx="30">
                  <c:v>42186</c:v>
                </c:pt>
                <c:pt idx="31">
                  <c:v>42217</c:v>
                </c:pt>
                <c:pt idx="32">
                  <c:v>42248</c:v>
                </c:pt>
                <c:pt idx="33">
                  <c:v>42278</c:v>
                </c:pt>
                <c:pt idx="34">
                  <c:v>42309</c:v>
                </c:pt>
                <c:pt idx="35">
                  <c:v>42339</c:v>
                </c:pt>
                <c:pt idx="36">
                  <c:v>42370</c:v>
                </c:pt>
                <c:pt idx="37">
                  <c:v>42401</c:v>
                </c:pt>
                <c:pt idx="38">
                  <c:v>42430</c:v>
                </c:pt>
                <c:pt idx="39">
                  <c:v>42461</c:v>
                </c:pt>
                <c:pt idx="40">
                  <c:v>42491</c:v>
                </c:pt>
                <c:pt idx="41">
                  <c:v>42522</c:v>
                </c:pt>
                <c:pt idx="42">
                  <c:v>42552</c:v>
                </c:pt>
                <c:pt idx="43">
                  <c:v>42583</c:v>
                </c:pt>
                <c:pt idx="44">
                  <c:v>42614</c:v>
                </c:pt>
                <c:pt idx="45">
                  <c:v>42644</c:v>
                </c:pt>
                <c:pt idx="46">
                  <c:v>42675</c:v>
                </c:pt>
                <c:pt idx="47">
                  <c:v>42705</c:v>
                </c:pt>
                <c:pt idx="48">
                  <c:v>42736</c:v>
                </c:pt>
                <c:pt idx="49">
                  <c:v>42767</c:v>
                </c:pt>
                <c:pt idx="50">
                  <c:v>42795</c:v>
                </c:pt>
                <c:pt idx="51">
                  <c:v>42826</c:v>
                </c:pt>
                <c:pt idx="52">
                  <c:v>42856</c:v>
                </c:pt>
                <c:pt idx="53">
                  <c:v>42887</c:v>
                </c:pt>
                <c:pt idx="54">
                  <c:v>42917</c:v>
                </c:pt>
                <c:pt idx="55">
                  <c:v>42948</c:v>
                </c:pt>
                <c:pt idx="56">
                  <c:v>42979</c:v>
                </c:pt>
                <c:pt idx="57">
                  <c:v>43009</c:v>
                </c:pt>
                <c:pt idx="58">
                  <c:v>43040</c:v>
                </c:pt>
                <c:pt idx="59">
                  <c:v>43070</c:v>
                </c:pt>
                <c:pt idx="60">
                  <c:v>43101</c:v>
                </c:pt>
                <c:pt idx="61">
                  <c:v>43132</c:v>
                </c:pt>
                <c:pt idx="62">
                  <c:v>43160</c:v>
                </c:pt>
                <c:pt idx="63">
                  <c:v>43191</c:v>
                </c:pt>
                <c:pt idx="64">
                  <c:v>43221</c:v>
                </c:pt>
                <c:pt idx="65">
                  <c:v>43252</c:v>
                </c:pt>
                <c:pt idx="66">
                  <c:v>43282</c:v>
                </c:pt>
                <c:pt idx="67">
                  <c:v>43313</c:v>
                </c:pt>
                <c:pt idx="68">
                  <c:v>43344</c:v>
                </c:pt>
                <c:pt idx="69">
                  <c:v>43374</c:v>
                </c:pt>
                <c:pt idx="70">
                  <c:v>43405</c:v>
                </c:pt>
                <c:pt idx="71">
                  <c:v>43435</c:v>
                </c:pt>
                <c:pt idx="72">
                  <c:v>43466</c:v>
                </c:pt>
                <c:pt idx="73">
                  <c:v>43497</c:v>
                </c:pt>
                <c:pt idx="74">
                  <c:v>43525</c:v>
                </c:pt>
                <c:pt idx="75">
                  <c:v>43556</c:v>
                </c:pt>
                <c:pt idx="76">
                  <c:v>43586</c:v>
                </c:pt>
                <c:pt idx="77">
                  <c:v>43617</c:v>
                </c:pt>
                <c:pt idx="78">
                  <c:v>43647</c:v>
                </c:pt>
                <c:pt idx="79">
                  <c:v>43678</c:v>
                </c:pt>
                <c:pt idx="80">
                  <c:v>43709</c:v>
                </c:pt>
                <c:pt idx="81">
                  <c:v>43739</c:v>
                </c:pt>
                <c:pt idx="82">
                  <c:v>43770</c:v>
                </c:pt>
                <c:pt idx="83">
                  <c:v>43800</c:v>
                </c:pt>
                <c:pt idx="84">
                  <c:v>43831</c:v>
                </c:pt>
                <c:pt idx="85">
                  <c:v>43862</c:v>
                </c:pt>
                <c:pt idx="86">
                  <c:v>43891</c:v>
                </c:pt>
                <c:pt idx="87">
                  <c:v>43922</c:v>
                </c:pt>
                <c:pt idx="88">
                  <c:v>43952</c:v>
                </c:pt>
                <c:pt idx="89">
                  <c:v>43983</c:v>
                </c:pt>
                <c:pt idx="90">
                  <c:v>44013</c:v>
                </c:pt>
                <c:pt idx="91">
                  <c:v>44044</c:v>
                </c:pt>
                <c:pt idx="92">
                  <c:v>44075</c:v>
                </c:pt>
                <c:pt idx="93">
                  <c:v>44105</c:v>
                </c:pt>
                <c:pt idx="94">
                  <c:v>44136</c:v>
                </c:pt>
                <c:pt idx="95">
                  <c:v>44166</c:v>
                </c:pt>
                <c:pt idx="96">
                  <c:v>44197</c:v>
                </c:pt>
                <c:pt idx="97">
                  <c:v>44228</c:v>
                </c:pt>
                <c:pt idx="98">
                  <c:v>44256</c:v>
                </c:pt>
                <c:pt idx="99">
                  <c:v>44287</c:v>
                </c:pt>
                <c:pt idx="100">
                  <c:v>44317</c:v>
                </c:pt>
                <c:pt idx="101">
                  <c:v>44348</c:v>
                </c:pt>
                <c:pt idx="102">
                  <c:v>44378</c:v>
                </c:pt>
                <c:pt idx="103">
                  <c:v>44409</c:v>
                </c:pt>
                <c:pt idx="104">
                  <c:v>44440</c:v>
                </c:pt>
                <c:pt idx="105">
                  <c:v>44470</c:v>
                </c:pt>
                <c:pt idx="106">
                  <c:v>44501</c:v>
                </c:pt>
                <c:pt idx="107">
                  <c:v>44531</c:v>
                </c:pt>
                <c:pt idx="108">
                  <c:v>44562</c:v>
                </c:pt>
                <c:pt idx="109">
                  <c:v>44593</c:v>
                </c:pt>
                <c:pt idx="110">
                  <c:v>44621</c:v>
                </c:pt>
              </c:numCache>
            </c:numRef>
          </c:cat>
          <c:val>
            <c:numRef>
              <c:f>'Y-o-Y HPA'!$D$7:$D$117</c:f>
              <c:numCache>
                <c:formatCode>0.0%</c:formatCode>
                <c:ptCount val="111"/>
                <c:pt idx="0">
                  <c:v>7.2419434785842896E-2</c:v>
                </c:pt>
                <c:pt idx="1">
                  <c:v>7.4489012360572815E-2</c:v>
                </c:pt>
                <c:pt idx="2">
                  <c:v>7.202775776386261E-2</c:v>
                </c:pt>
                <c:pt idx="3">
                  <c:v>6.854633241891861E-2</c:v>
                </c:pt>
                <c:pt idx="4">
                  <c:v>6.7320771515369415E-2</c:v>
                </c:pt>
                <c:pt idx="5">
                  <c:v>7.4606902897357941E-2</c:v>
                </c:pt>
                <c:pt idx="6">
                  <c:v>6.7234575748443604E-2</c:v>
                </c:pt>
                <c:pt idx="7">
                  <c:v>7.0014476776123047E-2</c:v>
                </c:pt>
                <c:pt idx="8">
                  <c:v>7.0817850530147552E-2</c:v>
                </c:pt>
                <c:pt idx="9">
                  <c:v>6.6058509051799774E-2</c:v>
                </c:pt>
                <c:pt idx="10">
                  <c:v>6.1801638454198837E-2</c:v>
                </c:pt>
                <c:pt idx="11">
                  <c:v>6.3841328024864197E-2</c:v>
                </c:pt>
                <c:pt idx="12">
                  <c:v>5.1611874252557755E-2</c:v>
                </c:pt>
                <c:pt idx="13">
                  <c:v>5.2050396800041199E-2</c:v>
                </c:pt>
                <c:pt idx="14">
                  <c:v>4.7502275556325912E-2</c:v>
                </c:pt>
                <c:pt idx="15">
                  <c:v>3.7183701992034912E-2</c:v>
                </c:pt>
                <c:pt idx="16">
                  <c:v>3.5072039812803268E-2</c:v>
                </c:pt>
                <c:pt idx="17">
                  <c:v>3.0764101073145866E-2</c:v>
                </c:pt>
                <c:pt idx="18">
                  <c:v>3.4265346825122833E-2</c:v>
                </c:pt>
                <c:pt idx="19">
                  <c:v>3.1642153859138489E-2</c:v>
                </c:pt>
                <c:pt idx="20">
                  <c:v>3.0929753556847572E-2</c:v>
                </c:pt>
                <c:pt idx="21">
                  <c:v>3.4876033663749695E-2</c:v>
                </c:pt>
                <c:pt idx="22">
                  <c:v>3.457910567522049E-2</c:v>
                </c:pt>
                <c:pt idx="23">
                  <c:v>3.5622283816337585E-2</c:v>
                </c:pt>
                <c:pt idx="24">
                  <c:v>4.846632108092308E-2</c:v>
                </c:pt>
                <c:pt idx="25">
                  <c:v>5.0454642623662949E-2</c:v>
                </c:pt>
                <c:pt idx="26">
                  <c:v>5.0774790346622467E-2</c:v>
                </c:pt>
                <c:pt idx="27">
                  <c:v>5.9405438601970673E-2</c:v>
                </c:pt>
                <c:pt idx="28">
                  <c:v>5.8256413787603378E-2</c:v>
                </c:pt>
                <c:pt idx="29">
                  <c:v>5.9464160352945328E-2</c:v>
                </c:pt>
                <c:pt idx="30">
                  <c:v>5.7723008096218109E-2</c:v>
                </c:pt>
                <c:pt idx="31">
                  <c:v>5.9736669063568115E-2</c:v>
                </c:pt>
                <c:pt idx="32">
                  <c:v>6.1574041843414307E-2</c:v>
                </c:pt>
                <c:pt idx="33">
                  <c:v>6.261838972568512E-2</c:v>
                </c:pt>
                <c:pt idx="34">
                  <c:v>6.4217038452625275E-2</c:v>
                </c:pt>
                <c:pt idx="35">
                  <c:v>6.3223093748092651E-2</c:v>
                </c:pt>
                <c:pt idx="36">
                  <c:v>5.8575067669153214E-2</c:v>
                </c:pt>
                <c:pt idx="37">
                  <c:v>5.8244969695806503E-2</c:v>
                </c:pt>
                <c:pt idx="38">
                  <c:v>5.9197477996349335E-2</c:v>
                </c:pt>
                <c:pt idx="39">
                  <c:v>5.2659995853900909E-2</c:v>
                </c:pt>
                <c:pt idx="40">
                  <c:v>5.3026728332042694E-2</c:v>
                </c:pt>
                <c:pt idx="41">
                  <c:v>5.2093375474214554E-2</c:v>
                </c:pt>
                <c:pt idx="42">
                  <c:v>5.5410344153642654E-2</c:v>
                </c:pt>
                <c:pt idx="43">
                  <c:v>5.6013114750385284E-2</c:v>
                </c:pt>
                <c:pt idx="44">
                  <c:v>5.5843383073806763E-2</c:v>
                </c:pt>
                <c:pt idx="45">
                  <c:v>5.7407170534133911E-2</c:v>
                </c:pt>
                <c:pt idx="46">
                  <c:v>5.7251274585723877E-2</c:v>
                </c:pt>
                <c:pt idx="47">
                  <c:v>5.7910304516553879E-2</c:v>
                </c:pt>
                <c:pt idx="48">
                  <c:v>5.7805150747299194E-2</c:v>
                </c:pt>
                <c:pt idx="49">
                  <c:v>5.7992439717054367E-2</c:v>
                </c:pt>
                <c:pt idx="50">
                  <c:v>5.8809258043766022E-2</c:v>
                </c:pt>
                <c:pt idx="51">
                  <c:v>5.9194482862949371E-2</c:v>
                </c:pt>
                <c:pt idx="52">
                  <c:v>5.8312896639108658E-2</c:v>
                </c:pt>
                <c:pt idx="53">
                  <c:v>5.8998811990022659E-2</c:v>
                </c:pt>
                <c:pt idx="54">
                  <c:v>5.8930490165948868E-2</c:v>
                </c:pt>
                <c:pt idx="55">
                  <c:v>5.839865654706955E-2</c:v>
                </c:pt>
                <c:pt idx="56">
                  <c:v>5.8363735675811768E-2</c:v>
                </c:pt>
                <c:pt idx="57">
                  <c:v>5.8201462030410767E-2</c:v>
                </c:pt>
                <c:pt idx="58">
                  <c:v>6.0693174600601196E-2</c:v>
                </c:pt>
                <c:pt idx="59">
                  <c:v>6.2675043940544128E-2</c:v>
                </c:pt>
                <c:pt idx="60">
                  <c:v>6.7853905260562897E-2</c:v>
                </c:pt>
                <c:pt idx="61">
                  <c:v>7.1474246680736542E-2</c:v>
                </c:pt>
                <c:pt idx="62">
                  <c:v>7.2390459477901459E-2</c:v>
                </c:pt>
                <c:pt idx="63">
                  <c:v>6.8400725722312927E-2</c:v>
                </c:pt>
                <c:pt idx="64">
                  <c:v>6.667298823595047E-2</c:v>
                </c:pt>
                <c:pt idx="65">
                  <c:v>6.4565636217594147E-2</c:v>
                </c:pt>
                <c:pt idx="66">
                  <c:v>6.250443309545517E-2</c:v>
                </c:pt>
                <c:pt idx="67">
                  <c:v>6.2405094504356384E-2</c:v>
                </c:pt>
                <c:pt idx="68">
                  <c:v>6.7276015877723694E-2</c:v>
                </c:pt>
                <c:pt idx="69">
                  <c:v>6.1438165605068207E-2</c:v>
                </c:pt>
                <c:pt idx="70">
                  <c:v>5.6916877627372742E-2</c:v>
                </c:pt>
                <c:pt idx="71">
                  <c:v>5.4299052804708481E-2</c:v>
                </c:pt>
                <c:pt idx="72">
                  <c:v>4.4852860271930695E-2</c:v>
                </c:pt>
                <c:pt idx="73">
                  <c:v>4.357701912522316E-2</c:v>
                </c:pt>
                <c:pt idx="74">
                  <c:v>4.3059147894382477E-2</c:v>
                </c:pt>
                <c:pt idx="75">
                  <c:v>4.7636356204748154E-2</c:v>
                </c:pt>
                <c:pt idx="76">
                  <c:v>4.8689272254705429E-2</c:v>
                </c:pt>
                <c:pt idx="77">
                  <c:v>4.998382180929184E-2</c:v>
                </c:pt>
                <c:pt idx="78">
                  <c:v>5.1877081394195557E-2</c:v>
                </c:pt>
                <c:pt idx="79">
                  <c:v>5.2328299731016159E-2</c:v>
                </c:pt>
                <c:pt idx="80">
                  <c:v>4.9211025238037109E-2</c:v>
                </c:pt>
                <c:pt idx="81">
                  <c:v>5.2881091833114624E-2</c:v>
                </c:pt>
                <c:pt idx="82">
                  <c:v>5.6994318962097168E-2</c:v>
                </c:pt>
                <c:pt idx="83">
                  <c:v>5.5467270314693451E-2</c:v>
                </c:pt>
                <c:pt idx="84">
                  <c:v>6.2191743403673172E-2</c:v>
                </c:pt>
                <c:pt idx="85">
                  <c:v>6.2086146324872971E-2</c:v>
                </c:pt>
                <c:pt idx="86">
                  <c:v>6.4926378428936005E-2</c:v>
                </c:pt>
                <c:pt idx="87">
                  <c:v>6.2810234725475311E-2</c:v>
                </c:pt>
                <c:pt idx="88">
                  <c:v>5.8706216514110565E-2</c:v>
                </c:pt>
                <c:pt idx="89">
                  <c:v>6.2750838696956635E-2</c:v>
                </c:pt>
                <c:pt idx="90">
                  <c:v>7.1436814963817596E-2</c:v>
                </c:pt>
                <c:pt idx="91">
                  <c:v>7.8646823763847351E-2</c:v>
                </c:pt>
                <c:pt idx="92">
                  <c:v>8.3547137677669525E-2</c:v>
                </c:pt>
                <c:pt idx="93">
                  <c:v>9.7526773810386658E-2</c:v>
                </c:pt>
                <c:pt idx="94">
                  <c:v>0.10148552805185318</c:v>
                </c:pt>
                <c:pt idx="95">
                  <c:v>0.10648053139448166</c:v>
                </c:pt>
                <c:pt idx="96">
                  <c:v>0.11153131723403931</c:v>
                </c:pt>
                <c:pt idx="97">
                  <c:v>0.11630968004465103</c:v>
                </c:pt>
                <c:pt idx="98">
                  <c:v>0.11943437904119492</c:v>
                </c:pt>
                <c:pt idx="99">
                  <c:v>0.13337633013725281</c:v>
                </c:pt>
                <c:pt idx="100">
                  <c:v>0.1486402302980423</c:v>
                </c:pt>
                <c:pt idx="101">
                  <c:v>0.1546599268913269</c:v>
                </c:pt>
                <c:pt idx="102">
                  <c:v>0.16030901670455933</c:v>
                </c:pt>
                <c:pt idx="103">
                  <c:v>0.15781044960021973</c:v>
                </c:pt>
                <c:pt idx="104">
                  <c:v>0.15562184154987335</c:v>
                </c:pt>
                <c:pt idx="105">
                  <c:v>0.15178312361240387</c:v>
                </c:pt>
                <c:pt idx="106">
                  <c:v>0.14944131672382355</c:v>
                </c:pt>
                <c:pt idx="107">
                  <c:v>0.15082770586013794</c:v>
                </c:pt>
                <c:pt idx="108">
                  <c:v>0.15384973585605621</c:v>
                </c:pt>
                <c:pt idx="109">
                  <c:v>0.15921288728713989</c:v>
                </c:pt>
                <c:pt idx="110">
                  <c:v>0.16094009578227997</c:v>
                </c:pt>
              </c:numCache>
            </c:numRef>
          </c:val>
          <c:smooth val="0"/>
          <c:extLst xmlns:c15="http://schemas.microsoft.com/office/drawing/2012/chart">
            <c:ext xmlns:c16="http://schemas.microsoft.com/office/drawing/2014/chart" uri="{C3380CC4-5D6E-409C-BE32-E72D297353CC}">
              <c16:uniqueId val="{00000002-4061-40F4-9855-6569288338A8}"/>
            </c:ext>
          </c:extLst>
        </c:ser>
        <c:ser>
          <c:idx val="3"/>
          <c:order val="3"/>
          <c:tx>
            <c:strRef>
              <c:f>'Y-o-Y HPA'!$E$6</c:f>
              <c:strCache>
                <c:ptCount val="1"/>
                <c:pt idx="0">
                  <c:v>Med-High</c:v>
                </c:pt>
              </c:strCache>
            </c:strRef>
          </c:tx>
          <c:spPr>
            <a:ln w="28575" cap="rnd">
              <a:solidFill>
                <a:schemeClr val="accent4"/>
              </a:solidFill>
              <a:round/>
            </a:ln>
            <a:effectLst/>
          </c:spPr>
          <c:marker>
            <c:symbol val="none"/>
          </c:marker>
          <c:cat>
            <c:numRef>
              <c:f>'Y-o-Y HPA'!$A$7:$A$117</c:f>
              <c:numCache>
                <c:formatCode>mmm\-yy</c:formatCode>
                <c:ptCount val="111"/>
                <c:pt idx="0">
                  <c:v>41275</c:v>
                </c:pt>
                <c:pt idx="1">
                  <c:v>41306</c:v>
                </c:pt>
                <c:pt idx="2">
                  <c:v>41334</c:v>
                </c:pt>
                <c:pt idx="3">
                  <c:v>41365</c:v>
                </c:pt>
                <c:pt idx="4">
                  <c:v>41395</c:v>
                </c:pt>
                <c:pt idx="5">
                  <c:v>41426</c:v>
                </c:pt>
                <c:pt idx="6">
                  <c:v>41456</c:v>
                </c:pt>
                <c:pt idx="7">
                  <c:v>41487</c:v>
                </c:pt>
                <c:pt idx="8">
                  <c:v>41518</c:v>
                </c:pt>
                <c:pt idx="9">
                  <c:v>41548</c:v>
                </c:pt>
                <c:pt idx="10">
                  <c:v>41579</c:v>
                </c:pt>
                <c:pt idx="11">
                  <c:v>41609</c:v>
                </c:pt>
                <c:pt idx="12">
                  <c:v>41640</c:v>
                </c:pt>
                <c:pt idx="13">
                  <c:v>41671</c:v>
                </c:pt>
                <c:pt idx="14">
                  <c:v>41699</c:v>
                </c:pt>
                <c:pt idx="15">
                  <c:v>41730</c:v>
                </c:pt>
                <c:pt idx="16">
                  <c:v>41760</c:v>
                </c:pt>
                <c:pt idx="17">
                  <c:v>41791</c:v>
                </c:pt>
                <c:pt idx="18">
                  <c:v>41821</c:v>
                </c:pt>
                <c:pt idx="19">
                  <c:v>41852</c:v>
                </c:pt>
                <c:pt idx="20">
                  <c:v>41883</c:v>
                </c:pt>
                <c:pt idx="21">
                  <c:v>41913</c:v>
                </c:pt>
                <c:pt idx="22">
                  <c:v>41944</c:v>
                </c:pt>
                <c:pt idx="23">
                  <c:v>41974</c:v>
                </c:pt>
                <c:pt idx="24">
                  <c:v>42005</c:v>
                </c:pt>
                <c:pt idx="25">
                  <c:v>42036</c:v>
                </c:pt>
                <c:pt idx="26">
                  <c:v>42064</c:v>
                </c:pt>
                <c:pt idx="27">
                  <c:v>42095</c:v>
                </c:pt>
                <c:pt idx="28">
                  <c:v>42125</c:v>
                </c:pt>
                <c:pt idx="29">
                  <c:v>42156</c:v>
                </c:pt>
                <c:pt idx="30">
                  <c:v>42186</c:v>
                </c:pt>
                <c:pt idx="31">
                  <c:v>42217</c:v>
                </c:pt>
                <c:pt idx="32">
                  <c:v>42248</c:v>
                </c:pt>
                <c:pt idx="33">
                  <c:v>42278</c:v>
                </c:pt>
                <c:pt idx="34">
                  <c:v>42309</c:v>
                </c:pt>
                <c:pt idx="35">
                  <c:v>42339</c:v>
                </c:pt>
                <c:pt idx="36">
                  <c:v>42370</c:v>
                </c:pt>
                <c:pt idx="37">
                  <c:v>42401</c:v>
                </c:pt>
                <c:pt idx="38">
                  <c:v>42430</c:v>
                </c:pt>
                <c:pt idx="39">
                  <c:v>42461</c:v>
                </c:pt>
                <c:pt idx="40">
                  <c:v>42491</c:v>
                </c:pt>
                <c:pt idx="41">
                  <c:v>42522</c:v>
                </c:pt>
                <c:pt idx="42">
                  <c:v>42552</c:v>
                </c:pt>
                <c:pt idx="43">
                  <c:v>42583</c:v>
                </c:pt>
                <c:pt idx="44">
                  <c:v>42614</c:v>
                </c:pt>
                <c:pt idx="45">
                  <c:v>42644</c:v>
                </c:pt>
                <c:pt idx="46">
                  <c:v>42675</c:v>
                </c:pt>
                <c:pt idx="47">
                  <c:v>42705</c:v>
                </c:pt>
                <c:pt idx="48">
                  <c:v>42736</c:v>
                </c:pt>
                <c:pt idx="49">
                  <c:v>42767</c:v>
                </c:pt>
                <c:pt idx="50">
                  <c:v>42795</c:v>
                </c:pt>
                <c:pt idx="51">
                  <c:v>42826</c:v>
                </c:pt>
                <c:pt idx="52">
                  <c:v>42856</c:v>
                </c:pt>
                <c:pt idx="53">
                  <c:v>42887</c:v>
                </c:pt>
                <c:pt idx="54">
                  <c:v>42917</c:v>
                </c:pt>
                <c:pt idx="55">
                  <c:v>42948</c:v>
                </c:pt>
                <c:pt idx="56">
                  <c:v>42979</c:v>
                </c:pt>
                <c:pt idx="57">
                  <c:v>43009</c:v>
                </c:pt>
                <c:pt idx="58">
                  <c:v>43040</c:v>
                </c:pt>
                <c:pt idx="59">
                  <c:v>43070</c:v>
                </c:pt>
                <c:pt idx="60">
                  <c:v>43101</c:v>
                </c:pt>
                <c:pt idx="61">
                  <c:v>43132</c:v>
                </c:pt>
                <c:pt idx="62">
                  <c:v>43160</c:v>
                </c:pt>
                <c:pt idx="63">
                  <c:v>43191</c:v>
                </c:pt>
                <c:pt idx="64">
                  <c:v>43221</c:v>
                </c:pt>
                <c:pt idx="65">
                  <c:v>43252</c:v>
                </c:pt>
                <c:pt idx="66">
                  <c:v>43282</c:v>
                </c:pt>
                <c:pt idx="67">
                  <c:v>43313</c:v>
                </c:pt>
                <c:pt idx="68">
                  <c:v>43344</c:v>
                </c:pt>
                <c:pt idx="69">
                  <c:v>43374</c:v>
                </c:pt>
                <c:pt idx="70">
                  <c:v>43405</c:v>
                </c:pt>
                <c:pt idx="71">
                  <c:v>43435</c:v>
                </c:pt>
                <c:pt idx="72">
                  <c:v>43466</c:v>
                </c:pt>
                <c:pt idx="73">
                  <c:v>43497</c:v>
                </c:pt>
                <c:pt idx="74">
                  <c:v>43525</c:v>
                </c:pt>
                <c:pt idx="75">
                  <c:v>43556</c:v>
                </c:pt>
                <c:pt idx="76">
                  <c:v>43586</c:v>
                </c:pt>
                <c:pt idx="77">
                  <c:v>43617</c:v>
                </c:pt>
                <c:pt idx="78">
                  <c:v>43647</c:v>
                </c:pt>
                <c:pt idx="79">
                  <c:v>43678</c:v>
                </c:pt>
                <c:pt idx="80">
                  <c:v>43709</c:v>
                </c:pt>
                <c:pt idx="81">
                  <c:v>43739</c:v>
                </c:pt>
                <c:pt idx="82">
                  <c:v>43770</c:v>
                </c:pt>
                <c:pt idx="83">
                  <c:v>43800</c:v>
                </c:pt>
                <c:pt idx="84">
                  <c:v>43831</c:v>
                </c:pt>
                <c:pt idx="85">
                  <c:v>43862</c:v>
                </c:pt>
                <c:pt idx="86">
                  <c:v>43891</c:v>
                </c:pt>
                <c:pt idx="87">
                  <c:v>43922</c:v>
                </c:pt>
                <c:pt idx="88">
                  <c:v>43952</c:v>
                </c:pt>
                <c:pt idx="89">
                  <c:v>43983</c:v>
                </c:pt>
                <c:pt idx="90">
                  <c:v>44013</c:v>
                </c:pt>
                <c:pt idx="91">
                  <c:v>44044</c:v>
                </c:pt>
                <c:pt idx="92">
                  <c:v>44075</c:v>
                </c:pt>
                <c:pt idx="93">
                  <c:v>44105</c:v>
                </c:pt>
                <c:pt idx="94">
                  <c:v>44136</c:v>
                </c:pt>
                <c:pt idx="95">
                  <c:v>44166</c:v>
                </c:pt>
                <c:pt idx="96">
                  <c:v>44197</c:v>
                </c:pt>
                <c:pt idx="97">
                  <c:v>44228</c:v>
                </c:pt>
                <c:pt idx="98">
                  <c:v>44256</c:v>
                </c:pt>
                <c:pt idx="99">
                  <c:v>44287</c:v>
                </c:pt>
                <c:pt idx="100">
                  <c:v>44317</c:v>
                </c:pt>
                <c:pt idx="101">
                  <c:v>44348</c:v>
                </c:pt>
                <c:pt idx="102">
                  <c:v>44378</c:v>
                </c:pt>
                <c:pt idx="103">
                  <c:v>44409</c:v>
                </c:pt>
                <c:pt idx="104">
                  <c:v>44440</c:v>
                </c:pt>
                <c:pt idx="105">
                  <c:v>44470</c:v>
                </c:pt>
                <c:pt idx="106">
                  <c:v>44501</c:v>
                </c:pt>
                <c:pt idx="107">
                  <c:v>44531</c:v>
                </c:pt>
                <c:pt idx="108">
                  <c:v>44562</c:v>
                </c:pt>
                <c:pt idx="109">
                  <c:v>44593</c:v>
                </c:pt>
                <c:pt idx="110">
                  <c:v>44621</c:v>
                </c:pt>
              </c:numCache>
            </c:numRef>
          </c:cat>
          <c:val>
            <c:numRef>
              <c:f>'Y-o-Y HPA'!$E$7:$E$117</c:f>
              <c:numCache>
                <c:formatCode>0.0%</c:formatCode>
                <c:ptCount val="111"/>
                <c:pt idx="0">
                  <c:v>5.5153120309114456E-2</c:v>
                </c:pt>
                <c:pt idx="1">
                  <c:v>5.5583164095878601E-2</c:v>
                </c:pt>
                <c:pt idx="2">
                  <c:v>5.6026369333267212E-2</c:v>
                </c:pt>
                <c:pt idx="3">
                  <c:v>5.3600668907165527E-2</c:v>
                </c:pt>
                <c:pt idx="4">
                  <c:v>5.1311042159795761E-2</c:v>
                </c:pt>
                <c:pt idx="5">
                  <c:v>6.0615077614784241E-2</c:v>
                </c:pt>
                <c:pt idx="6">
                  <c:v>5.8099418878555298E-2</c:v>
                </c:pt>
                <c:pt idx="7">
                  <c:v>5.9128839522600174E-2</c:v>
                </c:pt>
                <c:pt idx="8">
                  <c:v>5.8910511434078217E-2</c:v>
                </c:pt>
                <c:pt idx="9">
                  <c:v>5.4822474718093872E-2</c:v>
                </c:pt>
                <c:pt idx="10">
                  <c:v>5.314737930893898E-2</c:v>
                </c:pt>
                <c:pt idx="11">
                  <c:v>5.4178699851036072E-2</c:v>
                </c:pt>
                <c:pt idx="12">
                  <c:v>4.6466972678899765E-2</c:v>
                </c:pt>
                <c:pt idx="13">
                  <c:v>4.4918786734342575E-2</c:v>
                </c:pt>
                <c:pt idx="14">
                  <c:v>4.2994450777769089E-2</c:v>
                </c:pt>
                <c:pt idx="15">
                  <c:v>3.4000024199485779E-2</c:v>
                </c:pt>
                <c:pt idx="16">
                  <c:v>3.1048065051436424E-2</c:v>
                </c:pt>
                <c:pt idx="17">
                  <c:v>2.9286604374647141E-2</c:v>
                </c:pt>
                <c:pt idx="18">
                  <c:v>2.7888111770153046E-2</c:v>
                </c:pt>
                <c:pt idx="19">
                  <c:v>2.8166288509964943E-2</c:v>
                </c:pt>
                <c:pt idx="20">
                  <c:v>2.5877898558974266E-2</c:v>
                </c:pt>
                <c:pt idx="21">
                  <c:v>2.8744470328092575E-2</c:v>
                </c:pt>
                <c:pt idx="22">
                  <c:v>3.0441051349043846E-2</c:v>
                </c:pt>
                <c:pt idx="23">
                  <c:v>3.077620267868042E-2</c:v>
                </c:pt>
                <c:pt idx="24">
                  <c:v>3.6988489329814911E-2</c:v>
                </c:pt>
                <c:pt idx="25">
                  <c:v>3.9723750203847885E-2</c:v>
                </c:pt>
                <c:pt idx="26">
                  <c:v>3.8307603448629379E-2</c:v>
                </c:pt>
                <c:pt idx="27">
                  <c:v>4.325597733259201E-2</c:v>
                </c:pt>
                <c:pt idx="28">
                  <c:v>4.3173879384994507E-2</c:v>
                </c:pt>
                <c:pt idx="29">
                  <c:v>4.0018711239099503E-2</c:v>
                </c:pt>
                <c:pt idx="30">
                  <c:v>4.3133623898029327E-2</c:v>
                </c:pt>
                <c:pt idx="31">
                  <c:v>4.1638795286417007E-2</c:v>
                </c:pt>
                <c:pt idx="32">
                  <c:v>4.3186407536268234E-2</c:v>
                </c:pt>
                <c:pt idx="33">
                  <c:v>4.5695532113313675E-2</c:v>
                </c:pt>
                <c:pt idx="34">
                  <c:v>4.5491278171539307E-2</c:v>
                </c:pt>
                <c:pt idx="35">
                  <c:v>4.295659065246582E-2</c:v>
                </c:pt>
                <c:pt idx="36">
                  <c:v>4.212699830532074E-2</c:v>
                </c:pt>
                <c:pt idx="37">
                  <c:v>4.2569968849420547E-2</c:v>
                </c:pt>
                <c:pt idx="38">
                  <c:v>4.1955914348363876E-2</c:v>
                </c:pt>
                <c:pt idx="39">
                  <c:v>4.0345568209886551E-2</c:v>
                </c:pt>
                <c:pt idx="40">
                  <c:v>3.9742261171340942E-2</c:v>
                </c:pt>
                <c:pt idx="41">
                  <c:v>4.0322113782167435E-2</c:v>
                </c:pt>
                <c:pt idx="42">
                  <c:v>4.2262859642505646E-2</c:v>
                </c:pt>
                <c:pt idx="43">
                  <c:v>4.2897589504718781E-2</c:v>
                </c:pt>
                <c:pt idx="44">
                  <c:v>4.5232795178890228E-2</c:v>
                </c:pt>
                <c:pt idx="45">
                  <c:v>4.38515804708004E-2</c:v>
                </c:pt>
                <c:pt idx="46">
                  <c:v>4.4476214796304703E-2</c:v>
                </c:pt>
                <c:pt idx="47">
                  <c:v>4.5721564441919327E-2</c:v>
                </c:pt>
                <c:pt idx="48">
                  <c:v>4.5881807804107666E-2</c:v>
                </c:pt>
                <c:pt idx="49">
                  <c:v>4.8075262457132339E-2</c:v>
                </c:pt>
                <c:pt idx="50">
                  <c:v>4.9799814820289612E-2</c:v>
                </c:pt>
                <c:pt idx="51">
                  <c:v>4.8683095723390579E-2</c:v>
                </c:pt>
                <c:pt idx="52">
                  <c:v>4.9713525921106339E-2</c:v>
                </c:pt>
                <c:pt idx="53">
                  <c:v>4.9646865576505661E-2</c:v>
                </c:pt>
                <c:pt idx="54">
                  <c:v>4.8332560807466507E-2</c:v>
                </c:pt>
                <c:pt idx="55">
                  <c:v>4.864337295293808E-2</c:v>
                </c:pt>
                <c:pt idx="56">
                  <c:v>4.9090020358562469E-2</c:v>
                </c:pt>
                <c:pt idx="57">
                  <c:v>5.0594236701726913E-2</c:v>
                </c:pt>
                <c:pt idx="58">
                  <c:v>5.0566084682941437E-2</c:v>
                </c:pt>
                <c:pt idx="59">
                  <c:v>5.2295144647359848E-2</c:v>
                </c:pt>
                <c:pt idx="60">
                  <c:v>5.5935587733983994E-2</c:v>
                </c:pt>
                <c:pt idx="61">
                  <c:v>5.8854959905147552E-2</c:v>
                </c:pt>
                <c:pt idx="62">
                  <c:v>6.0024794191122055E-2</c:v>
                </c:pt>
                <c:pt idx="63">
                  <c:v>5.7619422674179077E-2</c:v>
                </c:pt>
                <c:pt idx="64">
                  <c:v>5.5817596614360809E-2</c:v>
                </c:pt>
                <c:pt idx="65">
                  <c:v>5.4597441107034683E-2</c:v>
                </c:pt>
                <c:pt idx="66">
                  <c:v>5.3817000240087509E-2</c:v>
                </c:pt>
                <c:pt idx="67">
                  <c:v>5.4244443774223328E-2</c:v>
                </c:pt>
                <c:pt idx="68">
                  <c:v>5.6361764669418335E-2</c:v>
                </c:pt>
                <c:pt idx="69">
                  <c:v>5.1955200731754303E-2</c:v>
                </c:pt>
                <c:pt idx="70">
                  <c:v>4.4807653874158859E-2</c:v>
                </c:pt>
                <c:pt idx="71">
                  <c:v>4.0244445204734802E-2</c:v>
                </c:pt>
                <c:pt idx="72">
                  <c:v>3.289509192109108E-2</c:v>
                </c:pt>
                <c:pt idx="73">
                  <c:v>3.0780952423810959E-2</c:v>
                </c:pt>
                <c:pt idx="74">
                  <c:v>3.0335700139403343E-2</c:v>
                </c:pt>
                <c:pt idx="75">
                  <c:v>3.4247055649757385E-2</c:v>
                </c:pt>
                <c:pt idx="76">
                  <c:v>3.4982901066541672E-2</c:v>
                </c:pt>
                <c:pt idx="77">
                  <c:v>3.5562649369239807E-2</c:v>
                </c:pt>
                <c:pt idx="78">
                  <c:v>3.6873798817396164E-2</c:v>
                </c:pt>
                <c:pt idx="79">
                  <c:v>3.6865264177322388E-2</c:v>
                </c:pt>
                <c:pt idx="80">
                  <c:v>3.52034792304039E-2</c:v>
                </c:pt>
                <c:pt idx="81">
                  <c:v>3.8455910980701447E-2</c:v>
                </c:pt>
                <c:pt idx="82">
                  <c:v>4.3774321675300598E-2</c:v>
                </c:pt>
                <c:pt idx="83">
                  <c:v>4.4676225632429123E-2</c:v>
                </c:pt>
                <c:pt idx="84">
                  <c:v>5.1498375833034515E-2</c:v>
                </c:pt>
                <c:pt idx="85">
                  <c:v>5.2798803895711899E-2</c:v>
                </c:pt>
                <c:pt idx="86">
                  <c:v>5.4113578051328659E-2</c:v>
                </c:pt>
                <c:pt idx="87">
                  <c:v>5.1107052713632584E-2</c:v>
                </c:pt>
                <c:pt idx="88">
                  <c:v>4.7002468258142471E-2</c:v>
                </c:pt>
                <c:pt idx="89">
                  <c:v>5.4034266620874405E-2</c:v>
                </c:pt>
                <c:pt idx="90">
                  <c:v>6.0306858271360397E-2</c:v>
                </c:pt>
                <c:pt idx="91">
                  <c:v>6.9826632738113403E-2</c:v>
                </c:pt>
                <c:pt idx="92">
                  <c:v>7.9017415642738342E-2</c:v>
                </c:pt>
                <c:pt idx="93">
                  <c:v>8.9569248259067535E-2</c:v>
                </c:pt>
                <c:pt idx="94">
                  <c:v>9.5753051340579987E-2</c:v>
                </c:pt>
                <c:pt idx="95">
                  <c:v>0.10098198056221008</c:v>
                </c:pt>
                <c:pt idx="96">
                  <c:v>0.10865413397550583</c:v>
                </c:pt>
                <c:pt idx="97">
                  <c:v>0.11597304791212082</c:v>
                </c:pt>
                <c:pt idx="98">
                  <c:v>0.12662744522094727</c:v>
                </c:pt>
                <c:pt idx="99">
                  <c:v>0.14314776659011841</c:v>
                </c:pt>
                <c:pt idx="100">
                  <c:v>0.16218987107276917</c:v>
                </c:pt>
                <c:pt idx="101">
                  <c:v>0.16695131361484528</c:v>
                </c:pt>
                <c:pt idx="102">
                  <c:v>0.17074327170848846</c:v>
                </c:pt>
                <c:pt idx="103">
                  <c:v>0.16820168495178223</c:v>
                </c:pt>
                <c:pt idx="104">
                  <c:v>0.16463200747966766</c:v>
                </c:pt>
                <c:pt idx="105">
                  <c:v>0.16044712066650391</c:v>
                </c:pt>
                <c:pt idx="106">
                  <c:v>0.16108180582523346</c:v>
                </c:pt>
                <c:pt idx="107">
                  <c:v>0.16578228771686554</c:v>
                </c:pt>
                <c:pt idx="108">
                  <c:v>0.16822735965251923</c:v>
                </c:pt>
                <c:pt idx="109">
                  <c:v>0.17601364850997925</c:v>
                </c:pt>
                <c:pt idx="110">
                  <c:v>0.17744229733943939</c:v>
                </c:pt>
              </c:numCache>
            </c:numRef>
          </c:val>
          <c:smooth val="0"/>
          <c:extLst xmlns:c15="http://schemas.microsoft.com/office/drawing/2012/chart">
            <c:ext xmlns:c16="http://schemas.microsoft.com/office/drawing/2014/chart" uri="{C3380CC4-5D6E-409C-BE32-E72D297353CC}">
              <c16:uniqueId val="{00000003-4061-40F4-9855-6569288338A8}"/>
            </c:ext>
          </c:extLst>
        </c:ser>
        <c:ser>
          <c:idx val="4"/>
          <c:order val="4"/>
          <c:tx>
            <c:strRef>
              <c:f>'Y-o-Y HPA'!$F$6</c:f>
              <c:strCache>
                <c:ptCount val="1"/>
                <c:pt idx="0">
                  <c:v>High</c:v>
                </c:pt>
              </c:strCache>
            </c:strRef>
          </c:tx>
          <c:spPr>
            <a:ln w="28575" cap="rnd">
              <a:solidFill>
                <a:schemeClr val="accent5"/>
              </a:solidFill>
              <a:round/>
            </a:ln>
            <a:effectLst/>
          </c:spPr>
          <c:marker>
            <c:symbol val="none"/>
          </c:marker>
          <c:cat>
            <c:numRef>
              <c:f>'Y-o-Y HPA'!$A$7:$A$117</c:f>
              <c:numCache>
                <c:formatCode>mmm\-yy</c:formatCode>
                <c:ptCount val="111"/>
                <c:pt idx="0">
                  <c:v>41275</c:v>
                </c:pt>
                <c:pt idx="1">
                  <c:v>41306</c:v>
                </c:pt>
                <c:pt idx="2">
                  <c:v>41334</c:v>
                </c:pt>
                <c:pt idx="3">
                  <c:v>41365</c:v>
                </c:pt>
                <c:pt idx="4">
                  <c:v>41395</c:v>
                </c:pt>
                <c:pt idx="5">
                  <c:v>41426</c:v>
                </c:pt>
                <c:pt idx="6">
                  <c:v>41456</c:v>
                </c:pt>
                <c:pt idx="7">
                  <c:v>41487</c:v>
                </c:pt>
                <c:pt idx="8">
                  <c:v>41518</c:v>
                </c:pt>
                <c:pt idx="9">
                  <c:v>41548</c:v>
                </c:pt>
                <c:pt idx="10">
                  <c:v>41579</c:v>
                </c:pt>
                <c:pt idx="11">
                  <c:v>41609</c:v>
                </c:pt>
                <c:pt idx="12">
                  <c:v>41640</c:v>
                </c:pt>
                <c:pt idx="13">
                  <c:v>41671</c:v>
                </c:pt>
                <c:pt idx="14">
                  <c:v>41699</c:v>
                </c:pt>
                <c:pt idx="15">
                  <c:v>41730</c:v>
                </c:pt>
                <c:pt idx="16">
                  <c:v>41760</c:v>
                </c:pt>
                <c:pt idx="17">
                  <c:v>41791</c:v>
                </c:pt>
                <c:pt idx="18">
                  <c:v>41821</c:v>
                </c:pt>
                <c:pt idx="19">
                  <c:v>41852</c:v>
                </c:pt>
                <c:pt idx="20">
                  <c:v>41883</c:v>
                </c:pt>
                <c:pt idx="21">
                  <c:v>41913</c:v>
                </c:pt>
                <c:pt idx="22">
                  <c:v>41944</c:v>
                </c:pt>
                <c:pt idx="23">
                  <c:v>41974</c:v>
                </c:pt>
                <c:pt idx="24">
                  <c:v>42005</c:v>
                </c:pt>
                <c:pt idx="25">
                  <c:v>42036</c:v>
                </c:pt>
                <c:pt idx="26">
                  <c:v>42064</c:v>
                </c:pt>
                <c:pt idx="27">
                  <c:v>42095</c:v>
                </c:pt>
                <c:pt idx="28">
                  <c:v>42125</c:v>
                </c:pt>
                <c:pt idx="29">
                  <c:v>42156</c:v>
                </c:pt>
                <c:pt idx="30">
                  <c:v>42186</c:v>
                </c:pt>
                <c:pt idx="31">
                  <c:v>42217</c:v>
                </c:pt>
                <c:pt idx="32">
                  <c:v>42248</c:v>
                </c:pt>
                <c:pt idx="33">
                  <c:v>42278</c:v>
                </c:pt>
                <c:pt idx="34">
                  <c:v>42309</c:v>
                </c:pt>
                <c:pt idx="35">
                  <c:v>42339</c:v>
                </c:pt>
                <c:pt idx="36">
                  <c:v>42370</c:v>
                </c:pt>
                <c:pt idx="37">
                  <c:v>42401</c:v>
                </c:pt>
                <c:pt idx="38">
                  <c:v>42430</c:v>
                </c:pt>
                <c:pt idx="39">
                  <c:v>42461</c:v>
                </c:pt>
                <c:pt idx="40">
                  <c:v>42491</c:v>
                </c:pt>
                <c:pt idx="41">
                  <c:v>42522</c:v>
                </c:pt>
                <c:pt idx="42">
                  <c:v>42552</c:v>
                </c:pt>
                <c:pt idx="43">
                  <c:v>42583</c:v>
                </c:pt>
                <c:pt idx="44">
                  <c:v>42614</c:v>
                </c:pt>
                <c:pt idx="45">
                  <c:v>42644</c:v>
                </c:pt>
                <c:pt idx="46">
                  <c:v>42675</c:v>
                </c:pt>
                <c:pt idx="47">
                  <c:v>42705</c:v>
                </c:pt>
                <c:pt idx="48">
                  <c:v>42736</c:v>
                </c:pt>
                <c:pt idx="49">
                  <c:v>42767</c:v>
                </c:pt>
                <c:pt idx="50">
                  <c:v>42795</c:v>
                </c:pt>
                <c:pt idx="51">
                  <c:v>42826</c:v>
                </c:pt>
                <c:pt idx="52">
                  <c:v>42856</c:v>
                </c:pt>
                <c:pt idx="53">
                  <c:v>42887</c:v>
                </c:pt>
                <c:pt idx="54">
                  <c:v>42917</c:v>
                </c:pt>
                <c:pt idx="55">
                  <c:v>42948</c:v>
                </c:pt>
                <c:pt idx="56">
                  <c:v>42979</c:v>
                </c:pt>
                <c:pt idx="57">
                  <c:v>43009</c:v>
                </c:pt>
                <c:pt idx="58">
                  <c:v>43040</c:v>
                </c:pt>
                <c:pt idx="59">
                  <c:v>43070</c:v>
                </c:pt>
                <c:pt idx="60">
                  <c:v>43101</c:v>
                </c:pt>
                <c:pt idx="61">
                  <c:v>43132</c:v>
                </c:pt>
                <c:pt idx="62">
                  <c:v>43160</c:v>
                </c:pt>
                <c:pt idx="63">
                  <c:v>43191</c:v>
                </c:pt>
                <c:pt idx="64">
                  <c:v>43221</c:v>
                </c:pt>
                <c:pt idx="65">
                  <c:v>43252</c:v>
                </c:pt>
                <c:pt idx="66">
                  <c:v>43282</c:v>
                </c:pt>
                <c:pt idx="67">
                  <c:v>43313</c:v>
                </c:pt>
                <c:pt idx="68">
                  <c:v>43344</c:v>
                </c:pt>
                <c:pt idx="69">
                  <c:v>43374</c:v>
                </c:pt>
                <c:pt idx="70">
                  <c:v>43405</c:v>
                </c:pt>
                <c:pt idx="71">
                  <c:v>43435</c:v>
                </c:pt>
                <c:pt idx="72">
                  <c:v>43466</c:v>
                </c:pt>
                <c:pt idx="73">
                  <c:v>43497</c:v>
                </c:pt>
                <c:pt idx="74">
                  <c:v>43525</c:v>
                </c:pt>
                <c:pt idx="75">
                  <c:v>43556</c:v>
                </c:pt>
                <c:pt idx="76">
                  <c:v>43586</c:v>
                </c:pt>
                <c:pt idx="77">
                  <c:v>43617</c:v>
                </c:pt>
                <c:pt idx="78">
                  <c:v>43647</c:v>
                </c:pt>
                <c:pt idx="79">
                  <c:v>43678</c:v>
                </c:pt>
                <c:pt idx="80">
                  <c:v>43709</c:v>
                </c:pt>
                <c:pt idx="81">
                  <c:v>43739</c:v>
                </c:pt>
                <c:pt idx="82">
                  <c:v>43770</c:v>
                </c:pt>
                <c:pt idx="83">
                  <c:v>43800</c:v>
                </c:pt>
                <c:pt idx="84">
                  <c:v>43831</c:v>
                </c:pt>
                <c:pt idx="85">
                  <c:v>43862</c:v>
                </c:pt>
                <c:pt idx="86">
                  <c:v>43891</c:v>
                </c:pt>
                <c:pt idx="87">
                  <c:v>43922</c:v>
                </c:pt>
                <c:pt idx="88">
                  <c:v>43952</c:v>
                </c:pt>
                <c:pt idx="89">
                  <c:v>43983</c:v>
                </c:pt>
                <c:pt idx="90">
                  <c:v>44013</c:v>
                </c:pt>
                <c:pt idx="91">
                  <c:v>44044</c:v>
                </c:pt>
                <c:pt idx="92">
                  <c:v>44075</c:v>
                </c:pt>
                <c:pt idx="93">
                  <c:v>44105</c:v>
                </c:pt>
                <c:pt idx="94">
                  <c:v>44136</c:v>
                </c:pt>
                <c:pt idx="95">
                  <c:v>44166</c:v>
                </c:pt>
                <c:pt idx="96">
                  <c:v>44197</c:v>
                </c:pt>
                <c:pt idx="97">
                  <c:v>44228</c:v>
                </c:pt>
                <c:pt idx="98">
                  <c:v>44256</c:v>
                </c:pt>
                <c:pt idx="99">
                  <c:v>44287</c:v>
                </c:pt>
                <c:pt idx="100">
                  <c:v>44317</c:v>
                </c:pt>
                <c:pt idx="101">
                  <c:v>44348</c:v>
                </c:pt>
                <c:pt idx="102">
                  <c:v>44378</c:v>
                </c:pt>
                <c:pt idx="103">
                  <c:v>44409</c:v>
                </c:pt>
                <c:pt idx="104">
                  <c:v>44440</c:v>
                </c:pt>
                <c:pt idx="105">
                  <c:v>44470</c:v>
                </c:pt>
                <c:pt idx="106">
                  <c:v>44501</c:v>
                </c:pt>
                <c:pt idx="107">
                  <c:v>44531</c:v>
                </c:pt>
                <c:pt idx="108">
                  <c:v>44562</c:v>
                </c:pt>
                <c:pt idx="109">
                  <c:v>44593</c:v>
                </c:pt>
                <c:pt idx="110">
                  <c:v>44621</c:v>
                </c:pt>
              </c:numCache>
            </c:numRef>
          </c:cat>
          <c:val>
            <c:numRef>
              <c:f>'Y-o-Y HPA'!$F$7:$F$117</c:f>
              <c:numCache>
                <c:formatCode>0.0%</c:formatCode>
                <c:ptCount val="111"/>
                <c:pt idx="0">
                  <c:v>4.1977155953645706E-2</c:v>
                </c:pt>
                <c:pt idx="1">
                  <c:v>4.5029576867818832E-2</c:v>
                </c:pt>
                <c:pt idx="2">
                  <c:v>5.5388685315847397E-2</c:v>
                </c:pt>
                <c:pt idx="3">
                  <c:v>5.786491185426712E-2</c:v>
                </c:pt>
                <c:pt idx="4">
                  <c:v>4.9796190112829208E-2</c:v>
                </c:pt>
                <c:pt idx="5">
                  <c:v>6.3720099627971649E-2</c:v>
                </c:pt>
                <c:pt idx="6">
                  <c:v>6.3511915504932404E-2</c:v>
                </c:pt>
                <c:pt idx="7">
                  <c:v>6.5706044435501099E-2</c:v>
                </c:pt>
                <c:pt idx="8">
                  <c:v>6.7153789103031158E-2</c:v>
                </c:pt>
                <c:pt idx="9">
                  <c:v>8.0671221017837524E-2</c:v>
                </c:pt>
                <c:pt idx="10">
                  <c:v>7.8857898712158203E-2</c:v>
                </c:pt>
                <c:pt idx="11">
                  <c:v>7.7869869768619537E-2</c:v>
                </c:pt>
                <c:pt idx="12">
                  <c:v>7.7106975018978119E-2</c:v>
                </c:pt>
                <c:pt idx="13">
                  <c:v>7.1664042770862579E-2</c:v>
                </c:pt>
                <c:pt idx="14">
                  <c:v>6.2399808317422867E-2</c:v>
                </c:pt>
                <c:pt idx="15">
                  <c:v>5.7413652539253235E-2</c:v>
                </c:pt>
                <c:pt idx="16">
                  <c:v>5.282965674996376E-2</c:v>
                </c:pt>
                <c:pt idx="17">
                  <c:v>4.263642430305481E-2</c:v>
                </c:pt>
                <c:pt idx="18">
                  <c:v>4.1454710066318512E-2</c:v>
                </c:pt>
                <c:pt idx="19">
                  <c:v>4.4235650449991226E-2</c:v>
                </c:pt>
                <c:pt idx="20">
                  <c:v>4.39269058406353E-2</c:v>
                </c:pt>
                <c:pt idx="21">
                  <c:v>4.4798411428928375E-2</c:v>
                </c:pt>
                <c:pt idx="22">
                  <c:v>3.8098789751529694E-2</c:v>
                </c:pt>
                <c:pt idx="23">
                  <c:v>3.1388204544782639E-2</c:v>
                </c:pt>
                <c:pt idx="24">
                  <c:v>3.6659091711044312E-2</c:v>
                </c:pt>
                <c:pt idx="25">
                  <c:v>4.1262667626142502E-2</c:v>
                </c:pt>
                <c:pt idx="26">
                  <c:v>4.2099609971046448E-2</c:v>
                </c:pt>
                <c:pt idx="27">
                  <c:v>3.7823572754859924E-2</c:v>
                </c:pt>
                <c:pt idx="28">
                  <c:v>4.2383357882499695E-2</c:v>
                </c:pt>
                <c:pt idx="29">
                  <c:v>4.1597746312618256E-2</c:v>
                </c:pt>
                <c:pt idx="30">
                  <c:v>4.0114156901836395E-2</c:v>
                </c:pt>
                <c:pt idx="31">
                  <c:v>3.6964360624551773E-2</c:v>
                </c:pt>
                <c:pt idx="32">
                  <c:v>4.0421184152364731E-2</c:v>
                </c:pt>
                <c:pt idx="33">
                  <c:v>3.9388284087181091E-2</c:v>
                </c:pt>
                <c:pt idx="34">
                  <c:v>3.8001473993062973E-2</c:v>
                </c:pt>
                <c:pt idx="35">
                  <c:v>3.9547659456729889E-2</c:v>
                </c:pt>
                <c:pt idx="36">
                  <c:v>3.8180608302354813E-2</c:v>
                </c:pt>
                <c:pt idx="37">
                  <c:v>3.890029713511467E-2</c:v>
                </c:pt>
                <c:pt idx="38">
                  <c:v>3.6354690790176392E-2</c:v>
                </c:pt>
                <c:pt idx="39">
                  <c:v>3.5469066351652145E-2</c:v>
                </c:pt>
                <c:pt idx="40">
                  <c:v>3.0768712982535362E-2</c:v>
                </c:pt>
                <c:pt idx="41">
                  <c:v>3.454536572098732E-2</c:v>
                </c:pt>
                <c:pt idx="42">
                  <c:v>3.2797671854496002E-2</c:v>
                </c:pt>
                <c:pt idx="43">
                  <c:v>3.2693345099687576E-2</c:v>
                </c:pt>
                <c:pt idx="44">
                  <c:v>2.7582274749875069E-2</c:v>
                </c:pt>
                <c:pt idx="45">
                  <c:v>2.8499964624643326E-2</c:v>
                </c:pt>
                <c:pt idx="46">
                  <c:v>3.056642971932888E-2</c:v>
                </c:pt>
                <c:pt idx="47">
                  <c:v>3.2692961394786835E-2</c:v>
                </c:pt>
                <c:pt idx="48">
                  <c:v>3.3709950745105743E-2</c:v>
                </c:pt>
                <c:pt idx="49">
                  <c:v>3.8001082837581635E-2</c:v>
                </c:pt>
                <c:pt idx="50">
                  <c:v>4.1295971721410751E-2</c:v>
                </c:pt>
                <c:pt idx="51">
                  <c:v>4.3800976127386093E-2</c:v>
                </c:pt>
                <c:pt idx="52">
                  <c:v>4.452895000576973E-2</c:v>
                </c:pt>
                <c:pt idx="53">
                  <c:v>4.2900983244180679E-2</c:v>
                </c:pt>
                <c:pt idx="54">
                  <c:v>4.3879259377717972E-2</c:v>
                </c:pt>
                <c:pt idx="55">
                  <c:v>4.7192733734846115E-2</c:v>
                </c:pt>
                <c:pt idx="56">
                  <c:v>4.9801599234342575E-2</c:v>
                </c:pt>
                <c:pt idx="57">
                  <c:v>5.3659480065107346E-2</c:v>
                </c:pt>
                <c:pt idx="58">
                  <c:v>4.9217697232961655E-2</c:v>
                </c:pt>
                <c:pt idx="59">
                  <c:v>5.4525375366210938E-2</c:v>
                </c:pt>
                <c:pt idx="60">
                  <c:v>5.3102899342775345E-2</c:v>
                </c:pt>
                <c:pt idx="61">
                  <c:v>5.7083234190940857E-2</c:v>
                </c:pt>
                <c:pt idx="62">
                  <c:v>5.8573078364133835E-2</c:v>
                </c:pt>
                <c:pt idx="63">
                  <c:v>5.9102375060319901E-2</c:v>
                </c:pt>
                <c:pt idx="64">
                  <c:v>5.7747256010770798E-2</c:v>
                </c:pt>
                <c:pt idx="65">
                  <c:v>5.0343029201030731E-2</c:v>
                </c:pt>
                <c:pt idx="66">
                  <c:v>4.7895826399326324E-2</c:v>
                </c:pt>
                <c:pt idx="67">
                  <c:v>4.3086450546979904E-2</c:v>
                </c:pt>
                <c:pt idx="68">
                  <c:v>5.4041303694248199E-2</c:v>
                </c:pt>
                <c:pt idx="69">
                  <c:v>4.1106298565864563E-2</c:v>
                </c:pt>
                <c:pt idx="70">
                  <c:v>2.4575507268309593E-2</c:v>
                </c:pt>
                <c:pt idx="71">
                  <c:v>8.6591495200991631E-3</c:v>
                </c:pt>
                <c:pt idx="72">
                  <c:v>2.9377832543104887E-3</c:v>
                </c:pt>
                <c:pt idx="73">
                  <c:v>2.0950054749846458E-3</c:v>
                </c:pt>
                <c:pt idx="74">
                  <c:v>7.3699252679944038E-3</c:v>
                </c:pt>
                <c:pt idx="75">
                  <c:v>6.6877263598144054E-3</c:v>
                </c:pt>
                <c:pt idx="76">
                  <c:v>1.0734855197370052E-2</c:v>
                </c:pt>
                <c:pt idx="77">
                  <c:v>1.6929851844906807E-2</c:v>
                </c:pt>
                <c:pt idx="78">
                  <c:v>1.431747805327177E-2</c:v>
                </c:pt>
                <c:pt idx="79">
                  <c:v>1.7471788451075554E-2</c:v>
                </c:pt>
                <c:pt idx="80">
                  <c:v>1.4061006717383862E-2</c:v>
                </c:pt>
                <c:pt idx="81">
                  <c:v>1.8836492672562599E-2</c:v>
                </c:pt>
                <c:pt idx="82">
                  <c:v>3.661094605922699E-2</c:v>
                </c:pt>
                <c:pt idx="83">
                  <c:v>4.2297150939702988E-2</c:v>
                </c:pt>
                <c:pt idx="84">
                  <c:v>4.451838880777359E-2</c:v>
                </c:pt>
                <c:pt idx="85">
                  <c:v>4.9589134752750397E-2</c:v>
                </c:pt>
                <c:pt idx="86">
                  <c:v>4.5511480420827866E-2</c:v>
                </c:pt>
                <c:pt idx="87">
                  <c:v>3.1161023303866386E-2</c:v>
                </c:pt>
                <c:pt idx="88">
                  <c:v>2.7861449867486954E-2</c:v>
                </c:pt>
                <c:pt idx="89">
                  <c:v>3.5310599952936172E-2</c:v>
                </c:pt>
                <c:pt idx="90">
                  <c:v>5.0094228237867355E-2</c:v>
                </c:pt>
                <c:pt idx="91">
                  <c:v>5.83963543176651E-2</c:v>
                </c:pt>
                <c:pt idx="92">
                  <c:v>6.5283618867397308E-2</c:v>
                </c:pt>
                <c:pt idx="93">
                  <c:v>7.6211802661418915E-2</c:v>
                </c:pt>
                <c:pt idx="94">
                  <c:v>8.0908305943012238E-2</c:v>
                </c:pt>
                <c:pt idx="95">
                  <c:v>8.8676862418651581E-2</c:v>
                </c:pt>
                <c:pt idx="96">
                  <c:v>9.1957129538059235E-2</c:v>
                </c:pt>
                <c:pt idx="97">
                  <c:v>0.10035040229558945</c:v>
                </c:pt>
                <c:pt idx="98">
                  <c:v>0.11827350407838821</c:v>
                </c:pt>
                <c:pt idx="99">
                  <c:v>0.15355229377746582</c:v>
                </c:pt>
                <c:pt idx="100">
                  <c:v>0.16957183182239532</c:v>
                </c:pt>
                <c:pt idx="101">
                  <c:v>0.16728577017784119</c:v>
                </c:pt>
                <c:pt idx="102">
                  <c:v>0.16225171089172363</c:v>
                </c:pt>
                <c:pt idx="103">
                  <c:v>0.15896381437778473</c:v>
                </c:pt>
                <c:pt idx="104">
                  <c:v>0.15630079805850983</c:v>
                </c:pt>
                <c:pt idx="105">
                  <c:v>0.15379060804843903</c:v>
                </c:pt>
                <c:pt idx="106">
                  <c:v>0.15818469226360321</c:v>
                </c:pt>
                <c:pt idx="107">
                  <c:v>0.16513077914714813</c:v>
                </c:pt>
                <c:pt idx="108">
                  <c:v>0.17453078925609589</c:v>
                </c:pt>
                <c:pt idx="109">
                  <c:v>0.18371641635894775</c:v>
                </c:pt>
                <c:pt idx="110">
                  <c:v>0.17575511336326599</c:v>
                </c:pt>
              </c:numCache>
            </c:numRef>
          </c:val>
          <c:smooth val="0"/>
          <c:extLst xmlns:c15="http://schemas.microsoft.com/office/drawing/2012/chart">
            <c:ext xmlns:c16="http://schemas.microsoft.com/office/drawing/2014/chart" uri="{C3380CC4-5D6E-409C-BE32-E72D297353CC}">
              <c16:uniqueId val="{00000004-4061-40F4-9855-6569288338A8}"/>
            </c:ext>
          </c:extLst>
        </c:ser>
        <c:dLbls>
          <c:showLegendKey val="0"/>
          <c:showVal val="0"/>
          <c:showCatName val="0"/>
          <c:showSerName val="0"/>
          <c:showPercent val="0"/>
          <c:showBubbleSize val="0"/>
        </c:dLbls>
        <c:smooth val="0"/>
        <c:axId val="329002688"/>
        <c:axId val="328980640"/>
        <c:extLst/>
      </c:lineChart>
      <c:dateAx>
        <c:axId val="329002688"/>
        <c:scaling>
          <c:orientation val="minMax"/>
        </c:scaling>
        <c:delete val="0"/>
        <c:axPos val="b"/>
        <c:numFmt formatCode="mmm\-yy" sourceLinked="1"/>
        <c:majorTickMark val="in"/>
        <c:minorTickMark val="none"/>
        <c:tickLblPos val="low"/>
        <c:spPr>
          <a:noFill/>
          <a:ln w="9525" cap="flat" cmpd="sng" algn="ctr">
            <a:solidFill>
              <a:sysClr val="windowText" lastClr="000000"/>
            </a:solidFill>
            <a:round/>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en-US"/>
          </a:p>
        </c:txPr>
        <c:crossAx val="328980640"/>
        <c:crosses val="autoZero"/>
        <c:auto val="1"/>
        <c:lblOffset val="100"/>
        <c:baseTimeUnit val="months"/>
        <c:majorUnit val="12"/>
        <c:majorTimeUnit val="months"/>
      </c:dateAx>
      <c:valAx>
        <c:axId val="32898064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en-US"/>
          </a:p>
        </c:txPr>
        <c:crossAx val="329002688"/>
        <c:crosses val="autoZero"/>
        <c:crossBetween val="between"/>
      </c:valAx>
      <c:spPr>
        <a:noFill/>
        <a:ln>
          <a:solidFill>
            <a:sysClr val="windowText" lastClr="000000"/>
          </a:solidFill>
        </a:ln>
        <a:effectLst/>
      </c:spPr>
    </c:plotArea>
    <c:legend>
      <c:legendPos val="b"/>
      <c:layout>
        <c:manualLayout>
          <c:xMode val="edge"/>
          <c:yMode val="edge"/>
          <c:x val="0.1626220486067535"/>
          <c:y val="0.18587189560268244"/>
          <c:w val="0.28321011170509774"/>
          <c:h val="0.19617843811213362"/>
        </c:manualLayout>
      </c:layout>
      <c:overlay val="0"/>
      <c:spPr>
        <a:solidFill>
          <a:schemeClr val="bg1"/>
        </a:solidFill>
        <a:ln>
          <a:solidFill>
            <a:sysClr val="windowText" lastClr="000000"/>
          </a:solidFill>
        </a:ln>
        <a:effectLst/>
      </c:spPr>
      <c:txPr>
        <a:bodyPr rot="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ysClr val="windowText" lastClr="000000"/>
          </a:solidFill>
        </a:defRPr>
      </a:pPr>
      <a:endParaRPr lang="en-US"/>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5114877919796"/>
          <c:y val="9.3844383582486965E-2"/>
          <c:w val="0.86132332495792163"/>
          <c:h val="0.83847284035147784"/>
        </c:manualLayout>
      </c:layout>
      <c:lineChart>
        <c:grouping val="standard"/>
        <c:varyColors val="0"/>
        <c:ser>
          <c:idx val="2"/>
          <c:order val="0"/>
          <c:tx>
            <c:strRef>
              <c:f>Data!$KS$3</c:f>
              <c:strCache>
                <c:ptCount val="1"/>
                <c:pt idx="0">
                  <c:v>2013</c:v>
                </c:pt>
              </c:strCache>
            </c:strRef>
          </c:tx>
          <c:spPr>
            <a:ln w="19050" cap="rnd">
              <a:solidFill>
                <a:schemeClr val="accent1"/>
              </a:solidFill>
              <a:round/>
            </a:ln>
            <a:effectLst/>
          </c:spPr>
          <c:marker>
            <c:symbol val="none"/>
          </c:marker>
          <c:cat>
            <c:strRef>
              <c:f>Data!$KT$1:$LE$1</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Data!$KT$3:$LE$3</c:f>
              <c:numCache>
                <c:formatCode>0</c:formatCode>
                <c:ptCount val="12"/>
                <c:pt idx="0">
                  <c:v>144894</c:v>
                </c:pt>
                <c:pt idx="1">
                  <c:v>146620</c:v>
                </c:pt>
                <c:pt idx="2">
                  <c:v>195145</c:v>
                </c:pt>
                <c:pt idx="3">
                  <c:v>216862</c:v>
                </c:pt>
                <c:pt idx="4">
                  <c:v>250234</c:v>
                </c:pt>
                <c:pt idx="5">
                  <c:v>258615</c:v>
                </c:pt>
                <c:pt idx="6">
                  <c:v>263238</c:v>
                </c:pt>
                <c:pt idx="7">
                  <c:v>255231</c:v>
                </c:pt>
                <c:pt idx="8">
                  <c:v>218687</c:v>
                </c:pt>
                <c:pt idx="9">
                  <c:v>207139</c:v>
                </c:pt>
                <c:pt idx="10">
                  <c:v>183200</c:v>
                </c:pt>
                <c:pt idx="11">
                  <c:v>189134</c:v>
                </c:pt>
              </c:numCache>
            </c:numRef>
          </c:val>
          <c:smooth val="0"/>
          <c:extLst>
            <c:ext xmlns:c16="http://schemas.microsoft.com/office/drawing/2014/chart" uri="{C3380CC4-5D6E-409C-BE32-E72D297353CC}">
              <c16:uniqueId val="{00000001-A356-4275-83AA-CF9CC2C4501D}"/>
            </c:ext>
          </c:extLst>
        </c:ser>
        <c:ser>
          <c:idx val="4"/>
          <c:order val="1"/>
          <c:tx>
            <c:strRef>
              <c:f>Data!$KS$5</c:f>
              <c:strCache>
                <c:ptCount val="1"/>
                <c:pt idx="0">
                  <c:v>2015</c:v>
                </c:pt>
              </c:strCache>
            </c:strRef>
          </c:tx>
          <c:spPr>
            <a:ln w="19050" cap="rnd">
              <a:solidFill>
                <a:schemeClr val="bg1">
                  <a:lumMod val="65000"/>
                </a:schemeClr>
              </a:solidFill>
              <a:round/>
            </a:ln>
            <a:effectLst/>
          </c:spPr>
          <c:marker>
            <c:symbol val="none"/>
          </c:marker>
          <c:cat>
            <c:strRef>
              <c:f>Data!$KT$1:$LE$1</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Data!$KT$5:$LE$5</c:f>
              <c:numCache>
                <c:formatCode>0</c:formatCode>
                <c:ptCount val="12"/>
                <c:pt idx="0">
                  <c:v>145448</c:v>
                </c:pt>
                <c:pt idx="1">
                  <c:v>161313</c:v>
                </c:pt>
                <c:pt idx="2">
                  <c:v>227020</c:v>
                </c:pt>
                <c:pt idx="3">
                  <c:v>247411</c:v>
                </c:pt>
                <c:pt idx="4">
                  <c:v>273347</c:v>
                </c:pt>
                <c:pt idx="5">
                  <c:v>316696</c:v>
                </c:pt>
                <c:pt idx="6">
                  <c:v>308371</c:v>
                </c:pt>
                <c:pt idx="7">
                  <c:v>283210</c:v>
                </c:pt>
                <c:pt idx="8">
                  <c:v>265652</c:v>
                </c:pt>
                <c:pt idx="9">
                  <c:v>244876</c:v>
                </c:pt>
                <c:pt idx="10">
                  <c:v>195037</c:v>
                </c:pt>
                <c:pt idx="11">
                  <c:v>239005</c:v>
                </c:pt>
              </c:numCache>
            </c:numRef>
          </c:val>
          <c:smooth val="0"/>
          <c:extLst>
            <c:ext xmlns:c16="http://schemas.microsoft.com/office/drawing/2014/chart" uri="{C3380CC4-5D6E-409C-BE32-E72D297353CC}">
              <c16:uniqueId val="{00000003-A356-4275-83AA-CF9CC2C4501D}"/>
            </c:ext>
          </c:extLst>
        </c:ser>
        <c:ser>
          <c:idx val="6"/>
          <c:order val="2"/>
          <c:tx>
            <c:strRef>
              <c:f>Data!$KS$7</c:f>
              <c:strCache>
                <c:ptCount val="1"/>
                <c:pt idx="0">
                  <c:v>2017</c:v>
                </c:pt>
              </c:strCache>
            </c:strRef>
          </c:tx>
          <c:spPr>
            <a:ln w="19050" cap="rnd">
              <a:solidFill>
                <a:schemeClr val="tx2">
                  <a:lumMod val="40000"/>
                  <a:lumOff val="60000"/>
                </a:schemeClr>
              </a:solidFill>
              <a:round/>
            </a:ln>
            <a:effectLst/>
          </c:spPr>
          <c:marker>
            <c:symbol val="none"/>
          </c:marker>
          <c:cat>
            <c:strRef>
              <c:f>Data!$KT$1:$LE$1</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Data!$KT$7:$LE$7</c:f>
              <c:numCache>
                <c:formatCode>0</c:formatCode>
                <c:ptCount val="12"/>
                <c:pt idx="0">
                  <c:v>188061</c:v>
                </c:pt>
                <c:pt idx="1">
                  <c:v>189629</c:v>
                </c:pt>
                <c:pt idx="2">
                  <c:v>274658</c:v>
                </c:pt>
                <c:pt idx="3">
                  <c:v>273648</c:v>
                </c:pt>
                <c:pt idx="4">
                  <c:v>331259</c:v>
                </c:pt>
                <c:pt idx="5">
                  <c:v>358851</c:v>
                </c:pt>
                <c:pt idx="6">
                  <c:v>316242</c:v>
                </c:pt>
                <c:pt idx="7">
                  <c:v>330183</c:v>
                </c:pt>
                <c:pt idx="8">
                  <c:v>284127</c:v>
                </c:pt>
                <c:pt idx="9">
                  <c:v>280113</c:v>
                </c:pt>
                <c:pt idx="10">
                  <c:v>259644</c:v>
                </c:pt>
                <c:pt idx="11">
                  <c:v>257553</c:v>
                </c:pt>
              </c:numCache>
            </c:numRef>
          </c:val>
          <c:smooth val="0"/>
          <c:extLst>
            <c:ext xmlns:c16="http://schemas.microsoft.com/office/drawing/2014/chart" uri="{C3380CC4-5D6E-409C-BE32-E72D297353CC}">
              <c16:uniqueId val="{00000005-A356-4275-83AA-CF9CC2C4501D}"/>
            </c:ext>
          </c:extLst>
        </c:ser>
        <c:dLbls>
          <c:showLegendKey val="0"/>
          <c:showVal val="0"/>
          <c:showCatName val="0"/>
          <c:showSerName val="0"/>
          <c:showPercent val="0"/>
          <c:showBubbleSize val="0"/>
        </c:dLbls>
        <c:marker val="1"/>
        <c:smooth val="0"/>
        <c:axId val="1130422063"/>
        <c:axId val="1130436623"/>
      </c:lineChart>
      <c:lineChart>
        <c:grouping val="standard"/>
        <c:varyColors val="0"/>
        <c:ser>
          <c:idx val="8"/>
          <c:order val="3"/>
          <c:tx>
            <c:strRef>
              <c:f>Data!$KS$9</c:f>
              <c:strCache>
                <c:ptCount val="1"/>
                <c:pt idx="0">
                  <c:v>2019</c:v>
                </c:pt>
              </c:strCache>
            </c:strRef>
          </c:tx>
          <c:spPr>
            <a:ln w="31750" cap="rnd">
              <a:solidFill>
                <a:srgbClr val="C00000"/>
              </a:solidFill>
              <a:round/>
            </a:ln>
            <a:effectLst/>
          </c:spPr>
          <c:marker>
            <c:symbol val="none"/>
          </c:marker>
          <c:cat>
            <c:strRef>
              <c:f>Data!$KT$1:$LE$1</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Data!$KT$9:$LE$9</c:f>
              <c:numCache>
                <c:formatCode>0</c:formatCode>
                <c:ptCount val="12"/>
                <c:pt idx="0">
                  <c:v>172464</c:v>
                </c:pt>
                <c:pt idx="1">
                  <c:v>199542</c:v>
                </c:pt>
                <c:pt idx="2">
                  <c:v>259733</c:v>
                </c:pt>
                <c:pt idx="3">
                  <c:v>291801</c:v>
                </c:pt>
                <c:pt idx="4">
                  <c:v>341473</c:v>
                </c:pt>
                <c:pt idx="5">
                  <c:v>339970</c:v>
                </c:pt>
                <c:pt idx="6">
                  <c:v>344329</c:v>
                </c:pt>
                <c:pt idx="7">
                  <c:v>339636</c:v>
                </c:pt>
                <c:pt idx="8">
                  <c:v>294265</c:v>
                </c:pt>
                <c:pt idx="9">
                  <c:v>294691</c:v>
                </c:pt>
                <c:pt idx="10">
                  <c:v>259492</c:v>
                </c:pt>
                <c:pt idx="11">
                  <c:v>274206</c:v>
                </c:pt>
              </c:numCache>
            </c:numRef>
          </c:val>
          <c:smooth val="0"/>
          <c:extLst>
            <c:ext xmlns:c16="http://schemas.microsoft.com/office/drawing/2014/chart" uri="{C3380CC4-5D6E-409C-BE32-E72D297353CC}">
              <c16:uniqueId val="{00000007-A356-4275-83AA-CF9CC2C4501D}"/>
            </c:ext>
          </c:extLst>
        </c:ser>
        <c:ser>
          <c:idx val="0"/>
          <c:order val="4"/>
          <c:tx>
            <c:strRef>
              <c:f>Data!$KS$10</c:f>
              <c:strCache>
                <c:ptCount val="1"/>
                <c:pt idx="0">
                  <c:v>2020</c:v>
                </c:pt>
              </c:strCache>
            </c:strRef>
          </c:tx>
          <c:spPr>
            <a:ln w="28575" cap="rnd">
              <a:solidFill>
                <a:srgbClr val="FFC000"/>
              </a:solidFill>
              <a:round/>
            </a:ln>
            <a:effectLst/>
          </c:spPr>
          <c:marker>
            <c:symbol val="none"/>
          </c:marker>
          <c:cat>
            <c:strRef>
              <c:f>Data!$KT$1:$LE$1</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Data!$KT$10:$LE$10</c:f>
              <c:numCache>
                <c:formatCode>0</c:formatCode>
                <c:ptCount val="12"/>
                <c:pt idx="0">
                  <c:v>203351</c:v>
                </c:pt>
                <c:pt idx="1">
                  <c:v>220259</c:v>
                </c:pt>
                <c:pt idx="2">
                  <c:v>290708</c:v>
                </c:pt>
                <c:pt idx="3">
                  <c:v>271103</c:v>
                </c:pt>
                <c:pt idx="4">
                  <c:v>267970</c:v>
                </c:pt>
                <c:pt idx="5">
                  <c:v>365901</c:v>
                </c:pt>
                <c:pt idx="6">
                  <c:v>420280</c:v>
                </c:pt>
                <c:pt idx="7">
                  <c:v>404230</c:v>
                </c:pt>
                <c:pt idx="8">
                  <c:v>401652</c:v>
                </c:pt>
                <c:pt idx="9">
                  <c:v>403605</c:v>
                </c:pt>
                <c:pt idx="10">
                  <c:v>358013</c:v>
                </c:pt>
                <c:pt idx="11">
                  <c:v>379036</c:v>
                </c:pt>
              </c:numCache>
            </c:numRef>
          </c:val>
          <c:smooth val="0"/>
          <c:extLst>
            <c:ext xmlns:c16="http://schemas.microsoft.com/office/drawing/2014/chart" uri="{C3380CC4-5D6E-409C-BE32-E72D297353CC}">
              <c16:uniqueId val="{00000008-A356-4275-83AA-CF9CC2C4501D}"/>
            </c:ext>
          </c:extLst>
        </c:ser>
        <c:ser>
          <c:idx val="9"/>
          <c:order val="5"/>
          <c:tx>
            <c:strRef>
              <c:f>Data!$KS$11</c:f>
              <c:strCache>
                <c:ptCount val="1"/>
                <c:pt idx="0">
                  <c:v>2021</c:v>
                </c:pt>
              </c:strCache>
            </c:strRef>
          </c:tx>
          <c:spPr>
            <a:ln w="28575" cap="rnd">
              <a:solidFill>
                <a:srgbClr val="70AD47"/>
              </a:solidFill>
              <a:round/>
            </a:ln>
            <a:effectLst/>
          </c:spPr>
          <c:marker>
            <c:symbol val="none"/>
          </c:marker>
          <c:cat>
            <c:strRef>
              <c:f>Data!$KT$1:$LE$1</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Data!$KT$11:$LE$11</c:f>
              <c:numCache>
                <c:formatCode>0</c:formatCode>
                <c:ptCount val="12"/>
                <c:pt idx="0">
                  <c:v>267991</c:v>
                </c:pt>
                <c:pt idx="1">
                  <c:v>265151</c:v>
                </c:pt>
                <c:pt idx="2">
                  <c:v>351890</c:v>
                </c:pt>
                <c:pt idx="3">
                  <c:v>342227</c:v>
                </c:pt>
                <c:pt idx="4">
                  <c:v>352984</c:v>
                </c:pt>
                <c:pt idx="5">
                  <c:v>405817</c:v>
                </c:pt>
                <c:pt idx="6">
                  <c:v>375860</c:v>
                </c:pt>
                <c:pt idx="7">
                  <c:v>373054</c:v>
                </c:pt>
                <c:pt idx="8">
                  <c:v>353492</c:v>
                </c:pt>
                <c:pt idx="9">
                  <c:v>335429</c:v>
                </c:pt>
                <c:pt idx="10">
                  <c:v>325045</c:v>
                </c:pt>
                <c:pt idx="11">
                  <c:v>329955</c:v>
                </c:pt>
              </c:numCache>
            </c:numRef>
          </c:val>
          <c:smooth val="0"/>
          <c:extLst>
            <c:ext xmlns:c16="http://schemas.microsoft.com/office/drawing/2014/chart" uri="{C3380CC4-5D6E-409C-BE32-E72D297353CC}">
              <c16:uniqueId val="{00000009-A356-4275-83AA-CF9CC2C4501D}"/>
            </c:ext>
          </c:extLst>
        </c:ser>
        <c:ser>
          <c:idx val="10"/>
          <c:order val="6"/>
          <c:tx>
            <c:strRef>
              <c:f>Data!$KS$12</c:f>
              <c:strCache>
                <c:ptCount val="1"/>
                <c:pt idx="0">
                  <c:v>2022</c:v>
                </c:pt>
              </c:strCache>
            </c:strRef>
          </c:tx>
          <c:spPr>
            <a:ln w="28575" cap="rnd">
              <a:solidFill>
                <a:sysClr val="windowText" lastClr="000000"/>
              </a:solidFill>
              <a:round/>
            </a:ln>
            <a:effectLst/>
          </c:spPr>
          <c:marker>
            <c:symbol val="circle"/>
            <c:size val="5"/>
            <c:spPr>
              <a:solidFill>
                <a:sysClr val="windowText" lastClr="000000"/>
              </a:solidFill>
              <a:ln w="9525">
                <a:solidFill>
                  <a:sysClr val="windowText" lastClr="000000"/>
                </a:solidFill>
              </a:ln>
              <a:effectLst/>
            </c:spPr>
          </c:marker>
          <c:val>
            <c:numRef>
              <c:f>Data!$KT$12:$LE$12</c:f>
              <c:numCache>
                <c:formatCode>General</c:formatCode>
                <c:ptCount val="12"/>
                <c:pt idx="0" formatCode="0">
                  <c:v>242177.046875</c:v>
                </c:pt>
              </c:numCache>
            </c:numRef>
          </c:val>
          <c:smooth val="0"/>
          <c:extLst>
            <c:ext xmlns:c16="http://schemas.microsoft.com/office/drawing/2014/chart" uri="{C3380CC4-5D6E-409C-BE32-E72D297353CC}">
              <c16:uniqueId val="{0000000A-A356-4275-83AA-CF9CC2C4501D}"/>
            </c:ext>
          </c:extLst>
        </c:ser>
        <c:dLbls>
          <c:showLegendKey val="0"/>
          <c:showVal val="0"/>
          <c:showCatName val="0"/>
          <c:showSerName val="0"/>
          <c:showPercent val="0"/>
          <c:showBubbleSize val="0"/>
        </c:dLbls>
        <c:marker val="1"/>
        <c:smooth val="0"/>
        <c:axId val="1154051759"/>
        <c:axId val="1154033039"/>
      </c:lineChart>
      <c:catAx>
        <c:axId val="1130422063"/>
        <c:scaling>
          <c:orientation val="minMax"/>
        </c:scaling>
        <c:delete val="0"/>
        <c:axPos val="b"/>
        <c:numFmt formatCode="General" sourceLinked="1"/>
        <c:majorTickMark val="none"/>
        <c:minorTickMark val="in"/>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130436623"/>
        <c:crosses val="autoZero"/>
        <c:auto val="1"/>
        <c:lblAlgn val="ctr"/>
        <c:lblOffset val="100"/>
        <c:noMultiLvlLbl val="0"/>
      </c:catAx>
      <c:valAx>
        <c:axId val="1130436623"/>
        <c:scaling>
          <c:orientation val="minMax"/>
          <c:max val="450000"/>
          <c:min val="100000"/>
        </c:scaling>
        <c:delete val="0"/>
        <c:axPos val="l"/>
        <c:majorGridlines>
          <c:spPr>
            <a:ln w="9525" cap="flat" cmpd="sng" algn="ctr">
              <a:solidFill>
                <a:schemeClr val="bg1">
                  <a:lumMod val="5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130422063"/>
        <c:crosses val="autoZero"/>
        <c:crossBetween val="between"/>
      </c:valAx>
      <c:valAx>
        <c:axId val="1154033039"/>
        <c:scaling>
          <c:orientation val="minMax"/>
          <c:min val="100000"/>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154051759"/>
        <c:crosses val="max"/>
        <c:crossBetween val="between"/>
      </c:valAx>
      <c:catAx>
        <c:axId val="1154051759"/>
        <c:scaling>
          <c:orientation val="minMax"/>
        </c:scaling>
        <c:delete val="1"/>
        <c:axPos val="b"/>
        <c:numFmt formatCode="General" sourceLinked="1"/>
        <c:majorTickMark val="out"/>
        <c:minorTickMark val="none"/>
        <c:tickLblPos val="nextTo"/>
        <c:crossAx val="1154033039"/>
        <c:crosses val="autoZero"/>
        <c:auto val="1"/>
        <c:lblAlgn val="ctr"/>
        <c:lblOffset val="100"/>
        <c:noMultiLvlLbl val="0"/>
      </c:catAx>
      <c:spPr>
        <a:noFill/>
        <a:ln>
          <a:solidFill>
            <a:schemeClr val="tx1"/>
          </a:solidFill>
        </a:ln>
        <a:effectLst/>
      </c:spPr>
    </c:plotArea>
    <c:legend>
      <c:legendPos val="r"/>
      <c:layout>
        <c:manualLayout>
          <c:xMode val="edge"/>
          <c:yMode val="edge"/>
          <c:x val="0.2960255497723801"/>
          <c:y val="0.75548066681882142"/>
          <c:w val="0.38283125979309085"/>
          <c:h val="0.15695894670774846"/>
        </c:manualLayout>
      </c:layout>
      <c:overlay val="0"/>
      <c:spPr>
        <a:solidFill>
          <a:sysClr val="window" lastClr="FFFFFF"/>
        </a:solidFill>
        <a:ln>
          <a:solidFill>
            <a:sysClr val="windowText" lastClr="000000"/>
          </a:solid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solidFill>
            <a:schemeClr val="tx1"/>
          </a:solidFill>
        </a:defRPr>
      </a:pPr>
      <a:endParaRPr lang="en-US"/>
    </a:p>
  </c:txPr>
  <c:externalData r:id="rId4">
    <c:autoUpdate val="0"/>
  </c:externalData>
  <c:userShapes r:id="rId5"/>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r>
              <a:rPr lang="en-US" b="1" dirty="0"/>
              <a:t>Outflow from Large Markets to Smaller </a:t>
            </a:r>
            <a:r>
              <a:rPr lang="en-US" b="1" dirty="0" smtClean="0"/>
              <a:t>Markets</a:t>
            </a:r>
            <a:endParaRPr lang="en-US" b="1" dirty="0"/>
          </a:p>
        </c:rich>
      </c:tx>
      <c:overlay val="0"/>
      <c:spPr>
        <a:solidFill>
          <a:schemeClr val="accent2">
            <a:lumMod val="20000"/>
            <a:lumOff val="80000"/>
          </a:schemeClr>
        </a:solid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0.1124550126023329"/>
          <c:y val="0.11832904572778122"/>
          <c:w val="0.86570875910982592"/>
          <c:h val="0.75114809629328205"/>
        </c:manualLayout>
      </c:layout>
      <c:lineChart>
        <c:grouping val="standard"/>
        <c:varyColors val="0"/>
        <c:ser>
          <c:idx val="0"/>
          <c:order val="0"/>
          <c:tx>
            <c:strRef>
              <c:f>'[Freddie Mac Net Migration 01-2000 thru 02-2022.xlsx]Sheet1'!$B$2</c:f>
              <c:strCache>
                <c:ptCount val="1"/>
                <c:pt idx="0">
                  <c:v>Top 25 Largest Metro</c:v>
                </c:pt>
              </c:strCache>
            </c:strRef>
          </c:tx>
          <c:spPr>
            <a:ln w="19050" cap="rnd">
              <a:solidFill>
                <a:srgbClr val="FF0000"/>
              </a:solidFill>
              <a:round/>
            </a:ln>
            <a:effectLst/>
          </c:spPr>
          <c:marker>
            <c:symbol val="none"/>
          </c:marker>
          <c:cat>
            <c:numRef>
              <c:f>'[Freddie Mac Net Migration 01-2000 thru 02-2022.xlsx]Sheet1'!$A$3:$A$268</c:f>
              <c:numCache>
                <c:formatCode>[$-409]mmm\-yy;@</c:formatCode>
                <c:ptCount val="266"/>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pt idx="176">
                  <c:v>41883</c:v>
                </c:pt>
                <c:pt idx="177">
                  <c:v>41913</c:v>
                </c:pt>
                <c:pt idx="178">
                  <c:v>41944</c:v>
                </c:pt>
                <c:pt idx="179">
                  <c:v>41974</c:v>
                </c:pt>
                <c:pt idx="180">
                  <c:v>42005</c:v>
                </c:pt>
                <c:pt idx="181">
                  <c:v>42036</c:v>
                </c:pt>
                <c:pt idx="182">
                  <c:v>42064</c:v>
                </c:pt>
                <c:pt idx="183">
                  <c:v>42095</c:v>
                </c:pt>
                <c:pt idx="184">
                  <c:v>42125</c:v>
                </c:pt>
                <c:pt idx="185">
                  <c:v>42156</c:v>
                </c:pt>
                <c:pt idx="186">
                  <c:v>42186</c:v>
                </c:pt>
                <c:pt idx="187">
                  <c:v>42217</c:v>
                </c:pt>
                <c:pt idx="188">
                  <c:v>42248</c:v>
                </c:pt>
                <c:pt idx="189">
                  <c:v>42278</c:v>
                </c:pt>
                <c:pt idx="190">
                  <c:v>42309</c:v>
                </c:pt>
                <c:pt idx="191">
                  <c:v>42339</c:v>
                </c:pt>
                <c:pt idx="192">
                  <c:v>42370</c:v>
                </c:pt>
                <c:pt idx="193">
                  <c:v>42401</c:v>
                </c:pt>
                <c:pt idx="194">
                  <c:v>42430</c:v>
                </c:pt>
                <c:pt idx="195">
                  <c:v>42461</c:v>
                </c:pt>
                <c:pt idx="196">
                  <c:v>42491</c:v>
                </c:pt>
                <c:pt idx="197">
                  <c:v>42522</c:v>
                </c:pt>
                <c:pt idx="198">
                  <c:v>42552</c:v>
                </c:pt>
                <c:pt idx="199">
                  <c:v>42583</c:v>
                </c:pt>
                <c:pt idx="200">
                  <c:v>42614</c:v>
                </c:pt>
                <c:pt idx="201">
                  <c:v>42644</c:v>
                </c:pt>
                <c:pt idx="202">
                  <c:v>42675</c:v>
                </c:pt>
                <c:pt idx="203">
                  <c:v>42705</c:v>
                </c:pt>
                <c:pt idx="204">
                  <c:v>42736</c:v>
                </c:pt>
                <c:pt idx="205">
                  <c:v>42767</c:v>
                </c:pt>
                <c:pt idx="206">
                  <c:v>42795</c:v>
                </c:pt>
                <c:pt idx="207">
                  <c:v>42826</c:v>
                </c:pt>
                <c:pt idx="208">
                  <c:v>42856</c:v>
                </c:pt>
                <c:pt idx="209">
                  <c:v>42887</c:v>
                </c:pt>
                <c:pt idx="210">
                  <c:v>42917</c:v>
                </c:pt>
                <c:pt idx="211">
                  <c:v>42948</c:v>
                </c:pt>
                <c:pt idx="212">
                  <c:v>42979</c:v>
                </c:pt>
                <c:pt idx="213">
                  <c:v>43009</c:v>
                </c:pt>
                <c:pt idx="214">
                  <c:v>43040</c:v>
                </c:pt>
                <c:pt idx="215">
                  <c:v>43070</c:v>
                </c:pt>
                <c:pt idx="216">
                  <c:v>43101</c:v>
                </c:pt>
                <c:pt idx="217">
                  <c:v>43132</c:v>
                </c:pt>
                <c:pt idx="218">
                  <c:v>43160</c:v>
                </c:pt>
                <c:pt idx="219">
                  <c:v>43191</c:v>
                </c:pt>
                <c:pt idx="220">
                  <c:v>43221</c:v>
                </c:pt>
                <c:pt idx="221">
                  <c:v>43252</c:v>
                </c:pt>
                <c:pt idx="222">
                  <c:v>43282</c:v>
                </c:pt>
                <c:pt idx="223">
                  <c:v>43313</c:v>
                </c:pt>
                <c:pt idx="224">
                  <c:v>43344</c:v>
                </c:pt>
                <c:pt idx="225">
                  <c:v>43374</c:v>
                </c:pt>
                <c:pt idx="226">
                  <c:v>43405</c:v>
                </c:pt>
                <c:pt idx="227">
                  <c:v>43435</c:v>
                </c:pt>
                <c:pt idx="228">
                  <c:v>43466</c:v>
                </c:pt>
                <c:pt idx="229">
                  <c:v>43497</c:v>
                </c:pt>
                <c:pt idx="230">
                  <c:v>43525</c:v>
                </c:pt>
                <c:pt idx="231">
                  <c:v>43556</c:v>
                </c:pt>
                <c:pt idx="232">
                  <c:v>43586</c:v>
                </c:pt>
                <c:pt idx="233">
                  <c:v>43617</c:v>
                </c:pt>
                <c:pt idx="234">
                  <c:v>43647</c:v>
                </c:pt>
                <c:pt idx="235">
                  <c:v>43678</c:v>
                </c:pt>
                <c:pt idx="236">
                  <c:v>43709</c:v>
                </c:pt>
                <c:pt idx="237">
                  <c:v>43739</c:v>
                </c:pt>
                <c:pt idx="238">
                  <c:v>43770</c:v>
                </c:pt>
                <c:pt idx="239">
                  <c:v>43800</c:v>
                </c:pt>
                <c:pt idx="240">
                  <c:v>43831</c:v>
                </c:pt>
                <c:pt idx="241">
                  <c:v>43862</c:v>
                </c:pt>
                <c:pt idx="242">
                  <c:v>43891</c:v>
                </c:pt>
                <c:pt idx="243">
                  <c:v>43922</c:v>
                </c:pt>
                <c:pt idx="244">
                  <c:v>43952</c:v>
                </c:pt>
                <c:pt idx="245">
                  <c:v>43983</c:v>
                </c:pt>
                <c:pt idx="246">
                  <c:v>44013</c:v>
                </c:pt>
                <c:pt idx="247">
                  <c:v>44044</c:v>
                </c:pt>
                <c:pt idx="248">
                  <c:v>44075</c:v>
                </c:pt>
                <c:pt idx="249">
                  <c:v>44105</c:v>
                </c:pt>
                <c:pt idx="250">
                  <c:v>44136</c:v>
                </c:pt>
                <c:pt idx="251">
                  <c:v>44166</c:v>
                </c:pt>
                <c:pt idx="252">
                  <c:v>44197</c:v>
                </c:pt>
                <c:pt idx="253">
                  <c:v>44228</c:v>
                </c:pt>
                <c:pt idx="254">
                  <c:v>44256</c:v>
                </c:pt>
                <c:pt idx="255">
                  <c:v>44287</c:v>
                </c:pt>
                <c:pt idx="256">
                  <c:v>44317</c:v>
                </c:pt>
                <c:pt idx="257">
                  <c:v>44348</c:v>
                </c:pt>
                <c:pt idx="258">
                  <c:v>44378</c:v>
                </c:pt>
                <c:pt idx="259">
                  <c:v>44409</c:v>
                </c:pt>
                <c:pt idx="260">
                  <c:v>44440</c:v>
                </c:pt>
                <c:pt idx="261">
                  <c:v>44470</c:v>
                </c:pt>
                <c:pt idx="262">
                  <c:v>44501</c:v>
                </c:pt>
                <c:pt idx="263">
                  <c:v>44531</c:v>
                </c:pt>
                <c:pt idx="264">
                  <c:v>44562</c:v>
                </c:pt>
                <c:pt idx="265">
                  <c:v>44593</c:v>
                </c:pt>
              </c:numCache>
            </c:numRef>
          </c:cat>
          <c:val>
            <c:numRef>
              <c:f>'[Freddie Mac Net Migration 01-2000 thru 02-2022.xlsx]Sheet1'!$B$3:$B$268</c:f>
              <c:numCache>
                <c:formatCode>_(* #,##0_);_(* \(#,##0\);_(* "-"??_);_(@_)</c:formatCode>
                <c:ptCount val="266"/>
                <c:pt idx="0">
                  <c:v>-1414</c:v>
                </c:pt>
                <c:pt idx="1">
                  <c:v>-1234</c:v>
                </c:pt>
                <c:pt idx="2">
                  <c:v>-1711</c:v>
                </c:pt>
                <c:pt idx="3">
                  <c:v>-1581</c:v>
                </c:pt>
                <c:pt idx="4">
                  <c:v>-1695</c:v>
                </c:pt>
                <c:pt idx="5">
                  <c:v>-2014</c:v>
                </c:pt>
                <c:pt idx="6">
                  <c:v>-1524</c:v>
                </c:pt>
                <c:pt idx="7">
                  <c:v>-2078</c:v>
                </c:pt>
                <c:pt idx="8">
                  <c:v>-1925</c:v>
                </c:pt>
                <c:pt idx="9">
                  <c:v>-2125</c:v>
                </c:pt>
                <c:pt idx="10">
                  <c:v>-1437</c:v>
                </c:pt>
                <c:pt idx="11">
                  <c:v>-1309</c:v>
                </c:pt>
                <c:pt idx="12">
                  <c:v>-1375</c:v>
                </c:pt>
                <c:pt idx="13">
                  <c:v>-1727</c:v>
                </c:pt>
                <c:pt idx="14">
                  <c:v>-2237</c:v>
                </c:pt>
                <c:pt idx="15">
                  <c:v>-1987</c:v>
                </c:pt>
                <c:pt idx="16">
                  <c:v>-2368</c:v>
                </c:pt>
                <c:pt idx="17">
                  <c:v>-2559</c:v>
                </c:pt>
                <c:pt idx="18">
                  <c:v>-2335</c:v>
                </c:pt>
                <c:pt idx="19">
                  <c:v>-2506</c:v>
                </c:pt>
                <c:pt idx="20">
                  <c:v>-1977</c:v>
                </c:pt>
                <c:pt idx="21">
                  <c:v>-2050</c:v>
                </c:pt>
                <c:pt idx="22">
                  <c:v>-1837</c:v>
                </c:pt>
                <c:pt idx="23">
                  <c:v>-1786</c:v>
                </c:pt>
                <c:pt idx="24">
                  <c:v>-2205</c:v>
                </c:pt>
                <c:pt idx="25">
                  <c:v>-2044</c:v>
                </c:pt>
                <c:pt idx="26">
                  <c:v>-2400</c:v>
                </c:pt>
                <c:pt idx="27">
                  <c:v>-2862</c:v>
                </c:pt>
                <c:pt idx="28">
                  <c:v>-2913</c:v>
                </c:pt>
                <c:pt idx="29">
                  <c:v>-2937</c:v>
                </c:pt>
                <c:pt idx="30">
                  <c:v>-3011</c:v>
                </c:pt>
                <c:pt idx="31">
                  <c:v>-2810</c:v>
                </c:pt>
                <c:pt idx="32">
                  <c:v>-2688</c:v>
                </c:pt>
                <c:pt idx="33">
                  <c:v>-2792</c:v>
                </c:pt>
                <c:pt idx="34">
                  <c:v>-2151</c:v>
                </c:pt>
                <c:pt idx="35">
                  <c:v>-1780</c:v>
                </c:pt>
                <c:pt idx="36">
                  <c:v>-2127</c:v>
                </c:pt>
                <c:pt idx="37">
                  <c:v>-2187</c:v>
                </c:pt>
                <c:pt idx="38">
                  <c:v>-2579</c:v>
                </c:pt>
                <c:pt idx="39">
                  <c:v>-2785</c:v>
                </c:pt>
                <c:pt idx="40">
                  <c:v>-2977</c:v>
                </c:pt>
                <c:pt idx="41">
                  <c:v>-3138</c:v>
                </c:pt>
                <c:pt idx="42">
                  <c:v>-3106</c:v>
                </c:pt>
                <c:pt idx="43">
                  <c:v>-3043</c:v>
                </c:pt>
                <c:pt idx="44">
                  <c:v>-2984</c:v>
                </c:pt>
                <c:pt idx="45">
                  <c:v>-2849</c:v>
                </c:pt>
                <c:pt idx="46">
                  <c:v>-2274</c:v>
                </c:pt>
                <c:pt idx="47">
                  <c:v>-2297</c:v>
                </c:pt>
                <c:pt idx="48">
                  <c:v>-2354</c:v>
                </c:pt>
                <c:pt idx="49">
                  <c:v>-2311</c:v>
                </c:pt>
                <c:pt idx="50">
                  <c:v>-2826</c:v>
                </c:pt>
                <c:pt idx="51">
                  <c:v>-2971</c:v>
                </c:pt>
                <c:pt idx="52">
                  <c:v>-2829</c:v>
                </c:pt>
                <c:pt idx="53">
                  <c:v>-3216</c:v>
                </c:pt>
                <c:pt idx="54">
                  <c:v>-2698</c:v>
                </c:pt>
                <c:pt idx="55">
                  <c:v>-2967</c:v>
                </c:pt>
                <c:pt idx="56">
                  <c:v>-2284</c:v>
                </c:pt>
                <c:pt idx="57">
                  <c:v>-2163</c:v>
                </c:pt>
                <c:pt idx="58">
                  <c:v>-1993</c:v>
                </c:pt>
                <c:pt idx="59">
                  <c:v>-1732</c:v>
                </c:pt>
                <c:pt idx="60">
                  <c:v>-1838</c:v>
                </c:pt>
                <c:pt idx="61">
                  <c:v>-1784</c:v>
                </c:pt>
                <c:pt idx="62">
                  <c:v>-2584</c:v>
                </c:pt>
                <c:pt idx="63">
                  <c:v>-2327</c:v>
                </c:pt>
                <c:pt idx="64">
                  <c:v>-2630</c:v>
                </c:pt>
                <c:pt idx="65">
                  <c:v>-2815</c:v>
                </c:pt>
                <c:pt idx="66">
                  <c:v>-2445</c:v>
                </c:pt>
                <c:pt idx="67">
                  <c:v>-2784</c:v>
                </c:pt>
                <c:pt idx="68">
                  <c:v>-2328</c:v>
                </c:pt>
                <c:pt idx="69">
                  <c:v>-2219</c:v>
                </c:pt>
                <c:pt idx="70">
                  <c:v>-1780</c:v>
                </c:pt>
                <c:pt idx="71">
                  <c:v>-1561</c:v>
                </c:pt>
                <c:pt idx="72">
                  <c:v>-1510</c:v>
                </c:pt>
                <c:pt idx="73">
                  <c:v>-1720</c:v>
                </c:pt>
                <c:pt idx="74">
                  <c:v>-2377</c:v>
                </c:pt>
                <c:pt idx="75">
                  <c:v>-2266</c:v>
                </c:pt>
                <c:pt idx="76">
                  <c:v>-2438</c:v>
                </c:pt>
                <c:pt idx="77">
                  <c:v>-2189</c:v>
                </c:pt>
                <c:pt idx="78">
                  <c:v>-2058</c:v>
                </c:pt>
                <c:pt idx="79">
                  <c:v>-2029</c:v>
                </c:pt>
                <c:pt idx="80">
                  <c:v>-1605</c:v>
                </c:pt>
                <c:pt idx="81">
                  <c:v>-1610</c:v>
                </c:pt>
                <c:pt idx="82">
                  <c:v>-1290</c:v>
                </c:pt>
                <c:pt idx="83">
                  <c:v>-912</c:v>
                </c:pt>
                <c:pt idx="84">
                  <c:v>-1172</c:v>
                </c:pt>
                <c:pt idx="85">
                  <c:v>-1175</c:v>
                </c:pt>
                <c:pt idx="86">
                  <c:v>-1453</c:v>
                </c:pt>
                <c:pt idx="87">
                  <c:v>-1737</c:v>
                </c:pt>
                <c:pt idx="88">
                  <c:v>-1750</c:v>
                </c:pt>
                <c:pt idx="89">
                  <c:v>-1867</c:v>
                </c:pt>
                <c:pt idx="90">
                  <c:v>-1764</c:v>
                </c:pt>
                <c:pt idx="91">
                  <c:v>-2074</c:v>
                </c:pt>
                <c:pt idx="92">
                  <c:v>-1702</c:v>
                </c:pt>
                <c:pt idx="93">
                  <c:v>-1350</c:v>
                </c:pt>
                <c:pt idx="94">
                  <c:v>-1219</c:v>
                </c:pt>
                <c:pt idx="95">
                  <c:v>-797</c:v>
                </c:pt>
                <c:pt idx="96">
                  <c:v>-1027</c:v>
                </c:pt>
                <c:pt idx="97">
                  <c:v>-925</c:v>
                </c:pt>
                <c:pt idx="98">
                  <c:v>-1135</c:v>
                </c:pt>
                <c:pt idx="99">
                  <c:v>-1140</c:v>
                </c:pt>
                <c:pt idx="100">
                  <c:v>-1227</c:v>
                </c:pt>
                <c:pt idx="101">
                  <c:v>-1136</c:v>
                </c:pt>
                <c:pt idx="102">
                  <c:v>-1427</c:v>
                </c:pt>
                <c:pt idx="103">
                  <c:v>-1039</c:v>
                </c:pt>
                <c:pt idx="104">
                  <c:v>-1116</c:v>
                </c:pt>
                <c:pt idx="105">
                  <c:v>-773</c:v>
                </c:pt>
                <c:pt idx="106">
                  <c:v>-592</c:v>
                </c:pt>
                <c:pt idx="107">
                  <c:v>-515</c:v>
                </c:pt>
                <c:pt idx="108">
                  <c:v>-350</c:v>
                </c:pt>
                <c:pt idx="109">
                  <c:v>-598</c:v>
                </c:pt>
                <c:pt idx="110">
                  <c:v>-510</c:v>
                </c:pt>
                <c:pt idx="111">
                  <c:v>-645</c:v>
                </c:pt>
                <c:pt idx="112">
                  <c:v>-728</c:v>
                </c:pt>
                <c:pt idx="113">
                  <c:v>-811</c:v>
                </c:pt>
                <c:pt idx="114">
                  <c:v>-1093</c:v>
                </c:pt>
                <c:pt idx="115">
                  <c:v>-894</c:v>
                </c:pt>
                <c:pt idx="116">
                  <c:v>-788</c:v>
                </c:pt>
                <c:pt idx="117">
                  <c:v>-739</c:v>
                </c:pt>
                <c:pt idx="118">
                  <c:v>-721</c:v>
                </c:pt>
                <c:pt idx="119">
                  <c:v>-385</c:v>
                </c:pt>
                <c:pt idx="120">
                  <c:v>-1384</c:v>
                </c:pt>
                <c:pt idx="121">
                  <c:v>-434</c:v>
                </c:pt>
                <c:pt idx="122">
                  <c:v>-705</c:v>
                </c:pt>
                <c:pt idx="123">
                  <c:v>-817</c:v>
                </c:pt>
                <c:pt idx="124">
                  <c:v>-664</c:v>
                </c:pt>
                <c:pt idx="125">
                  <c:v>-680</c:v>
                </c:pt>
                <c:pt idx="126">
                  <c:v>-608</c:v>
                </c:pt>
                <c:pt idx="127">
                  <c:v>-434</c:v>
                </c:pt>
                <c:pt idx="128">
                  <c:v>-534</c:v>
                </c:pt>
                <c:pt idx="129">
                  <c:v>-473</c:v>
                </c:pt>
                <c:pt idx="130">
                  <c:v>-403</c:v>
                </c:pt>
                <c:pt idx="131">
                  <c:v>-323</c:v>
                </c:pt>
                <c:pt idx="132">
                  <c:v>-265</c:v>
                </c:pt>
                <c:pt idx="133">
                  <c:v>-218</c:v>
                </c:pt>
                <c:pt idx="134">
                  <c:v>-247</c:v>
                </c:pt>
                <c:pt idx="135">
                  <c:v>-378</c:v>
                </c:pt>
                <c:pt idx="136">
                  <c:v>-420</c:v>
                </c:pt>
                <c:pt idx="137">
                  <c:v>-453</c:v>
                </c:pt>
                <c:pt idx="138">
                  <c:v>-293</c:v>
                </c:pt>
                <c:pt idx="139">
                  <c:v>-295</c:v>
                </c:pt>
                <c:pt idx="140">
                  <c:v>-354</c:v>
                </c:pt>
                <c:pt idx="141">
                  <c:v>-215</c:v>
                </c:pt>
                <c:pt idx="142">
                  <c:v>-194</c:v>
                </c:pt>
                <c:pt idx="143">
                  <c:v>-162</c:v>
                </c:pt>
                <c:pt idx="144">
                  <c:v>-205</c:v>
                </c:pt>
                <c:pt idx="145">
                  <c:v>-223</c:v>
                </c:pt>
                <c:pt idx="146">
                  <c:v>-448</c:v>
                </c:pt>
                <c:pt idx="147">
                  <c:v>-439</c:v>
                </c:pt>
                <c:pt idx="148">
                  <c:v>-457</c:v>
                </c:pt>
                <c:pt idx="149">
                  <c:v>-528</c:v>
                </c:pt>
                <c:pt idx="150">
                  <c:v>-643</c:v>
                </c:pt>
                <c:pt idx="151">
                  <c:v>-349</c:v>
                </c:pt>
                <c:pt idx="152">
                  <c:v>-382</c:v>
                </c:pt>
                <c:pt idx="153">
                  <c:v>-445</c:v>
                </c:pt>
                <c:pt idx="154">
                  <c:v>-427</c:v>
                </c:pt>
                <c:pt idx="155">
                  <c:v>-313</c:v>
                </c:pt>
                <c:pt idx="156">
                  <c:v>-392</c:v>
                </c:pt>
                <c:pt idx="157">
                  <c:v>-370</c:v>
                </c:pt>
                <c:pt idx="158">
                  <c:v>-578</c:v>
                </c:pt>
                <c:pt idx="159">
                  <c:v>-730</c:v>
                </c:pt>
                <c:pt idx="160">
                  <c:v>-803</c:v>
                </c:pt>
                <c:pt idx="161">
                  <c:v>-832</c:v>
                </c:pt>
                <c:pt idx="162">
                  <c:v>-618</c:v>
                </c:pt>
                <c:pt idx="163">
                  <c:v>-859</c:v>
                </c:pt>
                <c:pt idx="164">
                  <c:v>-736</c:v>
                </c:pt>
                <c:pt idx="165">
                  <c:v>-653</c:v>
                </c:pt>
                <c:pt idx="166">
                  <c:v>-543</c:v>
                </c:pt>
                <c:pt idx="167">
                  <c:v>-500</c:v>
                </c:pt>
                <c:pt idx="168">
                  <c:v>-529</c:v>
                </c:pt>
                <c:pt idx="169">
                  <c:v>-596</c:v>
                </c:pt>
                <c:pt idx="170">
                  <c:v>-860</c:v>
                </c:pt>
                <c:pt idx="171">
                  <c:v>-824</c:v>
                </c:pt>
                <c:pt idx="172">
                  <c:v>-920</c:v>
                </c:pt>
                <c:pt idx="173">
                  <c:v>-1082</c:v>
                </c:pt>
                <c:pt idx="174">
                  <c:v>-835</c:v>
                </c:pt>
                <c:pt idx="175">
                  <c:v>-825</c:v>
                </c:pt>
                <c:pt idx="176">
                  <c:v>-890</c:v>
                </c:pt>
                <c:pt idx="177">
                  <c:v>-789</c:v>
                </c:pt>
                <c:pt idx="178">
                  <c:v>-620</c:v>
                </c:pt>
                <c:pt idx="179">
                  <c:v>-422</c:v>
                </c:pt>
                <c:pt idx="180">
                  <c:v>-414</c:v>
                </c:pt>
                <c:pt idx="181">
                  <c:v>-539</c:v>
                </c:pt>
                <c:pt idx="182">
                  <c:v>-794</c:v>
                </c:pt>
                <c:pt idx="183">
                  <c:v>-995</c:v>
                </c:pt>
                <c:pt idx="184">
                  <c:v>-1230</c:v>
                </c:pt>
                <c:pt idx="185">
                  <c:v>-1395</c:v>
                </c:pt>
                <c:pt idx="186">
                  <c:v>-1199</c:v>
                </c:pt>
                <c:pt idx="187">
                  <c:v>-1195</c:v>
                </c:pt>
                <c:pt idx="188">
                  <c:v>-1022</c:v>
                </c:pt>
                <c:pt idx="189">
                  <c:v>-975</c:v>
                </c:pt>
                <c:pt idx="190">
                  <c:v>-804</c:v>
                </c:pt>
                <c:pt idx="191">
                  <c:v>-848</c:v>
                </c:pt>
                <c:pt idx="192">
                  <c:v>-919</c:v>
                </c:pt>
                <c:pt idx="193">
                  <c:v>-1024</c:v>
                </c:pt>
                <c:pt idx="194">
                  <c:v>-1397</c:v>
                </c:pt>
                <c:pt idx="195">
                  <c:v>-1535</c:v>
                </c:pt>
                <c:pt idx="196">
                  <c:v>-1973</c:v>
                </c:pt>
                <c:pt idx="197">
                  <c:v>-1912</c:v>
                </c:pt>
                <c:pt idx="198">
                  <c:v>-1676</c:v>
                </c:pt>
                <c:pt idx="199">
                  <c:v>-1873</c:v>
                </c:pt>
                <c:pt idx="200">
                  <c:v>-1769</c:v>
                </c:pt>
                <c:pt idx="201">
                  <c:v>-1517</c:v>
                </c:pt>
                <c:pt idx="202">
                  <c:v>-1385</c:v>
                </c:pt>
                <c:pt idx="203">
                  <c:v>-1308</c:v>
                </c:pt>
                <c:pt idx="204">
                  <c:v>-1163</c:v>
                </c:pt>
                <c:pt idx="205">
                  <c:v>-1631</c:v>
                </c:pt>
                <c:pt idx="206">
                  <c:v>-2205</c:v>
                </c:pt>
                <c:pt idx="207">
                  <c:v>-2140</c:v>
                </c:pt>
                <c:pt idx="208">
                  <c:v>-2529</c:v>
                </c:pt>
                <c:pt idx="209">
                  <c:v>-2698</c:v>
                </c:pt>
                <c:pt idx="210">
                  <c:v>-2429</c:v>
                </c:pt>
                <c:pt idx="211">
                  <c:v>-2374</c:v>
                </c:pt>
                <c:pt idx="212">
                  <c:v>-1730</c:v>
                </c:pt>
                <c:pt idx="213">
                  <c:v>-1915</c:v>
                </c:pt>
                <c:pt idx="214">
                  <c:v>-1564</c:v>
                </c:pt>
                <c:pt idx="215">
                  <c:v>-1393</c:v>
                </c:pt>
                <c:pt idx="216">
                  <c:v>-1463</c:v>
                </c:pt>
                <c:pt idx="217">
                  <c:v>-1879</c:v>
                </c:pt>
                <c:pt idx="218">
                  <c:v>-2494</c:v>
                </c:pt>
                <c:pt idx="219">
                  <c:v>-2450</c:v>
                </c:pt>
                <c:pt idx="220">
                  <c:v>-3057</c:v>
                </c:pt>
                <c:pt idx="221">
                  <c:v>-2756</c:v>
                </c:pt>
                <c:pt idx="222">
                  <c:v>-2568</c:v>
                </c:pt>
                <c:pt idx="223">
                  <c:v>-2460</c:v>
                </c:pt>
                <c:pt idx="224">
                  <c:v>-2059</c:v>
                </c:pt>
                <c:pt idx="225">
                  <c:v>-2295</c:v>
                </c:pt>
                <c:pt idx="226">
                  <c:v>-2127</c:v>
                </c:pt>
                <c:pt idx="227">
                  <c:v>-1417</c:v>
                </c:pt>
                <c:pt idx="228">
                  <c:v>-1647</c:v>
                </c:pt>
                <c:pt idx="229">
                  <c:v>-1871</c:v>
                </c:pt>
                <c:pt idx="230">
                  <c:v>-2596</c:v>
                </c:pt>
                <c:pt idx="231">
                  <c:v>-2871</c:v>
                </c:pt>
                <c:pt idx="232">
                  <c:v>-2598</c:v>
                </c:pt>
                <c:pt idx="233">
                  <c:v>-2697</c:v>
                </c:pt>
                <c:pt idx="234">
                  <c:v>-2999</c:v>
                </c:pt>
                <c:pt idx="235">
                  <c:v>-2732</c:v>
                </c:pt>
                <c:pt idx="236">
                  <c:v>-2548</c:v>
                </c:pt>
                <c:pt idx="237">
                  <c:v>-2482</c:v>
                </c:pt>
                <c:pt idx="238">
                  <c:v>-2188</c:v>
                </c:pt>
                <c:pt idx="239">
                  <c:v>-1982</c:v>
                </c:pt>
                <c:pt idx="240">
                  <c:v>-2278</c:v>
                </c:pt>
                <c:pt idx="241">
                  <c:v>-2562</c:v>
                </c:pt>
                <c:pt idx="242">
                  <c:v>-2995</c:v>
                </c:pt>
                <c:pt idx="243">
                  <c:v>-2938</c:v>
                </c:pt>
                <c:pt idx="244">
                  <c:v>-5498</c:v>
                </c:pt>
                <c:pt idx="245">
                  <c:v>-6272</c:v>
                </c:pt>
                <c:pt idx="246">
                  <c:v>-6994</c:v>
                </c:pt>
                <c:pt idx="247">
                  <c:v>-7168</c:v>
                </c:pt>
                <c:pt idx="248">
                  <c:v>-7384</c:v>
                </c:pt>
                <c:pt idx="249">
                  <c:v>-7396</c:v>
                </c:pt>
                <c:pt idx="250">
                  <c:v>-5973</c:v>
                </c:pt>
                <c:pt idx="251">
                  <c:v>-5459</c:v>
                </c:pt>
                <c:pt idx="252">
                  <c:v>-5456</c:v>
                </c:pt>
                <c:pt idx="253">
                  <c:v>-5971</c:v>
                </c:pt>
                <c:pt idx="254">
                  <c:v>-8821</c:v>
                </c:pt>
                <c:pt idx="255">
                  <c:v>-9394</c:v>
                </c:pt>
                <c:pt idx="256">
                  <c:v>-9074</c:v>
                </c:pt>
                <c:pt idx="257">
                  <c:v>-9579</c:v>
                </c:pt>
                <c:pt idx="258">
                  <c:v>-8504</c:v>
                </c:pt>
                <c:pt idx="259">
                  <c:v>-8390</c:v>
                </c:pt>
                <c:pt idx="260">
                  <c:v>-7527</c:v>
                </c:pt>
                <c:pt idx="261">
                  <c:v>-7745</c:v>
                </c:pt>
                <c:pt idx="262">
                  <c:v>-6854</c:v>
                </c:pt>
                <c:pt idx="263">
                  <c:v>-5915</c:v>
                </c:pt>
                <c:pt idx="264">
                  <c:v>-6583</c:v>
                </c:pt>
                <c:pt idx="265">
                  <c:v>-6745</c:v>
                </c:pt>
              </c:numCache>
            </c:numRef>
          </c:val>
          <c:smooth val="0"/>
          <c:extLst>
            <c:ext xmlns:c16="http://schemas.microsoft.com/office/drawing/2014/chart" uri="{C3380CC4-5D6E-409C-BE32-E72D297353CC}">
              <c16:uniqueId val="{00000000-D7B3-4D2B-8494-89D32FB70F3F}"/>
            </c:ext>
          </c:extLst>
        </c:ser>
        <c:ser>
          <c:idx val="1"/>
          <c:order val="1"/>
          <c:tx>
            <c:strRef>
              <c:f>'[Freddie Mac Net Migration 01-2000 thru 02-2022.xlsx]Sheet1'!$C$2</c:f>
              <c:strCache>
                <c:ptCount val="1"/>
                <c:pt idx="0">
                  <c:v>Large Metro Pop Over 1M</c:v>
                </c:pt>
              </c:strCache>
            </c:strRef>
          </c:tx>
          <c:spPr>
            <a:ln w="19050" cap="rnd">
              <a:solidFill>
                <a:schemeClr val="accent2"/>
              </a:solidFill>
              <a:round/>
            </a:ln>
            <a:effectLst/>
          </c:spPr>
          <c:marker>
            <c:symbol val="none"/>
          </c:marker>
          <c:cat>
            <c:numRef>
              <c:f>'[Freddie Mac Net Migration 01-2000 thru 02-2022.xlsx]Sheet1'!$A$3:$A$268</c:f>
              <c:numCache>
                <c:formatCode>[$-409]mmm\-yy;@</c:formatCode>
                <c:ptCount val="266"/>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pt idx="176">
                  <c:v>41883</c:v>
                </c:pt>
                <c:pt idx="177">
                  <c:v>41913</c:v>
                </c:pt>
                <c:pt idx="178">
                  <c:v>41944</c:v>
                </c:pt>
                <c:pt idx="179">
                  <c:v>41974</c:v>
                </c:pt>
                <c:pt idx="180">
                  <c:v>42005</c:v>
                </c:pt>
                <c:pt idx="181">
                  <c:v>42036</c:v>
                </c:pt>
                <c:pt idx="182">
                  <c:v>42064</c:v>
                </c:pt>
                <c:pt idx="183">
                  <c:v>42095</c:v>
                </c:pt>
                <c:pt idx="184">
                  <c:v>42125</c:v>
                </c:pt>
                <c:pt idx="185">
                  <c:v>42156</c:v>
                </c:pt>
                <c:pt idx="186">
                  <c:v>42186</c:v>
                </c:pt>
                <c:pt idx="187">
                  <c:v>42217</c:v>
                </c:pt>
                <c:pt idx="188">
                  <c:v>42248</c:v>
                </c:pt>
                <c:pt idx="189">
                  <c:v>42278</c:v>
                </c:pt>
                <c:pt idx="190">
                  <c:v>42309</c:v>
                </c:pt>
                <c:pt idx="191">
                  <c:v>42339</c:v>
                </c:pt>
                <c:pt idx="192">
                  <c:v>42370</c:v>
                </c:pt>
                <c:pt idx="193">
                  <c:v>42401</c:v>
                </c:pt>
                <c:pt idx="194">
                  <c:v>42430</c:v>
                </c:pt>
                <c:pt idx="195">
                  <c:v>42461</c:v>
                </c:pt>
                <c:pt idx="196">
                  <c:v>42491</c:v>
                </c:pt>
                <c:pt idx="197">
                  <c:v>42522</c:v>
                </c:pt>
                <c:pt idx="198">
                  <c:v>42552</c:v>
                </c:pt>
                <c:pt idx="199">
                  <c:v>42583</c:v>
                </c:pt>
                <c:pt idx="200">
                  <c:v>42614</c:v>
                </c:pt>
                <c:pt idx="201">
                  <c:v>42644</c:v>
                </c:pt>
                <c:pt idx="202">
                  <c:v>42675</c:v>
                </c:pt>
                <c:pt idx="203">
                  <c:v>42705</c:v>
                </c:pt>
                <c:pt idx="204">
                  <c:v>42736</c:v>
                </c:pt>
                <c:pt idx="205">
                  <c:v>42767</c:v>
                </c:pt>
                <c:pt idx="206">
                  <c:v>42795</c:v>
                </c:pt>
                <c:pt idx="207">
                  <c:v>42826</c:v>
                </c:pt>
                <c:pt idx="208">
                  <c:v>42856</c:v>
                </c:pt>
                <c:pt idx="209">
                  <c:v>42887</c:v>
                </c:pt>
                <c:pt idx="210">
                  <c:v>42917</c:v>
                </c:pt>
                <c:pt idx="211">
                  <c:v>42948</c:v>
                </c:pt>
                <c:pt idx="212">
                  <c:v>42979</c:v>
                </c:pt>
                <c:pt idx="213">
                  <c:v>43009</c:v>
                </c:pt>
                <c:pt idx="214">
                  <c:v>43040</c:v>
                </c:pt>
                <c:pt idx="215">
                  <c:v>43070</c:v>
                </c:pt>
                <c:pt idx="216">
                  <c:v>43101</c:v>
                </c:pt>
                <c:pt idx="217">
                  <c:v>43132</c:v>
                </c:pt>
                <c:pt idx="218">
                  <c:v>43160</c:v>
                </c:pt>
                <c:pt idx="219">
                  <c:v>43191</c:v>
                </c:pt>
                <c:pt idx="220">
                  <c:v>43221</c:v>
                </c:pt>
                <c:pt idx="221">
                  <c:v>43252</c:v>
                </c:pt>
                <c:pt idx="222">
                  <c:v>43282</c:v>
                </c:pt>
                <c:pt idx="223">
                  <c:v>43313</c:v>
                </c:pt>
                <c:pt idx="224">
                  <c:v>43344</c:v>
                </c:pt>
                <c:pt idx="225">
                  <c:v>43374</c:v>
                </c:pt>
                <c:pt idx="226">
                  <c:v>43405</c:v>
                </c:pt>
                <c:pt idx="227">
                  <c:v>43435</c:v>
                </c:pt>
                <c:pt idx="228">
                  <c:v>43466</c:v>
                </c:pt>
                <c:pt idx="229">
                  <c:v>43497</c:v>
                </c:pt>
                <c:pt idx="230">
                  <c:v>43525</c:v>
                </c:pt>
                <c:pt idx="231">
                  <c:v>43556</c:v>
                </c:pt>
                <c:pt idx="232">
                  <c:v>43586</c:v>
                </c:pt>
                <c:pt idx="233">
                  <c:v>43617</c:v>
                </c:pt>
                <c:pt idx="234">
                  <c:v>43647</c:v>
                </c:pt>
                <c:pt idx="235">
                  <c:v>43678</c:v>
                </c:pt>
                <c:pt idx="236">
                  <c:v>43709</c:v>
                </c:pt>
                <c:pt idx="237">
                  <c:v>43739</c:v>
                </c:pt>
                <c:pt idx="238">
                  <c:v>43770</c:v>
                </c:pt>
                <c:pt idx="239">
                  <c:v>43800</c:v>
                </c:pt>
                <c:pt idx="240">
                  <c:v>43831</c:v>
                </c:pt>
                <c:pt idx="241">
                  <c:v>43862</c:v>
                </c:pt>
                <c:pt idx="242">
                  <c:v>43891</c:v>
                </c:pt>
                <c:pt idx="243">
                  <c:v>43922</c:v>
                </c:pt>
                <c:pt idx="244">
                  <c:v>43952</c:v>
                </c:pt>
                <c:pt idx="245">
                  <c:v>43983</c:v>
                </c:pt>
                <c:pt idx="246">
                  <c:v>44013</c:v>
                </c:pt>
                <c:pt idx="247">
                  <c:v>44044</c:v>
                </c:pt>
                <c:pt idx="248">
                  <c:v>44075</c:v>
                </c:pt>
                <c:pt idx="249">
                  <c:v>44105</c:v>
                </c:pt>
                <c:pt idx="250">
                  <c:v>44136</c:v>
                </c:pt>
                <c:pt idx="251">
                  <c:v>44166</c:v>
                </c:pt>
                <c:pt idx="252">
                  <c:v>44197</c:v>
                </c:pt>
                <c:pt idx="253">
                  <c:v>44228</c:v>
                </c:pt>
                <c:pt idx="254">
                  <c:v>44256</c:v>
                </c:pt>
                <c:pt idx="255">
                  <c:v>44287</c:v>
                </c:pt>
                <c:pt idx="256">
                  <c:v>44317</c:v>
                </c:pt>
                <c:pt idx="257">
                  <c:v>44348</c:v>
                </c:pt>
                <c:pt idx="258">
                  <c:v>44378</c:v>
                </c:pt>
                <c:pt idx="259">
                  <c:v>44409</c:v>
                </c:pt>
                <c:pt idx="260">
                  <c:v>44440</c:v>
                </c:pt>
                <c:pt idx="261">
                  <c:v>44470</c:v>
                </c:pt>
                <c:pt idx="262">
                  <c:v>44501</c:v>
                </c:pt>
                <c:pt idx="263">
                  <c:v>44531</c:v>
                </c:pt>
                <c:pt idx="264">
                  <c:v>44562</c:v>
                </c:pt>
                <c:pt idx="265">
                  <c:v>44593</c:v>
                </c:pt>
              </c:numCache>
            </c:numRef>
          </c:cat>
          <c:val>
            <c:numRef>
              <c:f>'[Freddie Mac Net Migration 01-2000 thru 02-2022.xlsx]Sheet1'!$C$3:$C$268</c:f>
              <c:numCache>
                <c:formatCode>_(* #,##0_);_(* \(#,##0\);_(* "-"??_);_(@_)</c:formatCode>
                <c:ptCount val="266"/>
                <c:pt idx="0">
                  <c:v>185</c:v>
                </c:pt>
                <c:pt idx="1">
                  <c:v>-32</c:v>
                </c:pt>
                <c:pt idx="2">
                  <c:v>106</c:v>
                </c:pt>
                <c:pt idx="3">
                  <c:v>254</c:v>
                </c:pt>
                <c:pt idx="4">
                  <c:v>4</c:v>
                </c:pt>
                <c:pt idx="5">
                  <c:v>343</c:v>
                </c:pt>
                <c:pt idx="6">
                  <c:v>161</c:v>
                </c:pt>
                <c:pt idx="7">
                  <c:v>70</c:v>
                </c:pt>
                <c:pt idx="8">
                  <c:v>92</c:v>
                </c:pt>
                <c:pt idx="9">
                  <c:v>225</c:v>
                </c:pt>
                <c:pt idx="10">
                  <c:v>133</c:v>
                </c:pt>
                <c:pt idx="11">
                  <c:v>81</c:v>
                </c:pt>
                <c:pt idx="12">
                  <c:v>76</c:v>
                </c:pt>
                <c:pt idx="13">
                  <c:v>106</c:v>
                </c:pt>
                <c:pt idx="14">
                  <c:v>303</c:v>
                </c:pt>
                <c:pt idx="15">
                  <c:v>92</c:v>
                </c:pt>
                <c:pt idx="16">
                  <c:v>285</c:v>
                </c:pt>
                <c:pt idx="17">
                  <c:v>240</c:v>
                </c:pt>
                <c:pt idx="18">
                  <c:v>358</c:v>
                </c:pt>
                <c:pt idx="19">
                  <c:v>338</c:v>
                </c:pt>
                <c:pt idx="20">
                  <c:v>108</c:v>
                </c:pt>
                <c:pt idx="21">
                  <c:v>365</c:v>
                </c:pt>
                <c:pt idx="22">
                  <c:v>192</c:v>
                </c:pt>
                <c:pt idx="23">
                  <c:v>135</c:v>
                </c:pt>
                <c:pt idx="24">
                  <c:v>133</c:v>
                </c:pt>
                <c:pt idx="25">
                  <c:v>220</c:v>
                </c:pt>
                <c:pt idx="26">
                  <c:v>332</c:v>
                </c:pt>
                <c:pt idx="27">
                  <c:v>217</c:v>
                </c:pt>
                <c:pt idx="28">
                  <c:v>211</c:v>
                </c:pt>
                <c:pt idx="29">
                  <c:v>304</c:v>
                </c:pt>
                <c:pt idx="30">
                  <c:v>252</c:v>
                </c:pt>
                <c:pt idx="31">
                  <c:v>303</c:v>
                </c:pt>
                <c:pt idx="32">
                  <c:v>447</c:v>
                </c:pt>
                <c:pt idx="33">
                  <c:v>295</c:v>
                </c:pt>
                <c:pt idx="34">
                  <c:v>167</c:v>
                </c:pt>
                <c:pt idx="35">
                  <c:v>203</c:v>
                </c:pt>
                <c:pt idx="36">
                  <c:v>304</c:v>
                </c:pt>
                <c:pt idx="37">
                  <c:v>275</c:v>
                </c:pt>
                <c:pt idx="38">
                  <c:v>266</c:v>
                </c:pt>
                <c:pt idx="39">
                  <c:v>297</c:v>
                </c:pt>
                <c:pt idx="40">
                  <c:v>437</c:v>
                </c:pt>
                <c:pt idx="41">
                  <c:v>376</c:v>
                </c:pt>
                <c:pt idx="42">
                  <c:v>387</c:v>
                </c:pt>
                <c:pt idx="43">
                  <c:v>221</c:v>
                </c:pt>
                <c:pt idx="44">
                  <c:v>184</c:v>
                </c:pt>
                <c:pt idx="45">
                  <c:v>243</c:v>
                </c:pt>
                <c:pt idx="46">
                  <c:v>349</c:v>
                </c:pt>
                <c:pt idx="47">
                  <c:v>295</c:v>
                </c:pt>
                <c:pt idx="48">
                  <c:v>320</c:v>
                </c:pt>
                <c:pt idx="49">
                  <c:v>291</c:v>
                </c:pt>
                <c:pt idx="50">
                  <c:v>216</c:v>
                </c:pt>
                <c:pt idx="51">
                  <c:v>219</c:v>
                </c:pt>
                <c:pt idx="52">
                  <c:v>54</c:v>
                </c:pt>
                <c:pt idx="53">
                  <c:v>191</c:v>
                </c:pt>
                <c:pt idx="54">
                  <c:v>-37</c:v>
                </c:pt>
                <c:pt idx="55">
                  <c:v>244</c:v>
                </c:pt>
                <c:pt idx="56">
                  <c:v>108</c:v>
                </c:pt>
                <c:pt idx="57">
                  <c:v>243</c:v>
                </c:pt>
                <c:pt idx="58">
                  <c:v>13</c:v>
                </c:pt>
                <c:pt idx="59">
                  <c:v>142</c:v>
                </c:pt>
                <c:pt idx="60">
                  <c:v>199</c:v>
                </c:pt>
                <c:pt idx="61">
                  <c:v>226</c:v>
                </c:pt>
                <c:pt idx="62">
                  <c:v>185</c:v>
                </c:pt>
                <c:pt idx="63">
                  <c:v>129</c:v>
                </c:pt>
                <c:pt idx="64">
                  <c:v>158</c:v>
                </c:pt>
                <c:pt idx="65">
                  <c:v>301</c:v>
                </c:pt>
                <c:pt idx="66">
                  <c:v>222</c:v>
                </c:pt>
                <c:pt idx="67">
                  <c:v>106</c:v>
                </c:pt>
                <c:pt idx="68">
                  <c:v>-26</c:v>
                </c:pt>
                <c:pt idx="69">
                  <c:v>28</c:v>
                </c:pt>
                <c:pt idx="70">
                  <c:v>40</c:v>
                </c:pt>
                <c:pt idx="71">
                  <c:v>114</c:v>
                </c:pt>
                <c:pt idx="72">
                  <c:v>119</c:v>
                </c:pt>
                <c:pt idx="73">
                  <c:v>184</c:v>
                </c:pt>
                <c:pt idx="74">
                  <c:v>270</c:v>
                </c:pt>
                <c:pt idx="75">
                  <c:v>291</c:v>
                </c:pt>
                <c:pt idx="76">
                  <c:v>247</c:v>
                </c:pt>
                <c:pt idx="77">
                  <c:v>300</c:v>
                </c:pt>
                <c:pt idx="78">
                  <c:v>302</c:v>
                </c:pt>
                <c:pt idx="79">
                  <c:v>100</c:v>
                </c:pt>
                <c:pt idx="80">
                  <c:v>165</c:v>
                </c:pt>
                <c:pt idx="81">
                  <c:v>82</c:v>
                </c:pt>
                <c:pt idx="82">
                  <c:v>142</c:v>
                </c:pt>
                <c:pt idx="83">
                  <c:v>133</c:v>
                </c:pt>
                <c:pt idx="84">
                  <c:v>103</c:v>
                </c:pt>
                <c:pt idx="85">
                  <c:v>120</c:v>
                </c:pt>
                <c:pt idx="86">
                  <c:v>65</c:v>
                </c:pt>
                <c:pt idx="87">
                  <c:v>175</c:v>
                </c:pt>
                <c:pt idx="88">
                  <c:v>141</c:v>
                </c:pt>
                <c:pt idx="89">
                  <c:v>191</c:v>
                </c:pt>
                <c:pt idx="90">
                  <c:v>124</c:v>
                </c:pt>
                <c:pt idx="91">
                  <c:v>248</c:v>
                </c:pt>
                <c:pt idx="92">
                  <c:v>186</c:v>
                </c:pt>
                <c:pt idx="93">
                  <c:v>135</c:v>
                </c:pt>
                <c:pt idx="94">
                  <c:v>167</c:v>
                </c:pt>
                <c:pt idx="95">
                  <c:v>194</c:v>
                </c:pt>
                <c:pt idx="96">
                  <c:v>148</c:v>
                </c:pt>
                <c:pt idx="97">
                  <c:v>170</c:v>
                </c:pt>
                <c:pt idx="98">
                  <c:v>158</c:v>
                </c:pt>
                <c:pt idx="99">
                  <c:v>60</c:v>
                </c:pt>
                <c:pt idx="100">
                  <c:v>295</c:v>
                </c:pt>
                <c:pt idx="101">
                  <c:v>185</c:v>
                </c:pt>
                <c:pt idx="102">
                  <c:v>259</c:v>
                </c:pt>
                <c:pt idx="103">
                  <c:v>36</c:v>
                </c:pt>
                <c:pt idx="104">
                  <c:v>123</c:v>
                </c:pt>
                <c:pt idx="105">
                  <c:v>60</c:v>
                </c:pt>
                <c:pt idx="106">
                  <c:v>2</c:v>
                </c:pt>
                <c:pt idx="107">
                  <c:v>140</c:v>
                </c:pt>
                <c:pt idx="108">
                  <c:v>17</c:v>
                </c:pt>
                <c:pt idx="109">
                  <c:v>26</c:v>
                </c:pt>
                <c:pt idx="110">
                  <c:v>60</c:v>
                </c:pt>
                <c:pt idx="111">
                  <c:v>53</c:v>
                </c:pt>
                <c:pt idx="112">
                  <c:v>189</c:v>
                </c:pt>
                <c:pt idx="113">
                  <c:v>33</c:v>
                </c:pt>
                <c:pt idx="114">
                  <c:v>31</c:v>
                </c:pt>
                <c:pt idx="115">
                  <c:v>48</c:v>
                </c:pt>
                <c:pt idx="116">
                  <c:v>-18</c:v>
                </c:pt>
                <c:pt idx="117">
                  <c:v>44</c:v>
                </c:pt>
                <c:pt idx="118">
                  <c:v>12</c:v>
                </c:pt>
                <c:pt idx="119">
                  <c:v>48</c:v>
                </c:pt>
                <c:pt idx="120">
                  <c:v>116</c:v>
                </c:pt>
                <c:pt idx="121">
                  <c:v>111</c:v>
                </c:pt>
                <c:pt idx="122">
                  <c:v>266</c:v>
                </c:pt>
                <c:pt idx="123">
                  <c:v>224</c:v>
                </c:pt>
                <c:pt idx="124">
                  <c:v>168</c:v>
                </c:pt>
                <c:pt idx="125">
                  <c:v>228</c:v>
                </c:pt>
                <c:pt idx="126">
                  <c:v>163</c:v>
                </c:pt>
                <c:pt idx="127">
                  <c:v>109</c:v>
                </c:pt>
                <c:pt idx="128">
                  <c:v>86</c:v>
                </c:pt>
                <c:pt idx="129">
                  <c:v>144</c:v>
                </c:pt>
                <c:pt idx="130">
                  <c:v>190</c:v>
                </c:pt>
                <c:pt idx="131">
                  <c:v>130</c:v>
                </c:pt>
                <c:pt idx="132">
                  <c:v>171</c:v>
                </c:pt>
                <c:pt idx="133">
                  <c:v>80</c:v>
                </c:pt>
                <c:pt idx="134">
                  <c:v>109</c:v>
                </c:pt>
                <c:pt idx="135">
                  <c:v>175</c:v>
                </c:pt>
                <c:pt idx="136">
                  <c:v>256</c:v>
                </c:pt>
                <c:pt idx="137">
                  <c:v>209</c:v>
                </c:pt>
                <c:pt idx="138">
                  <c:v>181</c:v>
                </c:pt>
                <c:pt idx="139">
                  <c:v>147</c:v>
                </c:pt>
                <c:pt idx="140">
                  <c:v>155</c:v>
                </c:pt>
                <c:pt idx="141">
                  <c:v>180</c:v>
                </c:pt>
                <c:pt idx="142">
                  <c:v>127</c:v>
                </c:pt>
                <c:pt idx="143">
                  <c:v>211</c:v>
                </c:pt>
                <c:pt idx="144">
                  <c:v>74</c:v>
                </c:pt>
                <c:pt idx="145">
                  <c:v>98</c:v>
                </c:pt>
                <c:pt idx="146">
                  <c:v>44</c:v>
                </c:pt>
                <c:pt idx="147">
                  <c:v>402</c:v>
                </c:pt>
                <c:pt idx="148">
                  <c:v>114</c:v>
                </c:pt>
                <c:pt idx="149">
                  <c:v>207</c:v>
                </c:pt>
                <c:pt idx="150">
                  <c:v>226</c:v>
                </c:pt>
                <c:pt idx="151">
                  <c:v>186</c:v>
                </c:pt>
                <c:pt idx="152">
                  <c:v>203</c:v>
                </c:pt>
                <c:pt idx="153">
                  <c:v>175</c:v>
                </c:pt>
                <c:pt idx="154">
                  <c:v>141</c:v>
                </c:pt>
                <c:pt idx="155">
                  <c:v>196</c:v>
                </c:pt>
                <c:pt idx="156">
                  <c:v>160</c:v>
                </c:pt>
                <c:pt idx="157">
                  <c:v>147</c:v>
                </c:pt>
                <c:pt idx="158">
                  <c:v>151</c:v>
                </c:pt>
                <c:pt idx="159">
                  <c:v>116</c:v>
                </c:pt>
                <c:pt idx="160">
                  <c:v>230</c:v>
                </c:pt>
                <c:pt idx="161">
                  <c:v>128</c:v>
                </c:pt>
                <c:pt idx="162">
                  <c:v>212</c:v>
                </c:pt>
                <c:pt idx="163">
                  <c:v>134</c:v>
                </c:pt>
                <c:pt idx="164">
                  <c:v>217</c:v>
                </c:pt>
                <c:pt idx="165">
                  <c:v>152</c:v>
                </c:pt>
                <c:pt idx="166">
                  <c:v>124</c:v>
                </c:pt>
                <c:pt idx="167">
                  <c:v>149</c:v>
                </c:pt>
                <c:pt idx="168">
                  <c:v>85</c:v>
                </c:pt>
                <c:pt idx="169">
                  <c:v>29</c:v>
                </c:pt>
                <c:pt idx="170">
                  <c:v>163</c:v>
                </c:pt>
                <c:pt idx="171">
                  <c:v>85</c:v>
                </c:pt>
                <c:pt idx="172">
                  <c:v>124</c:v>
                </c:pt>
                <c:pt idx="173">
                  <c:v>120</c:v>
                </c:pt>
                <c:pt idx="174">
                  <c:v>146</c:v>
                </c:pt>
                <c:pt idx="175">
                  <c:v>56</c:v>
                </c:pt>
                <c:pt idx="176">
                  <c:v>112</c:v>
                </c:pt>
                <c:pt idx="177">
                  <c:v>53</c:v>
                </c:pt>
                <c:pt idx="178">
                  <c:v>7</c:v>
                </c:pt>
                <c:pt idx="179">
                  <c:v>-46</c:v>
                </c:pt>
                <c:pt idx="180">
                  <c:v>-147</c:v>
                </c:pt>
                <c:pt idx="181">
                  <c:v>-19</c:v>
                </c:pt>
                <c:pt idx="182">
                  <c:v>77</c:v>
                </c:pt>
                <c:pt idx="183">
                  <c:v>-25</c:v>
                </c:pt>
                <c:pt idx="184">
                  <c:v>2</c:v>
                </c:pt>
                <c:pt idx="185">
                  <c:v>5</c:v>
                </c:pt>
                <c:pt idx="186">
                  <c:v>87</c:v>
                </c:pt>
                <c:pt idx="187">
                  <c:v>-16</c:v>
                </c:pt>
                <c:pt idx="188">
                  <c:v>-50</c:v>
                </c:pt>
                <c:pt idx="189">
                  <c:v>-81</c:v>
                </c:pt>
                <c:pt idx="190">
                  <c:v>23</c:v>
                </c:pt>
                <c:pt idx="191">
                  <c:v>54</c:v>
                </c:pt>
                <c:pt idx="192">
                  <c:v>14</c:v>
                </c:pt>
                <c:pt idx="193">
                  <c:v>-57</c:v>
                </c:pt>
                <c:pt idx="194">
                  <c:v>-10</c:v>
                </c:pt>
                <c:pt idx="195">
                  <c:v>-70</c:v>
                </c:pt>
                <c:pt idx="196">
                  <c:v>113</c:v>
                </c:pt>
                <c:pt idx="197">
                  <c:v>-49</c:v>
                </c:pt>
                <c:pt idx="198">
                  <c:v>-51</c:v>
                </c:pt>
                <c:pt idx="199">
                  <c:v>-121</c:v>
                </c:pt>
                <c:pt idx="200">
                  <c:v>87</c:v>
                </c:pt>
                <c:pt idx="201">
                  <c:v>5</c:v>
                </c:pt>
                <c:pt idx="202">
                  <c:v>-10</c:v>
                </c:pt>
                <c:pt idx="203">
                  <c:v>82</c:v>
                </c:pt>
                <c:pt idx="204">
                  <c:v>-25</c:v>
                </c:pt>
                <c:pt idx="205">
                  <c:v>58</c:v>
                </c:pt>
                <c:pt idx="206">
                  <c:v>92</c:v>
                </c:pt>
                <c:pt idx="207">
                  <c:v>54</c:v>
                </c:pt>
                <c:pt idx="208">
                  <c:v>11</c:v>
                </c:pt>
                <c:pt idx="209">
                  <c:v>110</c:v>
                </c:pt>
                <c:pt idx="210">
                  <c:v>150</c:v>
                </c:pt>
                <c:pt idx="211">
                  <c:v>-66</c:v>
                </c:pt>
                <c:pt idx="212">
                  <c:v>-84</c:v>
                </c:pt>
                <c:pt idx="213">
                  <c:v>-91</c:v>
                </c:pt>
                <c:pt idx="214">
                  <c:v>-73</c:v>
                </c:pt>
                <c:pt idx="215">
                  <c:v>105</c:v>
                </c:pt>
                <c:pt idx="216">
                  <c:v>53</c:v>
                </c:pt>
                <c:pt idx="217">
                  <c:v>-40</c:v>
                </c:pt>
                <c:pt idx="218">
                  <c:v>105</c:v>
                </c:pt>
                <c:pt idx="219">
                  <c:v>5</c:v>
                </c:pt>
                <c:pt idx="220">
                  <c:v>312</c:v>
                </c:pt>
                <c:pt idx="221">
                  <c:v>222</c:v>
                </c:pt>
                <c:pt idx="222">
                  <c:v>-158</c:v>
                </c:pt>
                <c:pt idx="223">
                  <c:v>-113</c:v>
                </c:pt>
                <c:pt idx="224">
                  <c:v>-51</c:v>
                </c:pt>
                <c:pt idx="225">
                  <c:v>215</c:v>
                </c:pt>
                <c:pt idx="226">
                  <c:v>208</c:v>
                </c:pt>
                <c:pt idx="227">
                  <c:v>118</c:v>
                </c:pt>
                <c:pt idx="228">
                  <c:v>16</c:v>
                </c:pt>
                <c:pt idx="229">
                  <c:v>31</c:v>
                </c:pt>
                <c:pt idx="230">
                  <c:v>177</c:v>
                </c:pt>
                <c:pt idx="231">
                  <c:v>190</c:v>
                </c:pt>
                <c:pt idx="232">
                  <c:v>254</c:v>
                </c:pt>
                <c:pt idx="233">
                  <c:v>78</c:v>
                </c:pt>
                <c:pt idx="234">
                  <c:v>39</c:v>
                </c:pt>
                <c:pt idx="235">
                  <c:v>73</c:v>
                </c:pt>
                <c:pt idx="236">
                  <c:v>46</c:v>
                </c:pt>
                <c:pt idx="237">
                  <c:v>89</c:v>
                </c:pt>
                <c:pt idx="238">
                  <c:v>163</c:v>
                </c:pt>
                <c:pt idx="239">
                  <c:v>66</c:v>
                </c:pt>
                <c:pt idx="240">
                  <c:v>-98</c:v>
                </c:pt>
                <c:pt idx="241">
                  <c:v>143</c:v>
                </c:pt>
                <c:pt idx="242">
                  <c:v>72</c:v>
                </c:pt>
                <c:pt idx="243">
                  <c:v>-190</c:v>
                </c:pt>
                <c:pt idx="244">
                  <c:v>-649</c:v>
                </c:pt>
                <c:pt idx="245">
                  <c:v>-571</c:v>
                </c:pt>
                <c:pt idx="246">
                  <c:v>-462</c:v>
                </c:pt>
                <c:pt idx="247">
                  <c:v>-340</c:v>
                </c:pt>
                <c:pt idx="248">
                  <c:v>-404</c:v>
                </c:pt>
                <c:pt idx="249">
                  <c:v>-199</c:v>
                </c:pt>
                <c:pt idx="250">
                  <c:v>-195</c:v>
                </c:pt>
                <c:pt idx="251">
                  <c:v>-99</c:v>
                </c:pt>
                <c:pt idx="252">
                  <c:v>-377</c:v>
                </c:pt>
                <c:pt idx="253">
                  <c:v>-344</c:v>
                </c:pt>
                <c:pt idx="254">
                  <c:v>-287</c:v>
                </c:pt>
                <c:pt idx="255">
                  <c:v>-320</c:v>
                </c:pt>
                <c:pt idx="256">
                  <c:v>-335</c:v>
                </c:pt>
                <c:pt idx="257">
                  <c:v>-677</c:v>
                </c:pt>
                <c:pt idx="258">
                  <c:v>-838</c:v>
                </c:pt>
                <c:pt idx="259">
                  <c:v>-990</c:v>
                </c:pt>
                <c:pt idx="260">
                  <c:v>-672</c:v>
                </c:pt>
                <c:pt idx="261">
                  <c:v>-706</c:v>
                </c:pt>
                <c:pt idx="262">
                  <c:v>-426</c:v>
                </c:pt>
                <c:pt idx="263">
                  <c:v>-347</c:v>
                </c:pt>
                <c:pt idx="264">
                  <c:v>-365</c:v>
                </c:pt>
                <c:pt idx="265">
                  <c:v>-553</c:v>
                </c:pt>
              </c:numCache>
            </c:numRef>
          </c:val>
          <c:smooth val="0"/>
          <c:extLst>
            <c:ext xmlns:c16="http://schemas.microsoft.com/office/drawing/2014/chart" uri="{C3380CC4-5D6E-409C-BE32-E72D297353CC}">
              <c16:uniqueId val="{00000001-D7B3-4D2B-8494-89D32FB70F3F}"/>
            </c:ext>
          </c:extLst>
        </c:ser>
        <c:ser>
          <c:idx val="2"/>
          <c:order val="2"/>
          <c:tx>
            <c:strRef>
              <c:f>'[Freddie Mac Net Migration 01-2000 thru 02-2022.xlsx]Sheet1'!$D$2</c:f>
              <c:strCache>
                <c:ptCount val="1"/>
                <c:pt idx="0">
                  <c:v>Midsized Metro Pop 500K-1M</c:v>
                </c:pt>
              </c:strCache>
            </c:strRef>
          </c:tx>
          <c:spPr>
            <a:ln w="19050" cap="rnd">
              <a:solidFill>
                <a:schemeClr val="accent6"/>
              </a:solidFill>
              <a:round/>
            </a:ln>
            <a:effectLst/>
          </c:spPr>
          <c:marker>
            <c:symbol val="none"/>
          </c:marker>
          <c:cat>
            <c:numRef>
              <c:f>'[Freddie Mac Net Migration 01-2000 thru 02-2022.xlsx]Sheet1'!$A$3:$A$268</c:f>
              <c:numCache>
                <c:formatCode>[$-409]mmm\-yy;@</c:formatCode>
                <c:ptCount val="266"/>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pt idx="176">
                  <c:v>41883</c:v>
                </c:pt>
                <c:pt idx="177">
                  <c:v>41913</c:v>
                </c:pt>
                <c:pt idx="178">
                  <c:v>41944</c:v>
                </c:pt>
                <c:pt idx="179">
                  <c:v>41974</c:v>
                </c:pt>
                <c:pt idx="180">
                  <c:v>42005</c:v>
                </c:pt>
                <c:pt idx="181">
                  <c:v>42036</c:v>
                </c:pt>
                <c:pt idx="182">
                  <c:v>42064</c:v>
                </c:pt>
                <c:pt idx="183">
                  <c:v>42095</c:v>
                </c:pt>
                <c:pt idx="184">
                  <c:v>42125</c:v>
                </c:pt>
                <c:pt idx="185">
                  <c:v>42156</c:v>
                </c:pt>
                <c:pt idx="186">
                  <c:v>42186</c:v>
                </c:pt>
                <c:pt idx="187">
                  <c:v>42217</c:v>
                </c:pt>
                <c:pt idx="188">
                  <c:v>42248</c:v>
                </c:pt>
                <c:pt idx="189">
                  <c:v>42278</c:v>
                </c:pt>
                <c:pt idx="190">
                  <c:v>42309</c:v>
                </c:pt>
                <c:pt idx="191">
                  <c:v>42339</c:v>
                </c:pt>
                <c:pt idx="192">
                  <c:v>42370</c:v>
                </c:pt>
                <c:pt idx="193">
                  <c:v>42401</c:v>
                </c:pt>
                <c:pt idx="194">
                  <c:v>42430</c:v>
                </c:pt>
                <c:pt idx="195">
                  <c:v>42461</c:v>
                </c:pt>
                <c:pt idx="196">
                  <c:v>42491</c:v>
                </c:pt>
                <c:pt idx="197">
                  <c:v>42522</c:v>
                </c:pt>
                <c:pt idx="198">
                  <c:v>42552</c:v>
                </c:pt>
                <c:pt idx="199">
                  <c:v>42583</c:v>
                </c:pt>
                <c:pt idx="200">
                  <c:v>42614</c:v>
                </c:pt>
                <c:pt idx="201">
                  <c:v>42644</c:v>
                </c:pt>
                <c:pt idx="202">
                  <c:v>42675</c:v>
                </c:pt>
                <c:pt idx="203">
                  <c:v>42705</c:v>
                </c:pt>
                <c:pt idx="204">
                  <c:v>42736</c:v>
                </c:pt>
                <c:pt idx="205">
                  <c:v>42767</c:v>
                </c:pt>
                <c:pt idx="206">
                  <c:v>42795</c:v>
                </c:pt>
                <c:pt idx="207">
                  <c:v>42826</c:v>
                </c:pt>
                <c:pt idx="208">
                  <c:v>42856</c:v>
                </c:pt>
                <c:pt idx="209">
                  <c:v>42887</c:v>
                </c:pt>
                <c:pt idx="210">
                  <c:v>42917</c:v>
                </c:pt>
                <c:pt idx="211">
                  <c:v>42948</c:v>
                </c:pt>
                <c:pt idx="212">
                  <c:v>42979</c:v>
                </c:pt>
                <c:pt idx="213">
                  <c:v>43009</c:v>
                </c:pt>
                <c:pt idx="214">
                  <c:v>43040</c:v>
                </c:pt>
                <c:pt idx="215">
                  <c:v>43070</c:v>
                </c:pt>
                <c:pt idx="216">
                  <c:v>43101</c:v>
                </c:pt>
                <c:pt idx="217">
                  <c:v>43132</c:v>
                </c:pt>
                <c:pt idx="218">
                  <c:v>43160</c:v>
                </c:pt>
                <c:pt idx="219">
                  <c:v>43191</c:v>
                </c:pt>
                <c:pt idx="220">
                  <c:v>43221</c:v>
                </c:pt>
                <c:pt idx="221">
                  <c:v>43252</c:v>
                </c:pt>
                <c:pt idx="222">
                  <c:v>43282</c:v>
                </c:pt>
                <c:pt idx="223">
                  <c:v>43313</c:v>
                </c:pt>
                <c:pt idx="224">
                  <c:v>43344</c:v>
                </c:pt>
                <c:pt idx="225">
                  <c:v>43374</c:v>
                </c:pt>
                <c:pt idx="226">
                  <c:v>43405</c:v>
                </c:pt>
                <c:pt idx="227">
                  <c:v>43435</c:v>
                </c:pt>
                <c:pt idx="228">
                  <c:v>43466</c:v>
                </c:pt>
                <c:pt idx="229">
                  <c:v>43497</c:v>
                </c:pt>
                <c:pt idx="230">
                  <c:v>43525</c:v>
                </c:pt>
                <c:pt idx="231">
                  <c:v>43556</c:v>
                </c:pt>
                <c:pt idx="232">
                  <c:v>43586</c:v>
                </c:pt>
                <c:pt idx="233">
                  <c:v>43617</c:v>
                </c:pt>
                <c:pt idx="234">
                  <c:v>43647</c:v>
                </c:pt>
                <c:pt idx="235">
                  <c:v>43678</c:v>
                </c:pt>
                <c:pt idx="236">
                  <c:v>43709</c:v>
                </c:pt>
                <c:pt idx="237">
                  <c:v>43739</c:v>
                </c:pt>
                <c:pt idx="238">
                  <c:v>43770</c:v>
                </c:pt>
                <c:pt idx="239">
                  <c:v>43800</c:v>
                </c:pt>
                <c:pt idx="240">
                  <c:v>43831</c:v>
                </c:pt>
                <c:pt idx="241">
                  <c:v>43862</c:v>
                </c:pt>
                <c:pt idx="242">
                  <c:v>43891</c:v>
                </c:pt>
                <c:pt idx="243">
                  <c:v>43922</c:v>
                </c:pt>
                <c:pt idx="244">
                  <c:v>43952</c:v>
                </c:pt>
                <c:pt idx="245">
                  <c:v>43983</c:v>
                </c:pt>
                <c:pt idx="246">
                  <c:v>44013</c:v>
                </c:pt>
                <c:pt idx="247">
                  <c:v>44044</c:v>
                </c:pt>
                <c:pt idx="248">
                  <c:v>44075</c:v>
                </c:pt>
                <c:pt idx="249">
                  <c:v>44105</c:v>
                </c:pt>
                <c:pt idx="250">
                  <c:v>44136</c:v>
                </c:pt>
                <c:pt idx="251">
                  <c:v>44166</c:v>
                </c:pt>
                <c:pt idx="252">
                  <c:v>44197</c:v>
                </c:pt>
                <c:pt idx="253">
                  <c:v>44228</c:v>
                </c:pt>
                <c:pt idx="254">
                  <c:v>44256</c:v>
                </c:pt>
                <c:pt idx="255">
                  <c:v>44287</c:v>
                </c:pt>
                <c:pt idx="256">
                  <c:v>44317</c:v>
                </c:pt>
                <c:pt idx="257">
                  <c:v>44348</c:v>
                </c:pt>
                <c:pt idx="258">
                  <c:v>44378</c:v>
                </c:pt>
                <c:pt idx="259">
                  <c:v>44409</c:v>
                </c:pt>
                <c:pt idx="260">
                  <c:v>44440</c:v>
                </c:pt>
                <c:pt idx="261">
                  <c:v>44470</c:v>
                </c:pt>
                <c:pt idx="262">
                  <c:v>44501</c:v>
                </c:pt>
                <c:pt idx="263">
                  <c:v>44531</c:v>
                </c:pt>
                <c:pt idx="264">
                  <c:v>44562</c:v>
                </c:pt>
                <c:pt idx="265">
                  <c:v>44593</c:v>
                </c:pt>
              </c:numCache>
            </c:numRef>
          </c:cat>
          <c:val>
            <c:numRef>
              <c:f>'[Freddie Mac Net Migration 01-2000 thru 02-2022.xlsx]Sheet1'!$D$3:$D$268</c:f>
              <c:numCache>
                <c:formatCode>_(* #,##0_);_(* \(#,##0\);_(* "-"??_);_(@_)</c:formatCode>
                <c:ptCount val="266"/>
                <c:pt idx="0">
                  <c:v>579</c:v>
                </c:pt>
                <c:pt idx="1">
                  <c:v>579</c:v>
                </c:pt>
                <c:pt idx="2">
                  <c:v>659</c:v>
                </c:pt>
                <c:pt idx="3">
                  <c:v>733</c:v>
                </c:pt>
                <c:pt idx="4">
                  <c:v>956</c:v>
                </c:pt>
                <c:pt idx="5">
                  <c:v>940</c:v>
                </c:pt>
                <c:pt idx="6">
                  <c:v>855</c:v>
                </c:pt>
                <c:pt idx="7">
                  <c:v>905</c:v>
                </c:pt>
                <c:pt idx="8">
                  <c:v>856</c:v>
                </c:pt>
                <c:pt idx="9">
                  <c:v>933</c:v>
                </c:pt>
                <c:pt idx="10">
                  <c:v>733</c:v>
                </c:pt>
                <c:pt idx="11">
                  <c:v>706</c:v>
                </c:pt>
                <c:pt idx="12">
                  <c:v>706</c:v>
                </c:pt>
                <c:pt idx="13">
                  <c:v>771</c:v>
                </c:pt>
                <c:pt idx="14">
                  <c:v>865</c:v>
                </c:pt>
                <c:pt idx="15">
                  <c:v>811</c:v>
                </c:pt>
                <c:pt idx="16">
                  <c:v>958</c:v>
                </c:pt>
                <c:pt idx="17">
                  <c:v>1145</c:v>
                </c:pt>
                <c:pt idx="18">
                  <c:v>934</c:v>
                </c:pt>
                <c:pt idx="19">
                  <c:v>919</c:v>
                </c:pt>
                <c:pt idx="20">
                  <c:v>814</c:v>
                </c:pt>
                <c:pt idx="21">
                  <c:v>782</c:v>
                </c:pt>
                <c:pt idx="22">
                  <c:v>715</c:v>
                </c:pt>
                <c:pt idx="23">
                  <c:v>697</c:v>
                </c:pt>
                <c:pt idx="24">
                  <c:v>1026</c:v>
                </c:pt>
                <c:pt idx="25">
                  <c:v>748</c:v>
                </c:pt>
                <c:pt idx="26">
                  <c:v>1024</c:v>
                </c:pt>
                <c:pt idx="27">
                  <c:v>1103</c:v>
                </c:pt>
                <c:pt idx="28">
                  <c:v>1270</c:v>
                </c:pt>
                <c:pt idx="29">
                  <c:v>1103</c:v>
                </c:pt>
                <c:pt idx="30">
                  <c:v>1048</c:v>
                </c:pt>
                <c:pt idx="31">
                  <c:v>967</c:v>
                </c:pt>
                <c:pt idx="32">
                  <c:v>863</c:v>
                </c:pt>
                <c:pt idx="33">
                  <c:v>911</c:v>
                </c:pt>
                <c:pt idx="34">
                  <c:v>824</c:v>
                </c:pt>
                <c:pt idx="35">
                  <c:v>642</c:v>
                </c:pt>
                <c:pt idx="36">
                  <c:v>578</c:v>
                </c:pt>
                <c:pt idx="37">
                  <c:v>733</c:v>
                </c:pt>
                <c:pt idx="38">
                  <c:v>909</c:v>
                </c:pt>
                <c:pt idx="39">
                  <c:v>1000</c:v>
                </c:pt>
                <c:pt idx="40">
                  <c:v>1003</c:v>
                </c:pt>
                <c:pt idx="41">
                  <c:v>1233</c:v>
                </c:pt>
                <c:pt idx="42">
                  <c:v>980</c:v>
                </c:pt>
                <c:pt idx="43">
                  <c:v>1047</c:v>
                </c:pt>
                <c:pt idx="44">
                  <c:v>1004</c:v>
                </c:pt>
                <c:pt idx="45">
                  <c:v>822</c:v>
                </c:pt>
                <c:pt idx="46">
                  <c:v>663</c:v>
                </c:pt>
                <c:pt idx="47">
                  <c:v>694</c:v>
                </c:pt>
                <c:pt idx="48">
                  <c:v>854</c:v>
                </c:pt>
                <c:pt idx="49">
                  <c:v>743</c:v>
                </c:pt>
                <c:pt idx="50">
                  <c:v>910</c:v>
                </c:pt>
                <c:pt idx="51">
                  <c:v>961</c:v>
                </c:pt>
                <c:pt idx="52">
                  <c:v>1066</c:v>
                </c:pt>
                <c:pt idx="53">
                  <c:v>1222</c:v>
                </c:pt>
                <c:pt idx="54">
                  <c:v>804</c:v>
                </c:pt>
                <c:pt idx="55">
                  <c:v>853</c:v>
                </c:pt>
                <c:pt idx="56">
                  <c:v>721</c:v>
                </c:pt>
                <c:pt idx="57">
                  <c:v>639</c:v>
                </c:pt>
                <c:pt idx="58">
                  <c:v>741</c:v>
                </c:pt>
                <c:pt idx="59">
                  <c:v>631</c:v>
                </c:pt>
                <c:pt idx="60">
                  <c:v>568</c:v>
                </c:pt>
                <c:pt idx="61">
                  <c:v>635</c:v>
                </c:pt>
                <c:pt idx="62">
                  <c:v>686</c:v>
                </c:pt>
                <c:pt idx="63">
                  <c:v>656</c:v>
                </c:pt>
                <c:pt idx="64">
                  <c:v>714</c:v>
                </c:pt>
                <c:pt idx="65">
                  <c:v>681</c:v>
                </c:pt>
                <c:pt idx="66">
                  <c:v>822</c:v>
                </c:pt>
                <c:pt idx="67">
                  <c:v>757</c:v>
                </c:pt>
                <c:pt idx="68">
                  <c:v>666</c:v>
                </c:pt>
                <c:pt idx="69">
                  <c:v>585</c:v>
                </c:pt>
                <c:pt idx="70">
                  <c:v>468</c:v>
                </c:pt>
                <c:pt idx="71">
                  <c:v>484</c:v>
                </c:pt>
                <c:pt idx="72">
                  <c:v>427</c:v>
                </c:pt>
                <c:pt idx="73">
                  <c:v>397</c:v>
                </c:pt>
                <c:pt idx="74">
                  <c:v>640</c:v>
                </c:pt>
                <c:pt idx="75">
                  <c:v>570</c:v>
                </c:pt>
                <c:pt idx="76">
                  <c:v>812</c:v>
                </c:pt>
                <c:pt idx="77">
                  <c:v>721</c:v>
                </c:pt>
                <c:pt idx="78">
                  <c:v>477</c:v>
                </c:pt>
                <c:pt idx="79">
                  <c:v>595</c:v>
                </c:pt>
                <c:pt idx="80">
                  <c:v>404</c:v>
                </c:pt>
                <c:pt idx="81">
                  <c:v>438</c:v>
                </c:pt>
                <c:pt idx="82">
                  <c:v>351</c:v>
                </c:pt>
                <c:pt idx="83">
                  <c:v>343</c:v>
                </c:pt>
                <c:pt idx="84">
                  <c:v>401</c:v>
                </c:pt>
                <c:pt idx="85">
                  <c:v>405</c:v>
                </c:pt>
                <c:pt idx="86">
                  <c:v>562</c:v>
                </c:pt>
                <c:pt idx="87">
                  <c:v>632</c:v>
                </c:pt>
                <c:pt idx="88">
                  <c:v>539</c:v>
                </c:pt>
                <c:pt idx="89">
                  <c:v>395</c:v>
                </c:pt>
                <c:pt idx="90">
                  <c:v>558</c:v>
                </c:pt>
                <c:pt idx="91">
                  <c:v>598</c:v>
                </c:pt>
                <c:pt idx="92">
                  <c:v>469</c:v>
                </c:pt>
                <c:pt idx="93">
                  <c:v>504</c:v>
                </c:pt>
                <c:pt idx="94">
                  <c:v>476</c:v>
                </c:pt>
                <c:pt idx="95">
                  <c:v>333</c:v>
                </c:pt>
                <c:pt idx="96">
                  <c:v>472</c:v>
                </c:pt>
                <c:pt idx="97">
                  <c:v>439</c:v>
                </c:pt>
                <c:pt idx="98">
                  <c:v>550</c:v>
                </c:pt>
                <c:pt idx="99">
                  <c:v>547</c:v>
                </c:pt>
                <c:pt idx="100">
                  <c:v>489</c:v>
                </c:pt>
                <c:pt idx="101">
                  <c:v>586</c:v>
                </c:pt>
                <c:pt idx="102">
                  <c:v>675</c:v>
                </c:pt>
                <c:pt idx="103">
                  <c:v>534</c:v>
                </c:pt>
                <c:pt idx="104">
                  <c:v>326</c:v>
                </c:pt>
                <c:pt idx="105">
                  <c:v>359</c:v>
                </c:pt>
                <c:pt idx="106">
                  <c:v>418</c:v>
                </c:pt>
                <c:pt idx="107">
                  <c:v>343</c:v>
                </c:pt>
                <c:pt idx="108">
                  <c:v>253</c:v>
                </c:pt>
                <c:pt idx="109">
                  <c:v>269</c:v>
                </c:pt>
                <c:pt idx="110">
                  <c:v>267</c:v>
                </c:pt>
                <c:pt idx="111">
                  <c:v>374</c:v>
                </c:pt>
                <c:pt idx="112">
                  <c:v>282</c:v>
                </c:pt>
                <c:pt idx="113">
                  <c:v>429</c:v>
                </c:pt>
                <c:pt idx="114">
                  <c:v>444</c:v>
                </c:pt>
                <c:pt idx="115">
                  <c:v>452</c:v>
                </c:pt>
                <c:pt idx="116">
                  <c:v>359</c:v>
                </c:pt>
                <c:pt idx="117">
                  <c:v>465</c:v>
                </c:pt>
                <c:pt idx="118">
                  <c:v>507</c:v>
                </c:pt>
                <c:pt idx="119">
                  <c:v>218</c:v>
                </c:pt>
                <c:pt idx="120">
                  <c:v>1207</c:v>
                </c:pt>
                <c:pt idx="121">
                  <c:v>271</c:v>
                </c:pt>
                <c:pt idx="122">
                  <c:v>346</c:v>
                </c:pt>
                <c:pt idx="123">
                  <c:v>420</c:v>
                </c:pt>
                <c:pt idx="124">
                  <c:v>270</c:v>
                </c:pt>
                <c:pt idx="125">
                  <c:v>175</c:v>
                </c:pt>
                <c:pt idx="126">
                  <c:v>311</c:v>
                </c:pt>
                <c:pt idx="127">
                  <c:v>165</c:v>
                </c:pt>
                <c:pt idx="128">
                  <c:v>355</c:v>
                </c:pt>
                <c:pt idx="129">
                  <c:v>254</c:v>
                </c:pt>
                <c:pt idx="130">
                  <c:v>183</c:v>
                </c:pt>
                <c:pt idx="131">
                  <c:v>134</c:v>
                </c:pt>
                <c:pt idx="132">
                  <c:v>195</c:v>
                </c:pt>
                <c:pt idx="133">
                  <c:v>191</c:v>
                </c:pt>
                <c:pt idx="134">
                  <c:v>142</c:v>
                </c:pt>
                <c:pt idx="135">
                  <c:v>177</c:v>
                </c:pt>
                <c:pt idx="136">
                  <c:v>73</c:v>
                </c:pt>
                <c:pt idx="137">
                  <c:v>100</c:v>
                </c:pt>
                <c:pt idx="138">
                  <c:v>117</c:v>
                </c:pt>
                <c:pt idx="139">
                  <c:v>154</c:v>
                </c:pt>
                <c:pt idx="140">
                  <c:v>77</c:v>
                </c:pt>
                <c:pt idx="141">
                  <c:v>71</c:v>
                </c:pt>
                <c:pt idx="142">
                  <c:v>99</c:v>
                </c:pt>
                <c:pt idx="143">
                  <c:v>75</c:v>
                </c:pt>
                <c:pt idx="144">
                  <c:v>118</c:v>
                </c:pt>
                <c:pt idx="145">
                  <c:v>72</c:v>
                </c:pt>
                <c:pt idx="146">
                  <c:v>367</c:v>
                </c:pt>
                <c:pt idx="147">
                  <c:v>107</c:v>
                </c:pt>
                <c:pt idx="148">
                  <c:v>180</c:v>
                </c:pt>
                <c:pt idx="149">
                  <c:v>203</c:v>
                </c:pt>
                <c:pt idx="150">
                  <c:v>263</c:v>
                </c:pt>
                <c:pt idx="151">
                  <c:v>76</c:v>
                </c:pt>
                <c:pt idx="152">
                  <c:v>59</c:v>
                </c:pt>
                <c:pt idx="153">
                  <c:v>160</c:v>
                </c:pt>
                <c:pt idx="154">
                  <c:v>180</c:v>
                </c:pt>
                <c:pt idx="155">
                  <c:v>77</c:v>
                </c:pt>
                <c:pt idx="156">
                  <c:v>250</c:v>
                </c:pt>
                <c:pt idx="157">
                  <c:v>185</c:v>
                </c:pt>
                <c:pt idx="158">
                  <c:v>279</c:v>
                </c:pt>
                <c:pt idx="159">
                  <c:v>332</c:v>
                </c:pt>
                <c:pt idx="160">
                  <c:v>349</c:v>
                </c:pt>
                <c:pt idx="161">
                  <c:v>357</c:v>
                </c:pt>
                <c:pt idx="162">
                  <c:v>270</c:v>
                </c:pt>
                <c:pt idx="163">
                  <c:v>362</c:v>
                </c:pt>
                <c:pt idx="164">
                  <c:v>188</c:v>
                </c:pt>
                <c:pt idx="165">
                  <c:v>258</c:v>
                </c:pt>
                <c:pt idx="166">
                  <c:v>271</c:v>
                </c:pt>
                <c:pt idx="167">
                  <c:v>176</c:v>
                </c:pt>
                <c:pt idx="168">
                  <c:v>172</c:v>
                </c:pt>
                <c:pt idx="169">
                  <c:v>292</c:v>
                </c:pt>
                <c:pt idx="170">
                  <c:v>375</c:v>
                </c:pt>
                <c:pt idx="171">
                  <c:v>561</c:v>
                </c:pt>
                <c:pt idx="172">
                  <c:v>402</c:v>
                </c:pt>
                <c:pt idx="173">
                  <c:v>469</c:v>
                </c:pt>
                <c:pt idx="174">
                  <c:v>403</c:v>
                </c:pt>
                <c:pt idx="175">
                  <c:v>248</c:v>
                </c:pt>
                <c:pt idx="176">
                  <c:v>311</c:v>
                </c:pt>
                <c:pt idx="177">
                  <c:v>495</c:v>
                </c:pt>
                <c:pt idx="178">
                  <c:v>291</c:v>
                </c:pt>
                <c:pt idx="179">
                  <c:v>227</c:v>
                </c:pt>
                <c:pt idx="180">
                  <c:v>337</c:v>
                </c:pt>
                <c:pt idx="181">
                  <c:v>319</c:v>
                </c:pt>
                <c:pt idx="182">
                  <c:v>448</c:v>
                </c:pt>
                <c:pt idx="183">
                  <c:v>565</c:v>
                </c:pt>
                <c:pt idx="184">
                  <c:v>383</c:v>
                </c:pt>
                <c:pt idx="185">
                  <c:v>657</c:v>
                </c:pt>
                <c:pt idx="186">
                  <c:v>603</c:v>
                </c:pt>
                <c:pt idx="187">
                  <c:v>379</c:v>
                </c:pt>
                <c:pt idx="188">
                  <c:v>332</c:v>
                </c:pt>
                <c:pt idx="189">
                  <c:v>362</c:v>
                </c:pt>
                <c:pt idx="190">
                  <c:v>273</c:v>
                </c:pt>
                <c:pt idx="191">
                  <c:v>405</c:v>
                </c:pt>
                <c:pt idx="192">
                  <c:v>434</c:v>
                </c:pt>
                <c:pt idx="193">
                  <c:v>502</c:v>
                </c:pt>
                <c:pt idx="194">
                  <c:v>533</c:v>
                </c:pt>
                <c:pt idx="195">
                  <c:v>669</c:v>
                </c:pt>
                <c:pt idx="196">
                  <c:v>783</c:v>
                </c:pt>
                <c:pt idx="197">
                  <c:v>671</c:v>
                </c:pt>
                <c:pt idx="198">
                  <c:v>693</c:v>
                </c:pt>
                <c:pt idx="199">
                  <c:v>786</c:v>
                </c:pt>
                <c:pt idx="200">
                  <c:v>646</c:v>
                </c:pt>
                <c:pt idx="201">
                  <c:v>486</c:v>
                </c:pt>
                <c:pt idx="202">
                  <c:v>498</c:v>
                </c:pt>
                <c:pt idx="203">
                  <c:v>363</c:v>
                </c:pt>
                <c:pt idx="204">
                  <c:v>433</c:v>
                </c:pt>
                <c:pt idx="205">
                  <c:v>662</c:v>
                </c:pt>
                <c:pt idx="206">
                  <c:v>783</c:v>
                </c:pt>
                <c:pt idx="207">
                  <c:v>746</c:v>
                </c:pt>
                <c:pt idx="208">
                  <c:v>916</c:v>
                </c:pt>
                <c:pt idx="209">
                  <c:v>1048</c:v>
                </c:pt>
                <c:pt idx="210">
                  <c:v>807</c:v>
                </c:pt>
                <c:pt idx="211">
                  <c:v>843</c:v>
                </c:pt>
                <c:pt idx="212">
                  <c:v>455</c:v>
                </c:pt>
                <c:pt idx="213">
                  <c:v>654</c:v>
                </c:pt>
                <c:pt idx="214">
                  <c:v>651</c:v>
                </c:pt>
                <c:pt idx="215">
                  <c:v>452</c:v>
                </c:pt>
                <c:pt idx="216">
                  <c:v>546</c:v>
                </c:pt>
                <c:pt idx="217">
                  <c:v>730</c:v>
                </c:pt>
                <c:pt idx="218">
                  <c:v>834</c:v>
                </c:pt>
                <c:pt idx="219">
                  <c:v>838</c:v>
                </c:pt>
                <c:pt idx="220">
                  <c:v>883</c:v>
                </c:pt>
                <c:pt idx="221">
                  <c:v>982</c:v>
                </c:pt>
                <c:pt idx="222">
                  <c:v>1012</c:v>
                </c:pt>
                <c:pt idx="223">
                  <c:v>833</c:v>
                </c:pt>
                <c:pt idx="224">
                  <c:v>736</c:v>
                </c:pt>
                <c:pt idx="225">
                  <c:v>617</c:v>
                </c:pt>
                <c:pt idx="226">
                  <c:v>678</c:v>
                </c:pt>
                <c:pt idx="227">
                  <c:v>453</c:v>
                </c:pt>
                <c:pt idx="228">
                  <c:v>500</c:v>
                </c:pt>
                <c:pt idx="229">
                  <c:v>546</c:v>
                </c:pt>
                <c:pt idx="230">
                  <c:v>998</c:v>
                </c:pt>
                <c:pt idx="231">
                  <c:v>1089</c:v>
                </c:pt>
                <c:pt idx="232">
                  <c:v>930</c:v>
                </c:pt>
                <c:pt idx="233">
                  <c:v>961</c:v>
                </c:pt>
                <c:pt idx="234">
                  <c:v>876</c:v>
                </c:pt>
                <c:pt idx="235">
                  <c:v>852</c:v>
                </c:pt>
                <c:pt idx="236">
                  <c:v>737</c:v>
                </c:pt>
                <c:pt idx="237">
                  <c:v>702</c:v>
                </c:pt>
                <c:pt idx="238">
                  <c:v>688</c:v>
                </c:pt>
                <c:pt idx="239">
                  <c:v>748</c:v>
                </c:pt>
                <c:pt idx="240">
                  <c:v>797</c:v>
                </c:pt>
                <c:pt idx="241">
                  <c:v>752</c:v>
                </c:pt>
                <c:pt idx="242">
                  <c:v>938</c:v>
                </c:pt>
                <c:pt idx="243">
                  <c:v>1000</c:v>
                </c:pt>
                <c:pt idx="244">
                  <c:v>4022</c:v>
                </c:pt>
                <c:pt idx="245">
                  <c:v>2020</c:v>
                </c:pt>
                <c:pt idx="246">
                  <c:v>2099</c:v>
                </c:pt>
                <c:pt idx="247">
                  <c:v>2104</c:v>
                </c:pt>
                <c:pt idx="248">
                  <c:v>2112</c:v>
                </c:pt>
                <c:pt idx="249">
                  <c:v>2434</c:v>
                </c:pt>
                <c:pt idx="250">
                  <c:v>1993</c:v>
                </c:pt>
                <c:pt idx="251">
                  <c:v>1725</c:v>
                </c:pt>
                <c:pt idx="252">
                  <c:v>1886</c:v>
                </c:pt>
                <c:pt idx="253">
                  <c:v>2168</c:v>
                </c:pt>
                <c:pt idx="254">
                  <c:v>3191</c:v>
                </c:pt>
                <c:pt idx="255">
                  <c:v>3195</c:v>
                </c:pt>
                <c:pt idx="256">
                  <c:v>2982</c:v>
                </c:pt>
                <c:pt idx="257">
                  <c:v>3081</c:v>
                </c:pt>
                <c:pt idx="258">
                  <c:v>3230</c:v>
                </c:pt>
                <c:pt idx="259">
                  <c:v>2711</c:v>
                </c:pt>
                <c:pt idx="260">
                  <c:v>2539</c:v>
                </c:pt>
                <c:pt idx="261">
                  <c:v>2530</c:v>
                </c:pt>
                <c:pt idx="262">
                  <c:v>2153</c:v>
                </c:pt>
                <c:pt idx="263">
                  <c:v>2073</c:v>
                </c:pt>
                <c:pt idx="264">
                  <c:v>2251</c:v>
                </c:pt>
                <c:pt idx="265">
                  <c:v>2275</c:v>
                </c:pt>
              </c:numCache>
            </c:numRef>
          </c:val>
          <c:smooth val="0"/>
          <c:extLst>
            <c:ext xmlns:c16="http://schemas.microsoft.com/office/drawing/2014/chart" uri="{C3380CC4-5D6E-409C-BE32-E72D297353CC}">
              <c16:uniqueId val="{00000002-D7B3-4D2B-8494-89D32FB70F3F}"/>
            </c:ext>
          </c:extLst>
        </c:ser>
        <c:ser>
          <c:idx val="3"/>
          <c:order val="3"/>
          <c:tx>
            <c:strRef>
              <c:f>'[Freddie Mac Net Migration 01-2000 thru 02-2022.xlsx]Sheet1'!$E$2</c:f>
              <c:strCache>
                <c:ptCount val="1"/>
                <c:pt idx="0">
                  <c:v>Midsized Metro Pop 250K-500K</c:v>
                </c:pt>
              </c:strCache>
            </c:strRef>
          </c:tx>
          <c:spPr>
            <a:ln w="19050" cap="rnd">
              <a:solidFill>
                <a:schemeClr val="accent4"/>
              </a:solidFill>
              <a:round/>
            </a:ln>
            <a:effectLst/>
          </c:spPr>
          <c:marker>
            <c:symbol val="none"/>
          </c:marker>
          <c:cat>
            <c:numRef>
              <c:f>'[Freddie Mac Net Migration 01-2000 thru 02-2022.xlsx]Sheet1'!$A$3:$A$268</c:f>
              <c:numCache>
                <c:formatCode>[$-409]mmm\-yy;@</c:formatCode>
                <c:ptCount val="266"/>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pt idx="176">
                  <c:v>41883</c:v>
                </c:pt>
                <c:pt idx="177">
                  <c:v>41913</c:v>
                </c:pt>
                <c:pt idx="178">
                  <c:v>41944</c:v>
                </c:pt>
                <c:pt idx="179">
                  <c:v>41974</c:v>
                </c:pt>
                <c:pt idx="180">
                  <c:v>42005</c:v>
                </c:pt>
                <c:pt idx="181">
                  <c:v>42036</c:v>
                </c:pt>
                <c:pt idx="182">
                  <c:v>42064</c:v>
                </c:pt>
                <c:pt idx="183">
                  <c:v>42095</c:v>
                </c:pt>
                <c:pt idx="184">
                  <c:v>42125</c:v>
                </c:pt>
                <c:pt idx="185">
                  <c:v>42156</c:v>
                </c:pt>
                <c:pt idx="186">
                  <c:v>42186</c:v>
                </c:pt>
                <c:pt idx="187">
                  <c:v>42217</c:v>
                </c:pt>
                <c:pt idx="188">
                  <c:v>42248</c:v>
                </c:pt>
                <c:pt idx="189">
                  <c:v>42278</c:v>
                </c:pt>
                <c:pt idx="190">
                  <c:v>42309</c:v>
                </c:pt>
                <c:pt idx="191">
                  <c:v>42339</c:v>
                </c:pt>
                <c:pt idx="192">
                  <c:v>42370</c:v>
                </c:pt>
                <c:pt idx="193">
                  <c:v>42401</c:v>
                </c:pt>
                <c:pt idx="194">
                  <c:v>42430</c:v>
                </c:pt>
                <c:pt idx="195">
                  <c:v>42461</c:v>
                </c:pt>
                <c:pt idx="196">
                  <c:v>42491</c:v>
                </c:pt>
                <c:pt idx="197">
                  <c:v>42522</c:v>
                </c:pt>
                <c:pt idx="198">
                  <c:v>42552</c:v>
                </c:pt>
                <c:pt idx="199">
                  <c:v>42583</c:v>
                </c:pt>
                <c:pt idx="200">
                  <c:v>42614</c:v>
                </c:pt>
                <c:pt idx="201">
                  <c:v>42644</c:v>
                </c:pt>
                <c:pt idx="202">
                  <c:v>42675</c:v>
                </c:pt>
                <c:pt idx="203">
                  <c:v>42705</c:v>
                </c:pt>
                <c:pt idx="204">
                  <c:v>42736</c:v>
                </c:pt>
                <c:pt idx="205">
                  <c:v>42767</c:v>
                </c:pt>
                <c:pt idx="206">
                  <c:v>42795</c:v>
                </c:pt>
                <c:pt idx="207">
                  <c:v>42826</c:v>
                </c:pt>
                <c:pt idx="208">
                  <c:v>42856</c:v>
                </c:pt>
                <c:pt idx="209">
                  <c:v>42887</c:v>
                </c:pt>
                <c:pt idx="210">
                  <c:v>42917</c:v>
                </c:pt>
                <c:pt idx="211">
                  <c:v>42948</c:v>
                </c:pt>
                <c:pt idx="212">
                  <c:v>42979</c:v>
                </c:pt>
                <c:pt idx="213">
                  <c:v>43009</c:v>
                </c:pt>
                <c:pt idx="214">
                  <c:v>43040</c:v>
                </c:pt>
                <c:pt idx="215">
                  <c:v>43070</c:v>
                </c:pt>
                <c:pt idx="216">
                  <c:v>43101</c:v>
                </c:pt>
                <c:pt idx="217">
                  <c:v>43132</c:v>
                </c:pt>
                <c:pt idx="218">
                  <c:v>43160</c:v>
                </c:pt>
                <c:pt idx="219">
                  <c:v>43191</c:v>
                </c:pt>
                <c:pt idx="220">
                  <c:v>43221</c:v>
                </c:pt>
                <c:pt idx="221">
                  <c:v>43252</c:v>
                </c:pt>
                <c:pt idx="222">
                  <c:v>43282</c:v>
                </c:pt>
                <c:pt idx="223">
                  <c:v>43313</c:v>
                </c:pt>
                <c:pt idx="224">
                  <c:v>43344</c:v>
                </c:pt>
                <c:pt idx="225">
                  <c:v>43374</c:v>
                </c:pt>
                <c:pt idx="226">
                  <c:v>43405</c:v>
                </c:pt>
                <c:pt idx="227">
                  <c:v>43435</c:v>
                </c:pt>
                <c:pt idx="228">
                  <c:v>43466</c:v>
                </c:pt>
                <c:pt idx="229">
                  <c:v>43497</c:v>
                </c:pt>
                <c:pt idx="230">
                  <c:v>43525</c:v>
                </c:pt>
                <c:pt idx="231">
                  <c:v>43556</c:v>
                </c:pt>
                <c:pt idx="232">
                  <c:v>43586</c:v>
                </c:pt>
                <c:pt idx="233">
                  <c:v>43617</c:v>
                </c:pt>
                <c:pt idx="234">
                  <c:v>43647</c:v>
                </c:pt>
                <c:pt idx="235">
                  <c:v>43678</c:v>
                </c:pt>
                <c:pt idx="236">
                  <c:v>43709</c:v>
                </c:pt>
                <c:pt idx="237">
                  <c:v>43739</c:v>
                </c:pt>
                <c:pt idx="238">
                  <c:v>43770</c:v>
                </c:pt>
                <c:pt idx="239">
                  <c:v>43800</c:v>
                </c:pt>
                <c:pt idx="240">
                  <c:v>43831</c:v>
                </c:pt>
                <c:pt idx="241">
                  <c:v>43862</c:v>
                </c:pt>
                <c:pt idx="242">
                  <c:v>43891</c:v>
                </c:pt>
                <c:pt idx="243">
                  <c:v>43922</c:v>
                </c:pt>
                <c:pt idx="244">
                  <c:v>43952</c:v>
                </c:pt>
                <c:pt idx="245">
                  <c:v>43983</c:v>
                </c:pt>
                <c:pt idx="246">
                  <c:v>44013</c:v>
                </c:pt>
                <c:pt idx="247">
                  <c:v>44044</c:v>
                </c:pt>
                <c:pt idx="248">
                  <c:v>44075</c:v>
                </c:pt>
                <c:pt idx="249">
                  <c:v>44105</c:v>
                </c:pt>
                <c:pt idx="250">
                  <c:v>44136</c:v>
                </c:pt>
                <c:pt idx="251">
                  <c:v>44166</c:v>
                </c:pt>
                <c:pt idx="252">
                  <c:v>44197</c:v>
                </c:pt>
                <c:pt idx="253">
                  <c:v>44228</c:v>
                </c:pt>
                <c:pt idx="254">
                  <c:v>44256</c:v>
                </c:pt>
                <c:pt idx="255">
                  <c:v>44287</c:v>
                </c:pt>
                <c:pt idx="256">
                  <c:v>44317</c:v>
                </c:pt>
                <c:pt idx="257">
                  <c:v>44348</c:v>
                </c:pt>
                <c:pt idx="258">
                  <c:v>44378</c:v>
                </c:pt>
                <c:pt idx="259">
                  <c:v>44409</c:v>
                </c:pt>
                <c:pt idx="260">
                  <c:v>44440</c:v>
                </c:pt>
                <c:pt idx="261">
                  <c:v>44470</c:v>
                </c:pt>
                <c:pt idx="262">
                  <c:v>44501</c:v>
                </c:pt>
                <c:pt idx="263">
                  <c:v>44531</c:v>
                </c:pt>
                <c:pt idx="264">
                  <c:v>44562</c:v>
                </c:pt>
                <c:pt idx="265">
                  <c:v>44593</c:v>
                </c:pt>
              </c:numCache>
            </c:numRef>
          </c:cat>
          <c:val>
            <c:numRef>
              <c:f>'[Freddie Mac Net Migration 01-2000 thru 02-2022.xlsx]Sheet1'!$E$3:$E$268</c:f>
              <c:numCache>
                <c:formatCode>_(* #,##0_);_(* \(#,##0\);_(* "-"??_);_(@_)</c:formatCode>
                <c:ptCount val="266"/>
                <c:pt idx="0">
                  <c:v>357</c:v>
                </c:pt>
                <c:pt idx="1">
                  <c:v>326</c:v>
                </c:pt>
                <c:pt idx="2">
                  <c:v>580</c:v>
                </c:pt>
                <c:pt idx="3">
                  <c:v>422</c:v>
                </c:pt>
                <c:pt idx="4">
                  <c:v>410</c:v>
                </c:pt>
                <c:pt idx="5">
                  <c:v>501</c:v>
                </c:pt>
                <c:pt idx="6">
                  <c:v>327</c:v>
                </c:pt>
                <c:pt idx="7">
                  <c:v>634</c:v>
                </c:pt>
                <c:pt idx="8">
                  <c:v>376</c:v>
                </c:pt>
                <c:pt idx="9">
                  <c:v>532</c:v>
                </c:pt>
                <c:pt idx="10">
                  <c:v>383</c:v>
                </c:pt>
                <c:pt idx="11">
                  <c:v>351</c:v>
                </c:pt>
                <c:pt idx="12">
                  <c:v>316</c:v>
                </c:pt>
                <c:pt idx="13">
                  <c:v>502</c:v>
                </c:pt>
                <c:pt idx="14">
                  <c:v>561</c:v>
                </c:pt>
                <c:pt idx="15">
                  <c:v>567</c:v>
                </c:pt>
                <c:pt idx="16">
                  <c:v>503</c:v>
                </c:pt>
                <c:pt idx="17">
                  <c:v>572</c:v>
                </c:pt>
                <c:pt idx="18">
                  <c:v>440</c:v>
                </c:pt>
                <c:pt idx="19">
                  <c:v>483</c:v>
                </c:pt>
                <c:pt idx="20">
                  <c:v>435</c:v>
                </c:pt>
                <c:pt idx="21">
                  <c:v>430</c:v>
                </c:pt>
                <c:pt idx="22">
                  <c:v>389</c:v>
                </c:pt>
                <c:pt idx="23">
                  <c:v>440</c:v>
                </c:pt>
                <c:pt idx="24">
                  <c:v>425</c:v>
                </c:pt>
                <c:pt idx="25">
                  <c:v>471</c:v>
                </c:pt>
                <c:pt idx="26">
                  <c:v>354</c:v>
                </c:pt>
                <c:pt idx="27">
                  <c:v>620</c:v>
                </c:pt>
                <c:pt idx="28">
                  <c:v>635</c:v>
                </c:pt>
                <c:pt idx="29">
                  <c:v>717</c:v>
                </c:pt>
                <c:pt idx="30">
                  <c:v>643</c:v>
                </c:pt>
                <c:pt idx="31">
                  <c:v>603</c:v>
                </c:pt>
                <c:pt idx="32">
                  <c:v>496</c:v>
                </c:pt>
                <c:pt idx="33">
                  <c:v>493</c:v>
                </c:pt>
                <c:pt idx="34">
                  <c:v>444</c:v>
                </c:pt>
                <c:pt idx="35">
                  <c:v>420</c:v>
                </c:pt>
                <c:pt idx="36">
                  <c:v>568</c:v>
                </c:pt>
                <c:pt idx="37">
                  <c:v>481</c:v>
                </c:pt>
                <c:pt idx="38">
                  <c:v>491</c:v>
                </c:pt>
                <c:pt idx="39">
                  <c:v>662</c:v>
                </c:pt>
                <c:pt idx="40">
                  <c:v>614</c:v>
                </c:pt>
                <c:pt idx="41">
                  <c:v>714</c:v>
                </c:pt>
                <c:pt idx="42">
                  <c:v>598</c:v>
                </c:pt>
                <c:pt idx="43">
                  <c:v>684</c:v>
                </c:pt>
                <c:pt idx="44">
                  <c:v>721</c:v>
                </c:pt>
                <c:pt idx="45">
                  <c:v>710</c:v>
                </c:pt>
                <c:pt idx="46">
                  <c:v>490</c:v>
                </c:pt>
                <c:pt idx="47">
                  <c:v>553</c:v>
                </c:pt>
                <c:pt idx="48">
                  <c:v>523</c:v>
                </c:pt>
                <c:pt idx="49">
                  <c:v>640</c:v>
                </c:pt>
                <c:pt idx="50">
                  <c:v>776</c:v>
                </c:pt>
                <c:pt idx="51">
                  <c:v>650</c:v>
                </c:pt>
                <c:pt idx="52">
                  <c:v>546</c:v>
                </c:pt>
                <c:pt idx="53">
                  <c:v>630</c:v>
                </c:pt>
                <c:pt idx="54">
                  <c:v>709</c:v>
                </c:pt>
                <c:pt idx="55">
                  <c:v>600</c:v>
                </c:pt>
                <c:pt idx="56">
                  <c:v>544</c:v>
                </c:pt>
                <c:pt idx="57">
                  <c:v>413</c:v>
                </c:pt>
                <c:pt idx="58">
                  <c:v>465</c:v>
                </c:pt>
                <c:pt idx="59">
                  <c:v>342</c:v>
                </c:pt>
                <c:pt idx="60">
                  <c:v>450</c:v>
                </c:pt>
                <c:pt idx="61">
                  <c:v>359</c:v>
                </c:pt>
                <c:pt idx="62">
                  <c:v>716</c:v>
                </c:pt>
                <c:pt idx="63">
                  <c:v>585</c:v>
                </c:pt>
                <c:pt idx="64">
                  <c:v>630</c:v>
                </c:pt>
                <c:pt idx="65">
                  <c:v>588</c:v>
                </c:pt>
                <c:pt idx="66">
                  <c:v>477</c:v>
                </c:pt>
                <c:pt idx="67">
                  <c:v>622</c:v>
                </c:pt>
                <c:pt idx="68">
                  <c:v>500</c:v>
                </c:pt>
                <c:pt idx="69">
                  <c:v>522</c:v>
                </c:pt>
                <c:pt idx="70">
                  <c:v>347</c:v>
                </c:pt>
                <c:pt idx="71">
                  <c:v>388</c:v>
                </c:pt>
                <c:pt idx="72">
                  <c:v>323</c:v>
                </c:pt>
                <c:pt idx="73">
                  <c:v>426</c:v>
                </c:pt>
                <c:pt idx="74">
                  <c:v>583</c:v>
                </c:pt>
                <c:pt idx="75">
                  <c:v>466</c:v>
                </c:pt>
                <c:pt idx="76">
                  <c:v>592</c:v>
                </c:pt>
                <c:pt idx="77">
                  <c:v>375</c:v>
                </c:pt>
                <c:pt idx="78">
                  <c:v>389</c:v>
                </c:pt>
                <c:pt idx="79">
                  <c:v>385</c:v>
                </c:pt>
                <c:pt idx="80">
                  <c:v>352</c:v>
                </c:pt>
                <c:pt idx="81">
                  <c:v>397</c:v>
                </c:pt>
                <c:pt idx="82">
                  <c:v>208</c:v>
                </c:pt>
                <c:pt idx="83">
                  <c:v>189</c:v>
                </c:pt>
                <c:pt idx="84">
                  <c:v>197</c:v>
                </c:pt>
                <c:pt idx="85">
                  <c:v>306</c:v>
                </c:pt>
                <c:pt idx="86">
                  <c:v>321</c:v>
                </c:pt>
                <c:pt idx="87">
                  <c:v>373</c:v>
                </c:pt>
                <c:pt idx="88">
                  <c:v>408</c:v>
                </c:pt>
                <c:pt idx="89">
                  <c:v>515</c:v>
                </c:pt>
                <c:pt idx="90">
                  <c:v>413</c:v>
                </c:pt>
                <c:pt idx="91">
                  <c:v>463</c:v>
                </c:pt>
                <c:pt idx="92">
                  <c:v>366</c:v>
                </c:pt>
                <c:pt idx="93">
                  <c:v>303</c:v>
                </c:pt>
                <c:pt idx="94">
                  <c:v>259</c:v>
                </c:pt>
                <c:pt idx="95">
                  <c:v>132</c:v>
                </c:pt>
                <c:pt idx="96">
                  <c:v>238</c:v>
                </c:pt>
                <c:pt idx="97">
                  <c:v>293</c:v>
                </c:pt>
                <c:pt idx="98">
                  <c:v>211</c:v>
                </c:pt>
                <c:pt idx="99">
                  <c:v>308</c:v>
                </c:pt>
                <c:pt idx="100">
                  <c:v>303</c:v>
                </c:pt>
                <c:pt idx="101">
                  <c:v>274</c:v>
                </c:pt>
                <c:pt idx="102">
                  <c:v>304</c:v>
                </c:pt>
                <c:pt idx="103">
                  <c:v>169</c:v>
                </c:pt>
                <c:pt idx="104">
                  <c:v>402</c:v>
                </c:pt>
                <c:pt idx="105">
                  <c:v>162</c:v>
                </c:pt>
                <c:pt idx="106">
                  <c:v>216</c:v>
                </c:pt>
                <c:pt idx="107">
                  <c:v>137</c:v>
                </c:pt>
                <c:pt idx="108">
                  <c:v>176</c:v>
                </c:pt>
                <c:pt idx="109">
                  <c:v>229</c:v>
                </c:pt>
                <c:pt idx="110">
                  <c:v>187</c:v>
                </c:pt>
                <c:pt idx="111">
                  <c:v>88</c:v>
                </c:pt>
                <c:pt idx="112">
                  <c:v>122</c:v>
                </c:pt>
                <c:pt idx="113">
                  <c:v>188</c:v>
                </c:pt>
                <c:pt idx="114">
                  <c:v>239</c:v>
                </c:pt>
                <c:pt idx="115">
                  <c:v>225</c:v>
                </c:pt>
                <c:pt idx="116">
                  <c:v>279</c:v>
                </c:pt>
                <c:pt idx="117">
                  <c:v>180</c:v>
                </c:pt>
                <c:pt idx="118">
                  <c:v>139</c:v>
                </c:pt>
                <c:pt idx="119">
                  <c:v>86</c:v>
                </c:pt>
                <c:pt idx="120">
                  <c:v>96</c:v>
                </c:pt>
                <c:pt idx="121">
                  <c:v>118</c:v>
                </c:pt>
                <c:pt idx="122">
                  <c:v>128</c:v>
                </c:pt>
                <c:pt idx="123">
                  <c:v>145</c:v>
                </c:pt>
                <c:pt idx="124">
                  <c:v>240</c:v>
                </c:pt>
                <c:pt idx="125">
                  <c:v>124</c:v>
                </c:pt>
                <c:pt idx="126">
                  <c:v>204</c:v>
                </c:pt>
                <c:pt idx="127">
                  <c:v>82</c:v>
                </c:pt>
                <c:pt idx="128">
                  <c:v>21</c:v>
                </c:pt>
                <c:pt idx="129">
                  <c:v>42</c:v>
                </c:pt>
                <c:pt idx="130">
                  <c:v>145</c:v>
                </c:pt>
                <c:pt idx="131">
                  <c:v>29</c:v>
                </c:pt>
                <c:pt idx="132">
                  <c:v>-30</c:v>
                </c:pt>
                <c:pt idx="133">
                  <c:v>12</c:v>
                </c:pt>
                <c:pt idx="134">
                  <c:v>36</c:v>
                </c:pt>
                <c:pt idx="135">
                  <c:v>84</c:v>
                </c:pt>
                <c:pt idx="136">
                  <c:v>73</c:v>
                </c:pt>
                <c:pt idx="137">
                  <c:v>48</c:v>
                </c:pt>
                <c:pt idx="138">
                  <c:v>103</c:v>
                </c:pt>
                <c:pt idx="139">
                  <c:v>77</c:v>
                </c:pt>
                <c:pt idx="140">
                  <c:v>92</c:v>
                </c:pt>
                <c:pt idx="141">
                  <c:v>50</c:v>
                </c:pt>
                <c:pt idx="142">
                  <c:v>10</c:v>
                </c:pt>
                <c:pt idx="143">
                  <c:v>50</c:v>
                </c:pt>
                <c:pt idx="144">
                  <c:v>8</c:v>
                </c:pt>
                <c:pt idx="145">
                  <c:v>160</c:v>
                </c:pt>
                <c:pt idx="146">
                  <c:v>113</c:v>
                </c:pt>
                <c:pt idx="147">
                  <c:v>57</c:v>
                </c:pt>
                <c:pt idx="148">
                  <c:v>251</c:v>
                </c:pt>
                <c:pt idx="149">
                  <c:v>115</c:v>
                </c:pt>
                <c:pt idx="150">
                  <c:v>192</c:v>
                </c:pt>
                <c:pt idx="151">
                  <c:v>147</c:v>
                </c:pt>
                <c:pt idx="152">
                  <c:v>73</c:v>
                </c:pt>
                <c:pt idx="153">
                  <c:v>102</c:v>
                </c:pt>
                <c:pt idx="154">
                  <c:v>66</c:v>
                </c:pt>
                <c:pt idx="155">
                  <c:v>77</c:v>
                </c:pt>
                <c:pt idx="156">
                  <c:v>-27</c:v>
                </c:pt>
                <c:pt idx="157">
                  <c:v>163</c:v>
                </c:pt>
                <c:pt idx="158">
                  <c:v>58</c:v>
                </c:pt>
                <c:pt idx="159">
                  <c:v>261</c:v>
                </c:pt>
                <c:pt idx="160">
                  <c:v>113</c:v>
                </c:pt>
                <c:pt idx="161">
                  <c:v>238</c:v>
                </c:pt>
                <c:pt idx="162">
                  <c:v>171</c:v>
                </c:pt>
                <c:pt idx="163">
                  <c:v>320</c:v>
                </c:pt>
                <c:pt idx="164">
                  <c:v>185</c:v>
                </c:pt>
                <c:pt idx="165">
                  <c:v>209</c:v>
                </c:pt>
                <c:pt idx="166">
                  <c:v>224</c:v>
                </c:pt>
                <c:pt idx="167">
                  <c:v>136</c:v>
                </c:pt>
                <c:pt idx="168">
                  <c:v>156</c:v>
                </c:pt>
                <c:pt idx="169">
                  <c:v>146</c:v>
                </c:pt>
                <c:pt idx="170">
                  <c:v>276</c:v>
                </c:pt>
                <c:pt idx="171">
                  <c:v>190</c:v>
                </c:pt>
                <c:pt idx="172">
                  <c:v>201</c:v>
                </c:pt>
                <c:pt idx="173">
                  <c:v>198</c:v>
                </c:pt>
                <c:pt idx="174">
                  <c:v>197</c:v>
                </c:pt>
                <c:pt idx="175">
                  <c:v>297</c:v>
                </c:pt>
                <c:pt idx="176">
                  <c:v>226</c:v>
                </c:pt>
                <c:pt idx="177">
                  <c:v>80</c:v>
                </c:pt>
                <c:pt idx="178">
                  <c:v>214</c:v>
                </c:pt>
                <c:pt idx="179">
                  <c:v>232</c:v>
                </c:pt>
                <c:pt idx="180">
                  <c:v>145</c:v>
                </c:pt>
                <c:pt idx="181">
                  <c:v>119</c:v>
                </c:pt>
                <c:pt idx="182">
                  <c:v>160</c:v>
                </c:pt>
                <c:pt idx="183">
                  <c:v>195</c:v>
                </c:pt>
                <c:pt idx="184">
                  <c:v>318</c:v>
                </c:pt>
                <c:pt idx="185">
                  <c:v>149</c:v>
                </c:pt>
                <c:pt idx="186">
                  <c:v>267</c:v>
                </c:pt>
                <c:pt idx="187">
                  <c:v>250</c:v>
                </c:pt>
                <c:pt idx="188">
                  <c:v>191</c:v>
                </c:pt>
                <c:pt idx="189">
                  <c:v>230</c:v>
                </c:pt>
                <c:pt idx="190">
                  <c:v>207</c:v>
                </c:pt>
                <c:pt idx="191">
                  <c:v>108</c:v>
                </c:pt>
                <c:pt idx="192">
                  <c:v>155</c:v>
                </c:pt>
                <c:pt idx="193">
                  <c:v>123</c:v>
                </c:pt>
                <c:pt idx="194">
                  <c:v>216</c:v>
                </c:pt>
                <c:pt idx="195">
                  <c:v>196</c:v>
                </c:pt>
                <c:pt idx="196">
                  <c:v>223</c:v>
                </c:pt>
                <c:pt idx="197">
                  <c:v>519</c:v>
                </c:pt>
                <c:pt idx="198">
                  <c:v>289</c:v>
                </c:pt>
                <c:pt idx="199">
                  <c:v>331</c:v>
                </c:pt>
                <c:pt idx="200">
                  <c:v>334</c:v>
                </c:pt>
                <c:pt idx="201">
                  <c:v>400</c:v>
                </c:pt>
                <c:pt idx="202">
                  <c:v>354</c:v>
                </c:pt>
                <c:pt idx="203">
                  <c:v>160</c:v>
                </c:pt>
                <c:pt idx="204">
                  <c:v>241</c:v>
                </c:pt>
                <c:pt idx="205">
                  <c:v>278</c:v>
                </c:pt>
                <c:pt idx="206">
                  <c:v>425</c:v>
                </c:pt>
                <c:pt idx="207">
                  <c:v>508</c:v>
                </c:pt>
                <c:pt idx="208">
                  <c:v>515</c:v>
                </c:pt>
                <c:pt idx="209">
                  <c:v>476</c:v>
                </c:pt>
                <c:pt idx="210">
                  <c:v>597</c:v>
                </c:pt>
                <c:pt idx="211">
                  <c:v>539</c:v>
                </c:pt>
                <c:pt idx="212">
                  <c:v>477</c:v>
                </c:pt>
                <c:pt idx="213">
                  <c:v>348</c:v>
                </c:pt>
                <c:pt idx="214">
                  <c:v>344</c:v>
                </c:pt>
                <c:pt idx="215">
                  <c:v>221</c:v>
                </c:pt>
                <c:pt idx="216">
                  <c:v>283</c:v>
                </c:pt>
                <c:pt idx="217">
                  <c:v>392</c:v>
                </c:pt>
                <c:pt idx="218">
                  <c:v>532</c:v>
                </c:pt>
                <c:pt idx="219">
                  <c:v>492</c:v>
                </c:pt>
                <c:pt idx="220">
                  <c:v>582</c:v>
                </c:pt>
                <c:pt idx="221">
                  <c:v>469</c:v>
                </c:pt>
                <c:pt idx="222">
                  <c:v>425</c:v>
                </c:pt>
                <c:pt idx="223">
                  <c:v>503</c:v>
                </c:pt>
                <c:pt idx="224">
                  <c:v>315</c:v>
                </c:pt>
                <c:pt idx="225">
                  <c:v>517</c:v>
                </c:pt>
                <c:pt idx="226">
                  <c:v>448</c:v>
                </c:pt>
                <c:pt idx="227">
                  <c:v>142</c:v>
                </c:pt>
                <c:pt idx="228">
                  <c:v>352</c:v>
                </c:pt>
                <c:pt idx="229">
                  <c:v>498</c:v>
                </c:pt>
                <c:pt idx="230">
                  <c:v>493</c:v>
                </c:pt>
                <c:pt idx="231">
                  <c:v>488</c:v>
                </c:pt>
                <c:pt idx="232">
                  <c:v>326</c:v>
                </c:pt>
                <c:pt idx="233">
                  <c:v>490</c:v>
                </c:pt>
                <c:pt idx="234">
                  <c:v>690</c:v>
                </c:pt>
                <c:pt idx="235">
                  <c:v>475</c:v>
                </c:pt>
                <c:pt idx="236">
                  <c:v>478</c:v>
                </c:pt>
                <c:pt idx="237">
                  <c:v>545</c:v>
                </c:pt>
                <c:pt idx="238">
                  <c:v>404</c:v>
                </c:pt>
                <c:pt idx="239">
                  <c:v>276</c:v>
                </c:pt>
                <c:pt idx="240">
                  <c:v>376</c:v>
                </c:pt>
                <c:pt idx="241">
                  <c:v>522</c:v>
                </c:pt>
                <c:pt idx="242">
                  <c:v>604</c:v>
                </c:pt>
                <c:pt idx="243">
                  <c:v>655</c:v>
                </c:pt>
                <c:pt idx="244">
                  <c:v>575</c:v>
                </c:pt>
                <c:pt idx="245">
                  <c:v>1278</c:v>
                </c:pt>
                <c:pt idx="246">
                  <c:v>1354</c:v>
                </c:pt>
                <c:pt idx="247">
                  <c:v>1295</c:v>
                </c:pt>
                <c:pt idx="248">
                  <c:v>1368</c:v>
                </c:pt>
                <c:pt idx="249">
                  <c:v>1185</c:v>
                </c:pt>
                <c:pt idx="250">
                  <c:v>1137</c:v>
                </c:pt>
                <c:pt idx="251">
                  <c:v>1140</c:v>
                </c:pt>
                <c:pt idx="252">
                  <c:v>1047</c:v>
                </c:pt>
                <c:pt idx="253">
                  <c:v>1298</c:v>
                </c:pt>
                <c:pt idx="254">
                  <c:v>2195</c:v>
                </c:pt>
                <c:pt idx="255">
                  <c:v>2110</c:v>
                </c:pt>
                <c:pt idx="256">
                  <c:v>2027</c:v>
                </c:pt>
                <c:pt idx="257">
                  <c:v>2589</c:v>
                </c:pt>
                <c:pt idx="258">
                  <c:v>2205</c:v>
                </c:pt>
                <c:pt idx="259">
                  <c:v>2489</c:v>
                </c:pt>
                <c:pt idx="260">
                  <c:v>1979</c:v>
                </c:pt>
                <c:pt idx="261">
                  <c:v>1734</c:v>
                </c:pt>
                <c:pt idx="262">
                  <c:v>1773</c:v>
                </c:pt>
                <c:pt idx="263">
                  <c:v>1485</c:v>
                </c:pt>
                <c:pt idx="264">
                  <c:v>1608</c:v>
                </c:pt>
                <c:pt idx="265">
                  <c:v>1796</c:v>
                </c:pt>
              </c:numCache>
            </c:numRef>
          </c:val>
          <c:smooth val="0"/>
          <c:extLst>
            <c:ext xmlns:c16="http://schemas.microsoft.com/office/drawing/2014/chart" uri="{C3380CC4-5D6E-409C-BE32-E72D297353CC}">
              <c16:uniqueId val="{00000003-D7B3-4D2B-8494-89D32FB70F3F}"/>
            </c:ext>
          </c:extLst>
        </c:ser>
        <c:ser>
          <c:idx val="4"/>
          <c:order val="4"/>
          <c:tx>
            <c:strRef>
              <c:f>'[Freddie Mac Net Migration 01-2000 thru 02-2022.xlsx]Sheet1'!$F$2</c:f>
              <c:strCache>
                <c:ptCount val="1"/>
                <c:pt idx="0">
                  <c:v>Small Metro Pop Under 250K</c:v>
                </c:pt>
              </c:strCache>
            </c:strRef>
          </c:tx>
          <c:spPr>
            <a:ln w="19050" cap="rnd">
              <a:solidFill>
                <a:schemeClr val="accent5"/>
              </a:solidFill>
              <a:round/>
            </a:ln>
            <a:effectLst/>
          </c:spPr>
          <c:marker>
            <c:symbol val="none"/>
          </c:marker>
          <c:cat>
            <c:numRef>
              <c:f>'[Freddie Mac Net Migration 01-2000 thru 02-2022.xlsx]Sheet1'!$A$3:$A$268</c:f>
              <c:numCache>
                <c:formatCode>[$-409]mmm\-yy;@</c:formatCode>
                <c:ptCount val="266"/>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pt idx="176">
                  <c:v>41883</c:v>
                </c:pt>
                <c:pt idx="177">
                  <c:v>41913</c:v>
                </c:pt>
                <c:pt idx="178">
                  <c:v>41944</c:v>
                </c:pt>
                <c:pt idx="179">
                  <c:v>41974</c:v>
                </c:pt>
                <c:pt idx="180">
                  <c:v>42005</c:v>
                </c:pt>
                <c:pt idx="181">
                  <c:v>42036</c:v>
                </c:pt>
                <c:pt idx="182">
                  <c:v>42064</c:v>
                </c:pt>
                <c:pt idx="183">
                  <c:v>42095</c:v>
                </c:pt>
                <c:pt idx="184">
                  <c:v>42125</c:v>
                </c:pt>
                <c:pt idx="185">
                  <c:v>42156</c:v>
                </c:pt>
                <c:pt idx="186">
                  <c:v>42186</c:v>
                </c:pt>
                <c:pt idx="187">
                  <c:v>42217</c:v>
                </c:pt>
                <c:pt idx="188">
                  <c:v>42248</c:v>
                </c:pt>
                <c:pt idx="189">
                  <c:v>42278</c:v>
                </c:pt>
                <c:pt idx="190">
                  <c:v>42309</c:v>
                </c:pt>
                <c:pt idx="191">
                  <c:v>42339</c:v>
                </c:pt>
                <c:pt idx="192">
                  <c:v>42370</c:v>
                </c:pt>
                <c:pt idx="193">
                  <c:v>42401</c:v>
                </c:pt>
                <c:pt idx="194">
                  <c:v>42430</c:v>
                </c:pt>
                <c:pt idx="195">
                  <c:v>42461</c:v>
                </c:pt>
                <c:pt idx="196">
                  <c:v>42491</c:v>
                </c:pt>
                <c:pt idx="197">
                  <c:v>42522</c:v>
                </c:pt>
                <c:pt idx="198">
                  <c:v>42552</c:v>
                </c:pt>
                <c:pt idx="199">
                  <c:v>42583</c:v>
                </c:pt>
                <c:pt idx="200">
                  <c:v>42614</c:v>
                </c:pt>
                <c:pt idx="201">
                  <c:v>42644</c:v>
                </c:pt>
                <c:pt idx="202">
                  <c:v>42675</c:v>
                </c:pt>
                <c:pt idx="203">
                  <c:v>42705</c:v>
                </c:pt>
                <c:pt idx="204">
                  <c:v>42736</c:v>
                </c:pt>
                <c:pt idx="205">
                  <c:v>42767</c:v>
                </c:pt>
                <c:pt idx="206">
                  <c:v>42795</c:v>
                </c:pt>
                <c:pt idx="207">
                  <c:v>42826</c:v>
                </c:pt>
                <c:pt idx="208">
                  <c:v>42856</c:v>
                </c:pt>
                <c:pt idx="209">
                  <c:v>42887</c:v>
                </c:pt>
                <c:pt idx="210">
                  <c:v>42917</c:v>
                </c:pt>
                <c:pt idx="211">
                  <c:v>42948</c:v>
                </c:pt>
                <c:pt idx="212">
                  <c:v>42979</c:v>
                </c:pt>
                <c:pt idx="213">
                  <c:v>43009</c:v>
                </c:pt>
                <c:pt idx="214">
                  <c:v>43040</c:v>
                </c:pt>
                <c:pt idx="215">
                  <c:v>43070</c:v>
                </c:pt>
                <c:pt idx="216">
                  <c:v>43101</c:v>
                </c:pt>
                <c:pt idx="217">
                  <c:v>43132</c:v>
                </c:pt>
                <c:pt idx="218">
                  <c:v>43160</c:v>
                </c:pt>
                <c:pt idx="219">
                  <c:v>43191</c:v>
                </c:pt>
                <c:pt idx="220">
                  <c:v>43221</c:v>
                </c:pt>
                <c:pt idx="221">
                  <c:v>43252</c:v>
                </c:pt>
                <c:pt idx="222">
                  <c:v>43282</c:v>
                </c:pt>
                <c:pt idx="223">
                  <c:v>43313</c:v>
                </c:pt>
                <c:pt idx="224">
                  <c:v>43344</c:v>
                </c:pt>
                <c:pt idx="225">
                  <c:v>43374</c:v>
                </c:pt>
                <c:pt idx="226">
                  <c:v>43405</c:v>
                </c:pt>
                <c:pt idx="227">
                  <c:v>43435</c:v>
                </c:pt>
                <c:pt idx="228">
                  <c:v>43466</c:v>
                </c:pt>
                <c:pt idx="229">
                  <c:v>43497</c:v>
                </c:pt>
                <c:pt idx="230">
                  <c:v>43525</c:v>
                </c:pt>
                <c:pt idx="231">
                  <c:v>43556</c:v>
                </c:pt>
                <c:pt idx="232">
                  <c:v>43586</c:v>
                </c:pt>
                <c:pt idx="233">
                  <c:v>43617</c:v>
                </c:pt>
                <c:pt idx="234">
                  <c:v>43647</c:v>
                </c:pt>
                <c:pt idx="235">
                  <c:v>43678</c:v>
                </c:pt>
                <c:pt idx="236">
                  <c:v>43709</c:v>
                </c:pt>
                <c:pt idx="237">
                  <c:v>43739</c:v>
                </c:pt>
                <c:pt idx="238">
                  <c:v>43770</c:v>
                </c:pt>
                <c:pt idx="239">
                  <c:v>43800</c:v>
                </c:pt>
                <c:pt idx="240">
                  <c:v>43831</c:v>
                </c:pt>
                <c:pt idx="241">
                  <c:v>43862</c:v>
                </c:pt>
                <c:pt idx="242">
                  <c:v>43891</c:v>
                </c:pt>
                <c:pt idx="243">
                  <c:v>43922</c:v>
                </c:pt>
                <c:pt idx="244">
                  <c:v>43952</c:v>
                </c:pt>
                <c:pt idx="245">
                  <c:v>43983</c:v>
                </c:pt>
                <c:pt idx="246">
                  <c:v>44013</c:v>
                </c:pt>
                <c:pt idx="247">
                  <c:v>44044</c:v>
                </c:pt>
                <c:pt idx="248">
                  <c:v>44075</c:v>
                </c:pt>
                <c:pt idx="249">
                  <c:v>44105</c:v>
                </c:pt>
                <c:pt idx="250">
                  <c:v>44136</c:v>
                </c:pt>
                <c:pt idx="251">
                  <c:v>44166</c:v>
                </c:pt>
                <c:pt idx="252">
                  <c:v>44197</c:v>
                </c:pt>
                <c:pt idx="253">
                  <c:v>44228</c:v>
                </c:pt>
                <c:pt idx="254">
                  <c:v>44256</c:v>
                </c:pt>
                <c:pt idx="255">
                  <c:v>44287</c:v>
                </c:pt>
                <c:pt idx="256">
                  <c:v>44317</c:v>
                </c:pt>
                <c:pt idx="257">
                  <c:v>44348</c:v>
                </c:pt>
                <c:pt idx="258">
                  <c:v>44378</c:v>
                </c:pt>
                <c:pt idx="259">
                  <c:v>44409</c:v>
                </c:pt>
                <c:pt idx="260">
                  <c:v>44440</c:v>
                </c:pt>
                <c:pt idx="261">
                  <c:v>44470</c:v>
                </c:pt>
                <c:pt idx="262">
                  <c:v>44501</c:v>
                </c:pt>
                <c:pt idx="263">
                  <c:v>44531</c:v>
                </c:pt>
                <c:pt idx="264">
                  <c:v>44562</c:v>
                </c:pt>
                <c:pt idx="265">
                  <c:v>44593</c:v>
                </c:pt>
              </c:numCache>
            </c:numRef>
          </c:cat>
          <c:val>
            <c:numRef>
              <c:f>'[Freddie Mac Net Migration 01-2000 thru 02-2022.xlsx]Sheet1'!$F$3:$F$268</c:f>
              <c:numCache>
                <c:formatCode>_(* #,##0_);_(* \(#,##0\);_(* "-"??_);_(@_)</c:formatCode>
                <c:ptCount val="266"/>
                <c:pt idx="0">
                  <c:v>148</c:v>
                </c:pt>
                <c:pt idx="1">
                  <c:v>235</c:v>
                </c:pt>
                <c:pt idx="2">
                  <c:v>266</c:v>
                </c:pt>
                <c:pt idx="3">
                  <c:v>72</c:v>
                </c:pt>
                <c:pt idx="4">
                  <c:v>238</c:v>
                </c:pt>
                <c:pt idx="5">
                  <c:v>290</c:v>
                </c:pt>
                <c:pt idx="6">
                  <c:v>65</c:v>
                </c:pt>
                <c:pt idx="7">
                  <c:v>225</c:v>
                </c:pt>
                <c:pt idx="8">
                  <c:v>175</c:v>
                </c:pt>
                <c:pt idx="9">
                  <c:v>386</c:v>
                </c:pt>
                <c:pt idx="10">
                  <c:v>149</c:v>
                </c:pt>
                <c:pt idx="11">
                  <c:v>178</c:v>
                </c:pt>
                <c:pt idx="12">
                  <c:v>160</c:v>
                </c:pt>
                <c:pt idx="13">
                  <c:v>334</c:v>
                </c:pt>
                <c:pt idx="14">
                  <c:v>426</c:v>
                </c:pt>
                <c:pt idx="15">
                  <c:v>425</c:v>
                </c:pt>
                <c:pt idx="16">
                  <c:v>435</c:v>
                </c:pt>
                <c:pt idx="17">
                  <c:v>384</c:v>
                </c:pt>
                <c:pt idx="18">
                  <c:v>446</c:v>
                </c:pt>
                <c:pt idx="19">
                  <c:v>525</c:v>
                </c:pt>
                <c:pt idx="20">
                  <c:v>352</c:v>
                </c:pt>
                <c:pt idx="21">
                  <c:v>304</c:v>
                </c:pt>
                <c:pt idx="22">
                  <c:v>443</c:v>
                </c:pt>
                <c:pt idx="23">
                  <c:v>366</c:v>
                </c:pt>
                <c:pt idx="24">
                  <c:v>410</c:v>
                </c:pt>
                <c:pt idx="25">
                  <c:v>373</c:v>
                </c:pt>
                <c:pt idx="26">
                  <c:v>473</c:v>
                </c:pt>
                <c:pt idx="27">
                  <c:v>622</c:v>
                </c:pt>
                <c:pt idx="28">
                  <c:v>514</c:v>
                </c:pt>
                <c:pt idx="29">
                  <c:v>678</c:v>
                </c:pt>
                <c:pt idx="30">
                  <c:v>697</c:v>
                </c:pt>
                <c:pt idx="31">
                  <c:v>565</c:v>
                </c:pt>
                <c:pt idx="32">
                  <c:v>419</c:v>
                </c:pt>
                <c:pt idx="33">
                  <c:v>659</c:v>
                </c:pt>
                <c:pt idx="34">
                  <c:v>457</c:v>
                </c:pt>
                <c:pt idx="35">
                  <c:v>301</c:v>
                </c:pt>
                <c:pt idx="36">
                  <c:v>496</c:v>
                </c:pt>
                <c:pt idx="37">
                  <c:v>455</c:v>
                </c:pt>
                <c:pt idx="38">
                  <c:v>494</c:v>
                </c:pt>
                <c:pt idx="39">
                  <c:v>448</c:v>
                </c:pt>
                <c:pt idx="40">
                  <c:v>635</c:v>
                </c:pt>
                <c:pt idx="41">
                  <c:v>468</c:v>
                </c:pt>
                <c:pt idx="42">
                  <c:v>736</c:v>
                </c:pt>
                <c:pt idx="43">
                  <c:v>620</c:v>
                </c:pt>
                <c:pt idx="44">
                  <c:v>688</c:v>
                </c:pt>
                <c:pt idx="45">
                  <c:v>596</c:v>
                </c:pt>
                <c:pt idx="46">
                  <c:v>489</c:v>
                </c:pt>
                <c:pt idx="47">
                  <c:v>535</c:v>
                </c:pt>
                <c:pt idx="48">
                  <c:v>366</c:v>
                </c:pt>
                <c:pt idx="49">
                  <c:v>439</c:v>
                </c:pt>
                <c:pt idx="50">
                  <c:v>512</c:v>
                </c:pt>
                <c:pt idx="51">
                  <c:v>670</c:v>
                </c:pt>
                <c:pt idx="52">
                  <c:v>683</c:v>
                </c:pt>
                <c:pt idx="53">
                  <c:v>943</c:v>
                </c:pt>
                <c:pt idx="54">
                  <c:v>718</c:v>
                </c:pt>
                <c:pt idx="55">
                  <c:v>786</c:v>
                </c:pt>
                <c:pt idx="56">
                  <c:v>390</c:v>
                </c:pt>
                <c:pt idx="57">
                  <c:v>436</c:v>
                </c:pt>
                <c:pt idx="58">
                  <c:v>426</c:v>
                </c:pt>
                <c:pt idx="59">
                  <c:v>275</c:v>
                </c:pt>
                <c:pt idx="60">
                  <c:v>311</c:v>
                </c:pt>
                <c:pt idx="61">
                  <c:v>320</c:v>
                </c:pt>
                <c:pt idx="62">
                  <c:v>588</c:v>
                </c:pt>
                <c:pt idx="63">
                  <c:v>488</c:v>
                </c:pt>
                <c:pt idx="64">
                  <c:v>656</c:v>
                </c:pt>
                <c:pt idx="65">
                  <c:v>738</c:v>
                </c:pt>
                <c:pt idx="66">
                  <c:v>516</c:v>
                </c:pt>
                <c:pt idx="67">
                  <c:v>682</c:v>
                </c:pt>
                <c:pt idx="68">
                  <c:v>634</c:v>
                </c:pt>
                <c:pt idx="69">
                  <c:v>603</c:v>
                </c:pt>
                <c:pt idx="70">
                  <c:v>560</c:v>
                </c:pt>
                <c:pt idx="71">
                  <c:v>291</c:v>
                </c:pt>
                <c:pt idx="72">
                  <c:v>452</c:v>
                </c:pt>
                <c:pt idx="73">
                  <c:v>445</c:v>
                </c:pt>
                <c:pt idx="74">
                  <c:v>505</c:v>
                </c:pt>
                <c:pt idx="75">
                  <c:v>668</c:v>
                </c:pt>
                <c:pt idx="76">
                  <c:v>552</c:v>
                </c:pt>
                <c:pt idx="77">
                  <c:v>479</c:v>
                </c:pt>
                <c:pt idx="78">
                  <c:v>482</c:v>
                </c:pt>
                <c:pt idx="79">
                  <c:v>533</c:v>
                </c:pt>
                <c:pt idx="80">
                  <c:v>386</c:v>
                </c:pt>
                <c:pt idx="81">
                  <c:v>338</c:v>
                </c:pt>
                <c:pt idx="82">
                  <c:v>390</c:v>
                </c:pt>
                <c:pt idx="83">
                  <c:v>255</c:v>
                </c:pt>
                <c:pt idx="84">
                  <c:v>327</c:v>
                </c:pt>
                <c:pt idx="85">
                  <c:v>260</c:v>
                </c:pt>
                <c:pt idx="86">
                  <c:v>396</c:v>
                </c:pt>
                <c:pt idx="87">
                  <c:v>378</c:v>
                </c:pt>
                <c:pt idx="88">
                  <c:v>394</c:v>
                </c:pt>
                <c:pt idx="89">
                  <c:v>454</c:v>
                </c:pt>
                <c:pt idx="90">
                  <c:v>365</c:v>
                </c:pt>
                <c:pt idx="91">
                  <c:v>468</c:v>
                </c:pt>
                <c:pt idx="92">
                  <c:v>396</c:v>
                </c:pt>
                <c:pt idx="93">
                  <c:v>294</c:v>
                </c:pt>
                <c:pt idx="94">
                  <c:v>270</c:v>
                </c:pt>
                <c:pt idx="95">
                  <c:v>181</c:v>
                </c:pt>
                <c:pt idx="96">
                  <c:v>239</c:v>
                </c:pt>
                <c:pt idx="97">
                  <c:v>167</c:v>
                </c:pt>
                <c:pt idx="98">
                  <c:v>442</c:v>
                </c:pt>
                <c:pt idx="99">
                  <c:v>420</c:v>
                </c:pt>
                <c:pt idx="100">
                  <c:v>343</c:v>
                </c:pt>
                <c:pt idx="101">
                  <c:v>234</c:v>
                </c:pt>
                <c:pt idx="102">
                  <c:v>451</c:v>
                </c:pt>
                <c:pt idx="103">
                  <c:v>391</c:v>
                </c:pt>
                <c:pt idx="104">
                  <c:v>366</c:v>
                </c:pt>
                <c:pt idx="105">
                  <c:v>229</c:v>
                </c:pt>
                <c:pt idx="106">
                  <c:v>110</c:v>
                </c:pt>
                <c:pt idx="107">
                  <c:v>65</c:v>
                </c:pt>
                <c:pt idx="108">
                  <c:v>83</c:v>
                </c:pt>
                <c:pt idx="109">
                  <c:v>172</c:v>
                </c:pt>
                <c:pt idx="110">
                  <c:v>140</c:v>
                </c:pt>
                <c:pt idx="111">
                  <c:v>173</c:v>
                </c:pt>
                <c:pt idx="112">
                  <c:v>156</c:v>
                </c:pt>
                <c:pt idx="113">
                  <c:v>225</c:v>
                </c:pt>
                <c:pt idx="114">
                  <c:v>343</c:v>
                </c:pt>
                <c:pt idx="115">
                  <c:v>233</c:v>
                </c:pt>
                <c:pt idx="116">
                  <c:v>183</c:v>
                </c:pt>
                <c:pt idx="117">
                  <c:v>173</c:v>
                </c:pt>
                <c:pt idx="118">
                  <c:v>100</c:v>
                </c:pt>
                <c:pt idx="119">
                  <c:v>118</c:v>
                </c:pt>
                <c:pt idx="120">
                  <c:v>73</c:v>
                </c:pt>
                <c:pt idx="121">
                  <c:v>78</c:v>
                </c:pt>
                <c:pt idx="122">
                  <c:v>229</c:v>
                </c:pt>
                <c:pt idx="123">
                  <c:v>258</c:v>
                </c:pt>
                <c:pt idx="124">
                  <c:v>140</c:v>
                </c:pt>
                <c:pt idx="125">
                  <c:v>129</c:v>
                </c:pt>
                <c:pt idx="126">
                  <c:v>122</c:v>
                </c:pt>
                <c:pt idx="127">
                  <c:v>175</c:v>
                </c:pt>
                <c:pt idx="128">
                  <c:v>145</c:v>
                </c:pt>
                <c:pt idx="129">
                  <c:v>92</c:v>
                </c:pt>
                <c:pt idx="130">
                  <c:v>45</c:v>
                </c:pt>
                <c:pt idx="131">
                  <c:v>118</c:v>
                </c:pt>
                <c:pt idx="132">
                  <c:v>18</c:v>
                </c:pt>
                <c:pt idx="133">
                  <c:v>83</c:v>
                </c:pt>
                <c:pt idx="134">
                  <c:v>133</c:v>
                </c:pt>
                <c:pt idx="135">
                  <c:v>19</c:v>
                </c:pt>
                <c:pt idx="136">
                  <c:v>220</c:v>
                </c:pt>
                <c:pt idx="137">
                  <c:v>280</c:v>
                </c:pt>
                <c:pt idx="138">
                  <c:v>77</c:v>
                </c:pt>
                <c:pt idx="139">
                  <c:v>86</c:v>
                </c:pt>
                <c:pt idx="140">
                  <c:v>100</c:v>
                </c:pt>
                <c:pt idx="141">
                  <c:v>96</c:v>
                </c:pt>
                <c:pt idx="142">
                  <c:v>140</c:v>
                </c:pt>
                <c:pt idx="143">
                  <c:v>-23</c:v>
                </c:pt>
                <c:pt idx="144">
                  <c:v>150</c:v>
                </c:pt>
                <c:pt idx="145">
                  <c:v>179</c:v>
                </c:pt>
                <c:pt idx="146">
                  <c:v>273</c:v>
                </c:pt>
                <c:pt idx="147">
                  <c:v>138</c:v>
                </c:pt>
                <c:pt idx="148">
                  <c:v>252</c:v>
                </c:pt>
                <c:pt idx="149">
                  <c:v>154</c:v>
                </c:pt>
                <c:pt idx="150">
                  <c:v>88</c:v>
                </c:pt>
                <c:pt idx="151">
                  <c:v>49</c:v>
                </c:pt>
                <c:pt idx="152">
                  <c:v>113</c:v>
                </c:pt>
                <c:pt idx="153">
                  <c:v>143</c:v>
                </c:pt>
                <c:pt idx="154">
                  <c:v>91</c:v>
                </c:pt>
                <c:pt idx="155">
                  <c:v>64</c:v>
                </c:pt>
                <c:pt idx="156">
                  <c:v>96</c:v>
                </c:pt>
                <c:pt idx="157">
                  <c:v>116</c:v>
                </c:pt>
                <c:pt idx="158">
                  <c:v>175</c:v>
                </c:pt>
                <c:pt idx="159">
                  <c:v>244</c:v>
                </c:pt>
                <c:pt idx="160">
                  <c:v>169</c:v>
                </c:pt>
                <c:pt idx="161">
                  <c:v>248</c:v>
                </c:pt>
                <c:pt idx="162">
                  <c:v>123</c:v>
                </c:pt>
                <c:pt idx="163">
                  <c:v>58</c:v>
                </c:pt>
                <c:pt idx="164">
                  <c:v>135</c:v>
                </c:pt>
                <c:pt idx="165">
                  <c:v>139</c:v>
                </c:pt>
                <c:pt idx="166">
                  <c:v>118</c:v>
                </c:pt>
                <c:pt idx="167">
                  <c:v>118</c:v>
                </c:pt>
                <c:pt idx="168">
                  <c:v>114</c:v>
                </c:pt>
                <c:pt idx="169">
                  <c:v>122</c:v>
                </c:pt>
                <c:pt idx="170">
                  <c:v>148</c:v>
                </c:pt>
                <c:pt idx="171">
                  <c:v>171</c:v>
                </c:pt>
                <c:pt idx="172">
                  <c:v>330</c:v>
                </c:pt>
                <c:pt idx="173">
                  <c:v>298</c:v>
                </c:pt>
                <c:pt idx="174">
                  <c:v>236</c:v>
                </c:pt>
                <c:pt idx="175">
                  <c:v>162</c:v>
                </c:pt>
                <c:pt idx="176">
                  <c:v>171</c:v>
                </c:pt>
                <c:pt idx="177">
                  <c:v>176</c:v>
                </c:pt>
                <c:pt idx="178">
                  <c:v>88</c:v>
                </c:pt>
                <c:pt idx="179">
                  <c:v>51</c:v>
                </c:pt>
                <c:pt idx="180">
                  <c:v>50</c:v>
                </c:pt>
                <c:pt idx="181">
                  <c:v>157</c:v>
                </c:pt>
                <c:pt idx="182">
                  <c:v>157</c:v>
                </c:pt>
                <c:pt idx="183">
                  <c:v>267</c:v>
                </c:pt>
                <c:pt idx="184">
                  <c:v>452</c:v>
                </c:pt>
                <c:pt idx="185">
                  <c:v>468</c:v>
                </c:pt>
                <c:pt idx="186">
                  <c:v>163</c:v>
                </c:pt>
                <c:pt idx="187">
                  <c:v>251</c:v>
                </c:pt>
                <c:pt idx="188">
                  <c:v>388</c:v>
                </c:pt>
                <c:pt idx="189">
                  <c:v>218</c:v>
                </c:pt>
                <c:pt idx="190">
                  <c:v>267</c:v>
                </c:pt>
                <c:pt idx="191">
                  <c:v>162</c:v>
                </c:pt>
                <c:pt idx="192">
                  <c:v>189</c:v>
                </c:pt>
                <c:pt idx="193">
                  <c:v>225</c:v>
                </c:pt>
                <c:pt idx="194">
                  <c:v>416</c:v>
                </c:pt>
                <c:pt idx="195">
                  <c:v>353</c:v>
                </c:pt>
                <c:pt idx="196">
                  <c:v>489</c:v>
                </c:pt>
                <c:pt idx="197">
                  <c:v>375</c:v>
                </c:pt>
                <c:pt idx="198">
                  <c:v>411</c:v>
                </c:pt>
                <c:pt idx="199">
                  <c:v>430</c:v>
                </c:pt>
                <c:pt idx="200">
                  <c:v>354</c:v>
                </c:pt>
                <c:pt idx="201">
                  <c:v>441</c:v>
                </c:pt>
                <c:pt idx="202">
                  <c:v>299</c:v>
                </c:pt>
                <c:pt idx="203">
                  <c:v>343</c:v>
                </c:pt>
                <c:pt idx="204">
                  <c:v>224</c:v>
                </c:pt>
                <c:pt idx="205">
                  <c:v>324</c:v>
                </c:pt>
                <c:pt idx="206">
                  <c:v>513</c:v>
                </c:pt>
                <c:pt idx="207">
                  <c:v>457</c:v>
                </c:pt>
                <c:pt idx="208">
                  <c:v>467</c:v>
                </c:pt>
                <c:pt idx="209">
                  <c:v>402</c:v>
                </c:pt>
                <c:pt idx="210">
                  <c:v>428</c:v>
                </c:pt>
                <c:pt idx="211">
                  <c:v>381</c:v>
                </c:pt>
                <c:pt idx="212">
                  <c:v>415</c:v>
                </c:pt>
                <c:pt idx="213">
                  <c:v>507</c:v>
                </c:pt>
                <c:pt idx="214">
                  <c:v>368</c:v>
                </c:pt>
                <c:pt idx="215">
                  <c:v>347</c:v>
                </c:pt>
                <c:pt idx="216">
                  <c:v>295</c:v>
                </c:pt>
                <c:pt idx="217">
                  <c:v>393</c:v>
                </c:pt>
                <c:pt idx="218">
                  <c:v>545</c:v>
                </c:pt>
                <c:pt idx="219">
                  <c:v>607</c:v>
                </c:pt>
                <c:pt idx="220">
                  <c:v>586</c:v>
                </c:pt>
                <c:pt idx="221">
                  <c:v>486</c:v>
                </c:pt>
                <c:pt idx="222">
                  <c:v>486</c:v>
                </c:pt>
                <c:pt idx="223">
                  <c:v>522</c:v>
                </c:pt>
                <c:pt idx="224">
                  <c:v>501</c:v>
                </c:pt>
                <c:pt idx="225">
                  <c:v>454</c:v>
                </c:pt>
                <c:pt idx="226">
                  <c:v>471</c:v>
                </c:pt>
                <c:pt idx="227">
                  <c:v>359</c:v>
                </c:pt>
                <c:pt idx="228">
                  <c:v>238</c:v>
                </c:pt>
                <c:pt idx="229">
                  <c:v>407</c:v>
                </c:pt>
                <c:pt idx="230">
                  <c:v>534</c:v>
                </c:pt>
                <c:pt idx="231">
                  <c:v>558</c:v>
                </c:pt>
                <c:pt idx="232">
                  <c:v>548</c:v>
                </c:pt>
                <c:pt idx="233">
                  <c:v>442</c:v>
                </c:pt>
                <c:pt idx="234">
                  <c:v>677</c:v>
                </c:pt>
                <c:pt idx="235">
                  <c:v>475</c:v>
                </c:pt>
                <c:pt idx="236">
                  <c:v>521</c:v>
                </c:pt>
                <c:pt idx="237">
                  <c:v>456</c:v>
                </c:pt>
                <c:pt idx="238">
                  <c:v>441</c:v>
                </c:pt>
                <c:pt idx="239">
                  <c:v>365</c:v>
                </c:pt>
                <c:pt idx="240">
                  <c:v>540</c:v>
                </c:pt>
                <c:pt idx="241">
                  <c:v>457</c:v>
                </c:pt>
                <c:pt idx="242">
                  <c:v>495</c:v>
                </c:pt>
                <c:pt idx="243">
                  <c:v>425</c:v>
                </c:pt>
                <c:pt idx="244">
                  <c:v>295</c:v>
                </c:pt>
                <c:pt idx="245">
                  <c:v>1322</c:v>
                </c:pt>
                <c:pt idx="246">
                  <c:v>1251</c:v>
                </c:pt>
                <c:pt idx="247">
                  <c:v>1340</c:v>
                </c:pt>
                <c:pt idx="248">
                  <c:v>1599</c:v>
                </c:pt>
                <c:pt idx="249">
                  <c:v>1484</c:v>
                </c:pt>
                <c:pt idx="250">
                  <c:v>1101</c:v>
                </c:pt>
                <c:pt idx="251">
                  <c:v>1105</c:v>
                </c:pt>
                <c:pt idx="252">
                  <c:v>1241</c:v>
                </c:pt>
                <c:pt idx="253">
                  <c:v>961</c:v>
                </c:pt>
                <c:pt idx="254">
                  <c:v>1620</c:v>
                </c:pt>
                <c:pt idx="255">
                  <c:v>1725</c:v>
                </c:pt>
                <c:pt idx="256">
                  <c:v>1667</c:v>
                </c:pt>
                <c:pt idx="257">
                  <c:v>1913</c:v>
                </c:pt>
                <c:pt idx="258">
                  <c:v>1668</c:v>
                </c:pt>
                <c:pt idx="259">
                  <c:v>1798</c:v>
                </c:pt>
                <c:pt idx="260">
                  <c:v>1522</c:v>
                </c:pt>
                <c:pt idx="261">
                  <c:v>1847</c:v>
                </c:pt>
                <c:pt idx="262">
                  <c:v>1509</c:v>
                </c:pt>
                <c:pt idx="263">
                  <c:v>1275</c:v>
                </c:pt>
                <c:pt idx="264">
                  <c:v>1271</c:v>
                </c:pt>
                <c:pt idx="265">
                  <c:v>1584</c:v>
                </c:pt>
              </c:numCache>
            </c:numRef>
          </c:val>
          <c:smooth val="0"/>
          <c:extLst>
            <c:ext xmlns:c16="http://schemas.microsoft.com/office/drawing/2014/chart" uri="{C3380CC4-5D6E-409C-BE32-E72D297353CC}">
              <c16:uniqueId val="{00000004-D7B3-4D2B-8494-89D32FB70F3F}"/>
            </c:ext>
          </c:extLst>
        </c:ser>
        <c:ser>
          <c:idx val="5"/>
          <c:order val="5"/>
          <c:tx>
            <c:strRef>
              <c:f>'[Freddie Mac Net Migration 01-2000 thru 02-2022.xlsx]Sheet1'!$G$2</c:f>
              <c:strCache>
                <c:ptCount val="1"/>
                <c:pt idx="0">
                  <c:v>Micro Area</c:v>
                </c:pt>
              </c:strCache>
            </c:strRef>
          </c:tx>
          <c:spPr>
            <a:ln w="19050" cap="rnd">
              <a:solidFill>
                <a:schemeClr val="bg1">
                  <a:lumMod val="65000"/>
                </a:schemeClr>
              </a:solidFill>
              <a:round/>
            </a:ln>
            <a:effectLst/>
          </c:spPr>
          <c:marker>
            <c:symbol val="none"/>
          </c:marker>
          <c:cat>
            <c:numRef>
              <c:f>'[Freddie Mac Net Migration 01-2000 thru 02-2022.xlsx]Sheet1'!$A$3:$A$268</c:f>
              <c:numCache>
                <c:formatCode>[$-409]mmm\-yy;@</c:formatCode>
                <c:ptCount val="266"/>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pt idx="176">
                  <c:v>41883</c:v>
                </c:pt>
                <c:pt idx="177">
                  <c:v>41913</c:v>
                </c:pt>
                <c:pt idx="178">
                  <c:v>41944</c:v>
                </c:pt>
                <c:pt idx="179">
                  <c:v>41974</c:v>
                </c:pt>
                <c:pt idx="180">
                  <c:v>42005</c:v>
                </c:pt>
                <c:pt idx="181">
                  <c:v>42036</c:v>
                </c:pt>
                <c:pt idx="182">
                  <c:v>42064</c:v>
                </c:pt>
                <c:pt idx="183">
                  <c:v>42095</c:v>
                </c:pt>
                <c:pt idx="184">
                  <c:v>42125</c:v>
                </c:pt>
                <c:pt idx="185">
                  <c:v>42156</c:v>
                </c:pt>
                <c:pt idx="186">
                  <c:v>42186</c:v>
                </c:pt>
                <c:pt idx="187">
                  <c:v>42217</c:v>
                </c:pt>
                <c:pt idx="188">
                  <c:v>42248</c:v>
                </c:pt>
                <c:pt idx="189">
                  <c:v>42278</c:v>
                </c:pt>
                <c:pt idx="190">
                  <c:v>42309</c:v>
                </c:pt>
                <c:pt idx="191">
                  <c:v>42339</c:v>
                </c:pt>
                <c:pt idx="192">
                  <c:v>42370</c:v>
                </c:pt>
                <c:pt idx="193">
                  <c:v>42401</c:v>
                </c:pt>
                <c:pt idx="194">
                  <c:v>42430</c:v>
                </c:pt>
                <c:pt idx="195">
                  <c:v>42461</c:v>
                </c:pt>
                <c:pt idx="196">
                  <c:v>42491</c:v>
                </c:pt>
                <c:pt idx="197">
                  <c:v>42522</c:v>
                </c:pt>
                <c:pt idx="198">
                  <c:v>42552</c:v>
                </c:pt>
                <c:pt idx="199">
                  <c:v>42583</c:v>
                </c:pt>
                <c:pt idx="200">
                  <c:v>42614</c:v>
                </c:pt>
                <c:pt idx="201">
                  <c:v>42644</c:v>
                </c:pt>
                <c:pt idx="202">
                  <c:v>42675</c:v>
                </c:pt>
                <c:pt idx="203">
                  <c:v>42705</c:v>
                </c:pt>
                <c:pt idx="204">
                  <c:v>42736</c:v>
                </c:pt>
                <c:pt idx="205">
                  <c:v>42767</c:v>
                </c:pt>
                <c:pt idx="206">
                  <c:v>42795</c:v>
                </c:pt>
                <c:pt idx="207">
                  <c:v>42826</c:v>
                </c:pt>
                <c:pt idx="208">
                  <c:v>42856</c:v>
                </c:pt>
                <c:pt idx="209">
                  <c:v>42887</c:v>
                </c:pt>
                <c:pt idx="210">
                  <c:v>42917</c:v>
                </c:pt>
                <c:pt idx="211">
                  <c:v>42948</c:v>
                </c:pt>
                <c:pt idx="212">
                  <c:v>42979</c:v>
                </c:pt>
                <c:pt idx="213">
                  <c:v>43009</c:v>
                </c:pt>
                <c:pt idx="214">
                  <c:v>43040</c:v>
                </c:pt>
                <c:pt idx="215">
                  <c:v>43070</c:v>
                </c:pt>
                <c:pt idx="216">
                  <c:v>43101</c:v>
                </c:pt>
                <c:pt idx="217">
                  <c:v>43132</c:v>
                </c:pt>
                <c:pt idx="218">
                  <c:v>43160</c:v>
                </c:pt>
                <c:pt idx="219">
                  <c:v>43191</c:v>
                </c:pt>
                <c:pt idx="220">
                  <c:v>43221</c:v>
                </c:pt>
                <c:pt idx="221">
                  <c:v>43252</c:v>
                </c:pt>
                <c:pt idx="222">
                  <c:v>43282</c:v>
                </c:pt>
                <c:pt idx="223">
                  <c:v>43313</c:v>
                </c:pt>
                <c:pt idx="224">
                  <c:v>43344</c:v>
                </c:pt>
                <c:pt idx="225">
                  <c:v>43374</c:v>
                </c:pt>
                <c:pt idx="226">
                  <c:v>43405</c:v>
                </c:pt>
                <c:pt idx="227">
                  <c:v>43435</c:v>
                </c:pt>
                <c:pt idx="228">
                  <c:v>43466</c:v>
                </c:pt>
                <c:pt idx="229">
                  <c:v>43497</c:v>
                </c:pt>
                <c:pt idx="230">
                  <c:v>43525</c:v>
                </c:pt>
                <c:pt idx="231">
                  <c:v>43556</c:v>
                </c:pt>
                <c:pt idx="232">
                  <c:v>43586</c:v>
                </c:pt>
                <c:pt idx="233">
                  <c:v>43617</c:v>
                </c:pt>
                <c:pt idx="234">
                  <c:v>43647</c:v>
                </c:pt>
                <c:pt idx="235">
                  <c:v>43678</c:v>
                </c:pt>
                <c:pt idx="236">
                  <c:v>43709</c:v>
                </c:pt>
                <c:pt idx="237">
                  <c:v>43739</c:v>
                </c:pt>
                <c:pt idx="238">
                  <c:v>43770</c:v>
                </c:pt>
                <c:pt idx="239">
                  <c:v>43800</c:v>
                </c:pt>
                <c:pt idx="240">
                  <c:v>43831</c:v>
                </c:pt>
                <c:pt idx="241">
                  <c:v>43862</c:v>
                </c:pt>
                <c:pt idx="242">
                  <c:v>43891</c:v>
                </c:pt>
                <c:pt idx="243">
                  <c:v>43922</c:v>
                </c:pt>
                <c:pt idx="244">
                  <c:v>43952</c:v>
                </c:pt>
                <c:pt idx="245">
                  <c:v>43983</c:v>
                </c:pt>
                <c:pt idx="246">
                  <c:v>44013</c:v>
                </c:pt>
                <c:pt idx="247">
                  <c:v>44044</c:v>
                </c:pt>
                <c:pt idx="248">
                  <c:v>44075</c:v>
                </c:pt>
                <c:pt idx="249">
                  <c:v>44105</c:v>
                </c:pt>
                <c:pt idx="250">
                  <c:v>44136</c:v>
                </c:pt>
                <c:pt idx="251">
                  <c:v>44166</c:v>
                </c:pt>
                <c:pt idx="252">
                  <c:v>44197</c:v>
                </c:pt>
                <c:pt idx="253">
                  <c:v>44228</c:v>
                </c:pt>
                <c:pt idx="254">
                  <c:v>44256</c:v>
                </c:pt>
                <c:pt idx="255">
                  <c:v>44287</c:v>
                </c:pt>
                <c:pt idx="256">
                  <c:v>44317</c:v>
                </c:pt>
                <c:pt idx="257">
                  <c:v>44348</c:v>
                </c:pt>
                <c:pt idx="258">
                  <c:v>44378</c:v>
                </c:pt>
                <c:pt idx="259">
                  <c:v>44409</c:v>
                </c:pt>
                <c:pt idx="260">
                  <c:v>44440</c:v>
                </c:pt>
                <c:pt idx="261">
                  <c:v>44470</c:v>
                </c:pt>
                <c:pt idx="262">
                  <c:v>44501</c:v>
                </c:pt>
                <c:pt idx="263">
                  <c:v>44531</c:v>
                </c:pt>
                <c:pt idx="264">
                  <c:v>44562</c:v>
                </c:pt>
                <c:pt idx="265">
                  <c:v>44593</c:v>
                </c:pt>
              </c:numCache>
            </c:numRef>
          </c:cat>
          <c:val>
            <c:numRef>
              <c:f>'[Freddie Mac Net Migration 01-2000 thru 02-2022.xlsx]Sheet1'!$G$3:$G$268</c:f>
              <c:numCache>
                <c:formatCode>_(* #,##0_);_(* \(#,##0\);_(* "-"??_);_(@_)</c:formatCode>
                <c:ptCount val="266"/>
                <c:pt idx="0">
                  <c:v>115</c:v>
                </c:pt>
                <c:pt idx="1">
                  <c:v>82</c:v>
                </c:pt>
                <c:pt idx="2">
                  <c:v>75</c:v>
                </c:pt>
                <c:pt idx="3">
                  <c:v>47</c:v>
                </c:pt>
                <c:pt idx="4">
                  <c:v>69</c:v>
                </c:pt>
                <c:pt idx="5">
                  <c:v>-21</c:v>
                </c:pt>
                <c:pt idx="6">
                  <c:v>130</c:v>
                </c:pt>
                <c:pt idx="7">
                  <c:v>177</c:v>
                </c:pt>
                <c:pt idx="8">
                  <c:v>288</c:v>
                </c:pt>
                <c:pt idx="9">
                  <c:v>91</c:v>
                </c:pt>
                <c:pt idx="10">
                  <c:v>42</c:v>
                </c:pt>
                <c:pt idx="11">
                  <c:v>-9</c:v>
                </c:pt>
                <c:pt idx="12">
                  <c:v>115</c:v>
                </c:pt>
                <c:pt idx="13">
                  <c:v>115</c:v>
                </c:pt>
                <c:pt idx="14">
                  <c:v>111</c:v>
                </c:pt>
                <c:pt idx="15">
                  <c:v>190</c:v>
                </c:pt>
                <c:pt idx="16">
                  <c:v>194</c:v>
                </c:pt>
                <c:pt idx="17">
                  <c:v>290</c:v>
                </c:pt>
                <c:pt idx="18">
                  <c:v>152</c:v>
                </c:pt>
                <c:pt idx="19">
                  <c:v>160</c:v>
                </c:pt>
                <c:pt idx="20">
                  <c:v>212</c:v>
                </c:pt>
                <c:pt idx="21">
                  <c:v>113</c:v>
                </c:pt>
                <c:pt idx="22">
                  <c:v>151</c:v>
                </c:pt>
                <c:pt idx="23">
                  <c:v>131</c:v>
                </c:pt>
                <c:pt idx="24">
                  <c:v>224</c:v>
                </c:pt>
                <c:pt idx="25">
                  <c:v>269</c:v>
                </c:pt>
                <c:pt idx="26">
                  <c:v>176</c:v>
                </c:pt>
                <c:pt idx="27">
                  <c:v>271</c:v>
                </c:pt>
                <c:pt idx="28">
                  <c:v>177</c:v>
                </c:pt>
                <c:pt idx="29">
                  <c:v>142</c:v>
                </c:pt>
                <c:pt idx="30">
                  <c:v>342</c:v>
                </c:pt>
                <c:pt idx="31">
                  <c:v>309</c:v>
                </c:pt>
                <c:pt idx="32">
                  <c:v>347</c:v>
                </c:pt>
                <c:pt idx="33">
                  <c:v>335</c:v>
                </c:pt>
                <c:pt idx="34">
                  <c:v>216</c:v>
                </c:pt>
                <c:pt idx="35">
                  <c:v>213</c:v>
                </c:pt>
                <c:pt idx="36">
                  <c:v>205</c:v>
                </c:pt>
                <c:pt idx="37">
                  <c:v>179</c:v>
                </c:pt>
                <c:pt idx="38">
                  <c:v>386</c:v>
                </c:pt>
                <c:pt idx="39">
                  <c:v>354</c:v>
                </c:pt>
                <c:pt idx="40">
                  <c:v>250</c:v>
                </c:pt>
                <c:pt idx="41">
                  <c:v>307</c:v>
                </c:pt>
                <c:pt idx="42">
                  <c:v>327</c:v>
                </c:pt>
                <c:pt idx="43">
                  <c:v>434</c:v>
                </c:pt>
                <c:pt idx="44">
                  <c:v>305</c:v>
                </c:pt>
                <c:pt idx="45">
                  <c:v>319</c:v>
                </c:pt>
                <c:pt idx="46">
                  <c:v>201</c:v>
                </c:pt>
                <c:pt idx="47">
                  <c:v>195</c:v>
                </c:pt>
                <c:pt idx="48">
                  <c:v>264</c:v>
                </c:pt>
                <c:pt idx="49">
                  <c:v>146</c:v>
                </c:pt>
                <c:pt idx="50">
                  <c:v>247</c:v>
                </c:pt>
                <c:pt idx="51">
                  <c:v>384</c:v>
                </c:pt>
                <c:pt idx="52">
                  <c:v>424</c:v>
                </c:pt>
                <c:pt idx="53">
                  <c:v>67</c:v>
                </c:pt>
                <c:pt idx="54">
                  <c:v>413</c:v>
                </c:pt>
                <c:pt idx="55">
                  <c:v>376</c:v>
                </c:pt>
                <c:pt idx="56">
                  <c:v>398</c:v>
                </c:pt>
                <c:pt idx="57">
                  <c:v>342</c:v>
                </c:pt>
                <c:pt idx="58">
                  <c:v>283</c:v>
                </c:pt>
                <c:pt idx="59">
                  <c:v>243</c:v>
                </c:pt>
                <c:pt idx="60">
                  <c:v>235</c:v>
                </c:pt>
                <c:pt idx="61">
                  <c:v>244</c:v>
                </c:pt>
                <c:pt idx="62">
                  <c:v>346</c:v>
                </c:pt>
                <c:pt idx="63">
                  <c:v>360</c:v>
                </c:pt>
                <c:pt idx="64">
                  <c:v>322</c:v>
                </c:pt>
                <c:pt idx="65">
                  <c:v>369</c:v>
                </c:pt>
                <c:pt idx="66">
                  <c:v>330</c:v>
                </c:pt>
                <c:pt idx="67">
                  <c:v>414</c:v>
                </c:pt>
                <c:pt idx="68">
                  <c:v>399</c:v>
                </c:pt>
                <c:pt idx="69">
                  <c:v>289</c:v>
                </c:pt>
                <c:pt idx="70">
                  <c:v>315</c:v>
                </c:pt>
                <c:pt idx="71">
                  <c:v>211</c:v>
                </c:pt>
                <c:pt idx="72">
                  <c:v>115</c:v>
                </c:pt>
                <c:pt idx="73">
                  <c:v>237</c:v>
                </c:pt>
                <c:pt idx="74">
                  <c:v>314</c:v>
                </c:pt>
                <c:pt idx="75">
                  <c:v>236</c:v>
                </c:pt>
                <c:pt idx="76">
                  <c:v>248</c:v>
                </c:pt>
                <c:pt idx="77">
                  <c:v>269</c:v>
                </c:pt>
                <c:pt idx="78">
                  <c:v>306</c:v>
                </c:pt>
                <c:pt idx="79">
                  <c:v>343</c:v>
                </c:pt>
                <c:pt idx="80">
                  <c:v>223</c:v>
                </c:pt>
                <c:pt idx="81">
                  <c:v>288</c:v>
                </c:pt>
                <c:pt idx="82">
                  <c:v>176</c:v>
                </c:pt>
                <c:pt idx="83">
                  <c:v>-16</c:v>
                </c:pt>
                <c:pt idx="84">
                  <c:v>209</c:v>
                </c:pt>
                <c:pt idx="85">
                  <c:v>125</c:v>
                </c:pt>
                <c:pt idx="86">
                  <c:v>79</c:v>
                </c:pt>
                <c:pt idx="87">
                  <c:v>165</c:v>
                </c:pt>
                <c:pt idx="88">
                  <c:v>204</c:v>
                </c:pt>
                <c:pt idx="89">
                  <c:v>253</c:v>
                </c:pt>
                <c:pt idx="90">
                  <c:v>238</c:v>
                </c:pt>
                <c:pt idx="91">
                  <c:v>196</c:v>
                </c:pt>
                <c:pt idx="92">
                  <c:v>189</c:v>
                </c:pt>
                <c:pt idx="93">
                  <c:v>119</c:v>
                </c:pt>
                <c:pt idx="94">
                  <c:v>65</c:v>
                </c:pt>
                <c:pt idx="95">
                  <c:v>34</c:v>
                </c:pt>
                <c:pt idx="96">
                  <c:v>85</c:v>
                </c:pt>
                <c:pt idx="97">
                  <c:v>-95</c:v>
                </c:pt>
                <c:pt idx="98">
                  <c:v>-102</c:v>
                </c:pt>
                <c:pt idx="99">
                  <c:v>33</c:v>
                </c:pt>
                <c:pt idx="100">
                  <c:v>-55</c:v>
                </c:pt>
                <c:pt idx="101">
                  <c:v>-42</c:v>
                </c:pt>
                <c:pt idx="102">
                  <c:v>-11</c:v>
                </c:pt>
                <c:pt idx="103">
                  <c:v>51</c:v>
                </c:pt>
                <c:pt idx="104">
                  <c:v>35</c:v>
                </c:pt>
                <c:pt idx="105">
                  <c:v>74</c:v>
                </c:pt>
                <c:pt idx="106">
                  <c:v>-6</c:v>
                </c:pt>
                <c:pt idx="107">
                  <c:v>-42</c:v>
                </c:pt>
                <c:pt idx="108">
                  <c:v>-88</c:v>
                </c:pt>
                <c:pt idx="109">
                  <c:v>-14</c:v>
                </c:pt>
                <c:pt idx="110">
                  <c:v>16</c:v>
                </c:pt>
                <c:pt idx="111">
                  <c:v>45</c:v>
                </c:pt>
                <c:pt idx="112">
                  <c:v>11</c:v>
                </c:pt>
                <c:pt idx="113">
                  <c:v>34</c:v>
                </c:pt>
                <c:pt idx="114">
                  <c:v>88</c:v>
                </c:pt>
                <c:pt idx="115">
                  <c:v>-64</c:v>
                </c:pt>
                <c:pt idx="116">
                  <c:v>32</c:v>
                </c:pt>
                <c:pt idx="117">
                  <c:v>34</c:v>
                </c:pt>
                <c:pt idx="118">
                  <c:v>-41</c:v>
                </c:pt>
                <c:pt idx="119">
                  <c:v>-20</c:v>
                </c:pt>
                <c:pt idx="120">
                  <c:v>1</c:v>
                </c:pt>
                <c:pt idx="121">
                  <c:v>-56</c:v>
                </c:pt>
                <c:pt idx="122">
                  <c:v>-145</c:v>
                </c:pt>
                <c:pt idx="123">
                  <c:v>-63</c:v>
                </c:pt>
                <c:pt idx="124">
                  <c:v>14</c:v>
                </c:pt>
                <c:pt idx="125">
                  <c:v>87</c:v>
                </c:pt>
                <c:pt idx="126">
                  <c:v>-81</c:v>
                </c:pt>
                <c:pt idx="127">
                  <c:v>-68</c:v>
                </c:pt>
                <c:pt idx="128">
                  <c:v>-10</c:v>
                </c:pt>
                <c:pt idx="129">
                  <c:v>96</c:v>
                </c:pt>
                <c:pt idx="130">
                  <c:v>-49</c:v>
                </c:pt>
                <c:pt idx="131">
                  <c:v>-39</c:v>
                </c:pt>
                <c:pt idx="132">
                  <c:v>24</c:v>
                </c:pt>
                <c:pt idx="133">
                  <c:v>-46</c:v>
                </c:pt>
                <c:pt idx="134">
                  <c:v>-77</c:v>
                </c:pt>
                <c:pt idx="135">
                  <c:v>-26</c:v>
                </c:pt>
                <c:pt idx="136">
                  <c:v>-72</c:v>
                </c:pt>
                <c:pt idx="137">
                  <c:v>-33</c:v>
                </c:pt>
                <c:pt idx="138">
                  <c:v>-52</c:v>
                </c:pt>
                <c:pt idx="139">
                  <c:v>-61</c:v>
                </c:pt>
                <c:pt idx="140">
                  <c:v>17</c:v>
                </c:pt>
                <c:pt idx="141">
                  <c:v>-43</c:v>
                </c:pt>
                <c:pt idx="142">
                  <c:v>-108</c:v>
                </c:pt>
                <c:pt idx="143">
                  <c:v>-118</c:v>
                </c:pt>
                <c:pt idx="144">
                  <c:v>-33</c:v>
                </c:pt>
                <c:pt idx="145">
                  <c:v>-103</c:v>
                </c:pt>
                <c:pt idx="146">
                  <c:v>-103</c:v>
                </c:pt>
                <c:pt idx="147">
                  <c:v>-124</c:v>
                </c:pt>
                <c:pt idx="148">
                  <c:v>-118</c:v>
                </c:pt>
                <c:pt idx="149">
                  <c:v>-31</c:v>
                </c:pt>
                <c:pt idx="150">
                  <c:v>-82</c:v>
                </c:pt>
                <c:pt idx="151">
                  <c:v>15</c:v>
                </c:pt>
                <c:pt idx="152">
                  <c:v>5</c:v>
                </c:pt>
                <c:pt idx="153">
                  <c:v>-11</c:v>
                </c:pt>
                <c:pt idx="154">
                  <c:v>21</c:v>
                </c:pt>
                <c:pt idx="155">
                  <c:v>-36</c:v>
                </c:pt>
                <c:pt idx="156">
                  <c:v>-63</c:v>
                </c:pt>
                <c:pt idx="157">
                  <c:v>-162</c:v>
                </c:pt>
                <c:pt idx="158">
                  <c:v>-29</c:v>
                </c:pt>
                <c:pt idx="159">
                  <c:v>-64</c:v>
                </c:pt>
                <c:pt idx="160">
                  <c:v>-55</c:v>
                </c:pt>
                <c:pt idx="161">
                  <c:v>-15</c:v>
                </c:pt>
                <c:pt idx="162">
                  <c:v>-7</c:v>
                </c:pt>
                <c:pt idx="163">
                  <c:v>63</c:v>
                </c:pt>
                <c:pt idx="164">
                  <c:v>10</c:v>
                </c:pt>
                <c:pt idx="165">
                  <c:v>9</c:v>
                </c:pt>
                <c:pt idx="166">
                  <c:v>-86</c:v>
                </c:pt>
                <c:pt idx="167">
                  <c:v>-53</c:v>
                </c:pt>
                <c:pt idx="168">
                  <c:v>45</c:v>
                </c:pt>
                <c:pt idx="169">
                  <c:v>46</c:v>
                </c:pt>
                <c:pt idx="170">
                  <c:v>-10</c:v>
                </c:pt>
                <c:pt idx="171">
                  <c:v>-47</c:v>
                </c:pt>
                <c:pt idx="172">
                  <c:v>-59</c:v>
                </c:pt>
                <c:pt idx="173">
                  <c:v>97</c:v>
                </c:pt>
                <c:pt idx="174">
                  <c:v>-31</c:v>
                </c:pt>
                <c:pt idx="175">
                  <c:v>128</c:v>
                </c:pt>
                <c:pt idx="176">
                  <c:v>70</c:v>
                </c:pt>
                <c:pt idx="177">
                  <c:v>50</c:v>
                </c:pt>
                <c:pt idx="178">
                  <c:v>10</c:v>
                </c:pt>
                <c:pt idx="179">
                  <c:v>-17</c:v>
                </c:pt>
                <c:pt idx="180">
                  <c:v>49</c:v>
                </c:pt>
                <c:pt idx="181">
                  <c:v>25</c:v>
                </c:pt>
                <c:pt idx="182">
                  <c:v>20</c:v>
                </c:pt>
                <c:pt idx="183">
                  <c:v>17</c:v>
                </c:pt>
                <c:pt idx="184">
                  <c:v>100</c:v>
                </c:pt>
                <c:pt idx="185">
                  <c:v>72</c:v>
                </c:pt>
                <c:pt idx="186">
                  <c:v>106</c:v>
                </c:pt>
                <c:pt idx="187">
                  <c:v>263</c:v>
                </c:pt>
                <c:pt idx="188">
                  <c:v>172</c:v>
                </c:pt>
                <c:pt idx="189">
                  <c:v>236</c:v>
                </c:pt>
                <c:pt idx="190">
                  <c:v>117</c:v>
                </c:pt>
                <c:pt idx="191">
                  <c:v>131</c:v>
                </c:pt>
                <c:pt idx="192">
                  <c:v>175</c:v>
                </c:pt>
                <c:pt idx="193">
                  <c:v>189</c:v>
                </c:pt>
                <c:pt idx="194">
                  <c:v>188</c:v>
                </c:pt>
                <c:pt idx="195">
                  <c:v>231</c:v>
                </c:pt>
                <c:pt idx="196">
                  <c:v>235</c:v>
                </c:pt>
                <c:pt idx="197">
                  <c:v>277</c:v>
                </c:pt>
                <c:pt idx="198">
                  <c:v>221</c:v>
                </c:pt>
                <c:pt idx="199">
                  <c:v>315</c:v>
                </c:pt>
                <c:pt idx="200">
                  <c:v>273</c:v>
                </c:pt>
                <c:pt idx="201">
                  <c:v>132</c:v>
                </c:pt>
                <c:pt idx="202">
                  <c:v>141</c:v>
                </c:pt>
                <c:pt idx="203">
                  <c:v>269</c:v>
                </c:pt>
                <c:pt idx="204">
                  <c:v>225</c:v>
                </c:pt>
                <c:pt idx="205">
                  <c:v>246</c:v>
                </c:pt>
                <c:pt idx="206">
                  <c:v>306</c:v>
                </c:pt>
                <c:pt idx="207">
                  <c:v>272</c:v>
                </c:pt>
                <c:pt idx="208">
                  <c:v>407</c:v>
                </c:pt>
                <c:pt idx="209">
                  <c:v>480</c:v>
                </c:pt>
                <c:pt idx="210">
                  <c:v>329</c:v>
                </c:pt>
                <c:pt idx="211">
                  <c:v>429</c:v>
                </c:pt>
                <c:pt idx="212">
                  <c:v>335</c:v>
                </c:pt>
                <c:pt idx="213">
                  <c:v>331</c:v>
                </c:pt>
                <c:pt idx="214">
                  <c:v>204</c:v>
                </c:pt>
                <c:pt idx="215">
                  <c:v>196</c:v>
                </c:pt>
                <c:pt idx="216">
                  <c:v>196</c:v>
                </c:pt>
                <c:pt idx="217">
                  <c:v>225</c:v>
                </c:pt>
                <c:pt idx="218">
                  <c:v>344</c:v>
                </c:pt>
                <c:pt idx="219">
                  <c:v>312</c:v>
                </c:pt>
                <c:pt idx="220">
                  <c:v>324</c:v>
                </c:pt>
                <c:pt idx="221">
                  <c:v>413</c:v>
                </c:pt>
                <c:pt idx="222">
                  <c:v>531</c:v>
                </c:pt>
                <c:pt idx="223">
                  <c:v>396</c:v>
                </c:pt>
                <c:pt idx="224">
                  <c:v>409</c:v>
                </c:pt>
                <c:pt idx="225">
                  <c:v>299</c:v>
                </c:pt>
                <c:pt idx="226">
                  <c:v>121</c:v>
                </c:pt>
                <c:pt idx="227">
                  <c:v>277</c:v>
                </c:pt>
                <c:pt idx="228">
                  <c:v>396</c:v>
                </c:pt>
                <c:pt idx="229">
                  <c:v>244</c:v>
                </c:pt>
                <c:pt idx="230">
                  <c:v>254</c:v>
                </c:pt>
                <c:pt idx="231">
                  <c:v>328</c:v>
                </c:pt>
                <c:pt idx="232">
                  <c:v>349</c:v>
                </c:pt>
                <c:pt idx="233">
                  <c:v>516</c:v>
                </c:pt>
                <c:pt idx="234">
                  <c:v>438</c:v>
                </c:pt>
                <c:pt idx="235">
                  <c:v>500</c:v>
                </c:pt>
                <c:pt idx="236">
                  <c:v>481</c:v>
                </c:pt>
                <c:pt idx="237">
                  <c:v>325</c:v>
                </c:pt>
                <c:pt idx="238">
                  <c:v>303</c:v>
                </c:pt>
                <c:pt idx="239">
                  <c:v>324</c:v>
                </c:pt>
                <c:pt idx="240">
                  <c:v>442</c:v>
                </c:pt>
                <c:pt idx="241">
                  <c:v>433</c:v>
                </c:pt>
                <c:pt idx="242">
                  <c:v>534</c:v>
                </c:pt>
                <c:pt idx="243">
                  <c:v>686</c:v>
                </c:pt>
                <c:pt idx="244">
                  <c:v>778</c:v>
                </c:pt>
                <c:pt idx="245">
                  <c:v>1410</c:v>
                </c:pt>
                <c:pt idx="246">
                  <c:v>1702</c:v>
                </c:pt>
                <c:pt idx="247">
                  <c:v>1634</c:v>
                </c:pt>
                <c:pt idx="248">
                  <c:v>1578</c:v>
                </c:pt>
                <c:pt idx="249">
                  <c:v>1564</c:v>
                </c:pt>
                <c:pt idx="250">
                  <c:v>1174</c:v>
                </c:pt>
                <c:pt idx="251">
                  <c:v>996</c:v>
                </c:pt>
                <c:pt idx="252">
                  <c:v>1057</c:v>
                </c:pt>
                <c:pt idx="253">
                  <c:v>1142</c:v>
                </c:pt>
                <c:pt idx="254">
                  <c:v>1200</c:v>
                </c:pt>
                <c:pt idx="255">
                  <c:v>1704</c:v>
                </c:pt>
                <c:pt idx="256">
                  <c:v>1602</c:v>
                </c:pt>
                <c:pt idx="257">
                  <c:v>1669</c:v>
                </c:pt>
                <c:pt idx="258">
                  <c:v>1308</c:v>
                </c:pt>
                <c:pt idx="259">
                  <c:v>1559</c:v>
                </c:pt>
                <c:pt idx="260">
                  <c:v>1423</c:v>
                </c:pt>
                <c:pt idx="261">
                  <c:v>1589</c:v>
                </c:pt>
                <c:pt idx="262">
                  <c:v>1231</c:v>
                </c:pt>
                <c:pt idx="263">
                  <c:v>905</c:v>
                </c:pt>
                <c:pt idx="264">
                  <c:v>1227</c:v>
                </c:pt>
                <c:pt idx="265">
                  <c:v>908</c:v>
                </c:pt>
              </c:numCache>
            </c:numRef>
          </c:val>
          <c:smooth val="0"/>
          <c:extLst>
            <c:ext xmlns:c16="http://schemas.microsoft.com/office/drawing/2014/chart" uri="{C3380CC4-5D6E-409C-BE32-E72D297353CC}">
              <c16:uniqueId val="{00000005-D7B3-4D2B-8494-89D32FB70F3F}"/>
            </c:ext>
          </c:extLst>
        </c:ser>
        <c:dLbls>
          <c:showLegendKey val="0"/>
          <c:showVal val="0"/>
          <c:showCatName val="0"/>
          <c:showSerName val="0"/>
          <c:showPercent val="0"/>
          <c:showBubbleSize val="0"/>
        </c:dLbls>
        <c:smooth val="0"/>
        <c:axId val="414028792"/>
        <c:axId val="414034040"/>
      </c:lineChart>
      <c:dateAx>
        <c:axId val="414028792"/>
        <c:scaling>
          <c:orientation val="minMax"/>
        </c:scaling>
        <c:delete val="0"/>
        <c:axPos val="b"/>
        <c:numFmt formatCode="[$-409]mmm\-yy;@"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414034040"/>
        <c:crosses val="autoZero"/>
        <c:auto val="1"/>
        <c:lblOffset val="100"/>
        <c:baseTimeUnit val="months"/>
      </c:dateAx>
      <c:valAx>
        <c:axId val="4140340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US"/>
                  <a:t>Monthly Net Migration</a:t>
                </a: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414028792"/>
        <c:crosses val="autoZero"/>
        <c:crossBetween val="between"/>
      </c:valAx>
      <c:spPr>
        <a:noFill/>
        <a:ln>
          <a:solidFill>
            <a:schemeClr val="tx1"/>
          </a:solidFill>
        </a:ln>
        <a:effectLst/>
      </c:spPr>
    </c:plotArea>
    <c:legend>
      <c:legendPos val="b"/>
      <c:layout>
        <c:manualLayout>
          <c:xMode val="edge"/>
          <c:yMode val="edge"/>
          <c:x val="0.17926016326794855"/>
          <c:y val="0.59386456946758481"/>
          <c:w val="0.57764456403683551"/>
          <c:h val="0.16729767947248561"/>
        </c:manualLayout>
      </c:layout>
      <c:overlay val="0"/>
      <c:spPr>
        <a:solidFill>
          <a:sysClr val="window" lastClr="FFFFFF"/>
        </a:solidFill>
        <a:ln>
          <a:solidFill>
            <a:sysClr val="windowText" lastClr="000000"/>
          </a:solid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bg1"/>
      </a:solidFill>
      <a:round/>
    </a:ln>
    <a:effectLst/>
  </c:spPr>
  <c:txPr>
    <a:bodyPr/>
    <a:lstStyle/>
    <a:p>
      <a:pPr>
        <a:defRPr>
          <a:solidFill>
            <a:sysClr val="windowText" lastClr="000000"/>
          </a:solidFill>
        </a:defRPr>
      </a:pPr>
      <a:endParaRPr lang="en-US"/>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r>
              <a:rPr lang="en-US" b="1"/>
              <a:t>Year-over-Year (YoY) Home Price Appreciation (HPA):
by Walk Score Quintile, Largest 100 Metros</a:t>
            </a:r>
          </a:p>
        </c:rich>
      </c:tx>
      <c:overlay val="0"/>
      <c:spPr>
        <a:solidFill>
          <a:schemeClr val="accent2">
            <a:lumMod val="20000"/>
            <a:lumOff val="80000"/>
          </a:schemeClr>
        </a:solid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7.1835022394203085E-2"/>
          <c:y val="0.19332738626226584"/>
          <c:w val="0.89818176744445632"/>
          <c:h val="0.66407271347994967"/>
        </c:manualLayout>
      </c:layout>
      <c:lineChart>
        <c:grouping val="standard"/>
        <c:varyColors val="0"/>
        <c:ser>
          <c:idx val="0"/>
          <c:order val="0"/>
          <c:tx>
            <c:strRef>
              <c:f>'HPA by ws-2022Q1'!$B$1</c:f>
              <c:strCache>
                <c:ptCount val="1"/>
                <c:pt idx="0">
                  <c:v>Least Walkable</c:v>
                </c:pt>
              </c:strCache>
            </c:strRef>
          </c:tx>
          <c:spPr>
            <a:ln w="28575" cap="rnd">
              <a:solidFill>
                <a:schemeClr val="accent1"/>
              </a:solidFill>
              <a:round/>
            </a:ln>
            <a:effectLst/>
          </c:spPr>
          <c:marker>
            <c:symbol val="none"/>
          </c:marker>
          <c:cat>
            <c:strRef>
              <c:f>'HPA by ws-2022Q1'!$A$2:$A$38</c:f>
              <c:strCache>
                <c:ptCount val="37"/>
                <c:pt idx="0">
                  <c:v>2013:Q1</c:v>
                </c:pt>
                <c:pt idx="1">
                  <c:v>2013:Q2</c:v>
                </c:pt>
                <c:pt idx="2">
                  <c:v>2013:Q3</c:v>
                </c:pt>
                <c:pt idx="3">
                  <c:v>2013:Q4</c:v>
                </c:pt>
                <c:pt idx="4">
                  <c:v>2014:Q1</c:v>
                </c:pt>
                <c:pt idx="5">
                  <c:v>2014:Q2</c:v>
                </c:pt>
                <c:pt idx="6">
                  <c:v>2014:Q3</c:v>
                </c:pt>
                <c:pt idx="7">
                  <c:v>2014:Q4</c:v>
                </c:pt>
                <c:pt idx="8">
                  <c:v>2015:Q1</c:v>
                </c:pt>
                <c:pt idx="9">
                  <c:v>2015:Q2</c:v>
                </c:pt>
                <c:pt idx="10">
                  <c:v>2015:Q3</c:v>
                </c:pt>
                <c:pt idx="11">
                  <c:v>2015:Q4</c:v>
                </c:pt>
                <c:pt idx="12">
                  <c:v>2016:Q1</c:v>
                </c:pt>
                <c:pt idx="13">
                  <c:v>2016:Q2</c:v>
                </c:pt>
                <c:pt idx="14">
                  <c:v>2016:Q3</c:v>
                </c:pt>
                <c:pt idx="15">
                  <c:v>2016:Q4</c:v>
                </c:pt>
                <c:pt idx="16">
                  <c:v>2017:Q1</c:v>
                </c:pt>
                <c:pt idx="17">
                  <c:v>2017:Q2</c:v>
                </c:pt>
                <c:pt idx="18">
                  <c:v>2017:Q3</c:v>
                </c:pt>
                <c:pt idx="19">
                  <c:v>2017:Q4</c:v>
                </c:pt>
                <c:pt idx="20">
                  <c:v>2018:Q1</c:v>
                </c:pt>
                <c:pt idx="21">
                  <c:v>2018:Q2</c:v>
                </c:pt>
                <c:pt idx="22">
                  <c:v>2018:Q3</c:v>
                </c:pt>
                <c:pt idx="23">
                  <c:v>2018:Q4</c:v>
                </c:pt>
                <c:pt idx="24">
                  <c:v>2019:Q1</c:v>
                </c:pt>
                <c:pt idx="25">
                  <c:v>2019:Q2</c:v>
                </c:pt>
                <c:pt idx="26">
                  <c:v>2019:Q3</c:v>
                </c:pt>
                <c:pt idx="27">
                  <c:v>2019:Q4</c:v>
                </c:pt>
                <c:pt idx="28">
                  <c:v>2020:Q1</c:v>
                </c:pt>
                <c:pt idx="29">
                  <c:v>2020:Q2</c:v>
                </c:pt>
                <c:pt idx="30">
                  <c:v>2020:Q3</c:v>
                </c:pt>
                <c:pt idx="31">
                  <c:v>2020:Q4</c:v>
                </c:pt>
                <c:pt idx="32">
                  <c:v>2021:Q1</c:v>
                </c:pt>
                <c:pt idx="33">
                  <c:v>2021:Q2</c:v>
                </c:pt>
                <c:pt idx="34">
                  <c:v>2021:Q3</c:v>
                </c:pt>
                <c:pt idx="35">
                  <c:v>2021:Q4</c:v>
                </c:pt>
                <c:pt idx="36">
                  <c:v>2022:Q1</c:v>
                </c:pt>
              </c:strCache>
            </c:strRef>
          </c:cat>
          <c:val>
            <c:numRef>
              <c:f>'HPA by ws-2022Q1'!$B$2:$B$38</c:f>
              <c:numCache>
                <c:formatCode>0.0%</c:formatCode>
                <c:ptCount val="37"/>
                <c:pt idx="0">
                  <c:v>7.7846399999999996E-2</c:v>
                </c:pt>
                <c:pt idx="1">
                  <c:v>7.9951700000000001E-2</c:v>
                </c:pt>
                <c:pt idx="2">
                  <c:v>8.6575700000000005E-2</c:v>
                </c:pt>
                <c:pt idx="3">
                  <c:v>8.7902400000000006E-2</c:v>
                </c:pt>
                <c:pt idx="4">
                  <c:v>6.8171099999999998E-2</c:v>
                </c:pt>
                <c:pt idx="5">
                  <c:v>4.9573399999999997E-2</c:v>
                </c:pt>
                <c:pt idx="6">
                  <c:v>4.4963400000000001E-2</c:v>
                </c:pt>
                <c:pt idx="7">
                  <c:v>4.3665000000000002E-2</c:v>
                </c:pt>
                <c:pt idx="8">
                  <c:v>5.3072300000000003E-2</c:v>
                </c:pt>
                <c:pt idx="9">
                  <c:v>5.7619299999999998E-2</c:v>
                </c:pt>
                <c:pt idx="10">
                  <c:v>5.5211099999999999E-2</c:v>
                </c:pt>
                <c:pt idx="11">
                  <c:v>5.9171000000000001E-2</c:v>
                </c:pt>
                <c:pt idx="12">
                  <c:v>5.6563299999999997E-2</c:v>
                </c:pt>
                <c:pt idx="13">
                  <c:v>5.1224199999999998E-2</c:v>
                </c:pt>
                <c:pt idx="14">
                  <c:v>5.3387900000000002E-2</c:v>
                </c:pt>
                <c:pt idx="15">
                  <c:v>5.4601299999999998E-2</c:v>
                </c:pt>
                <c:pt idx="16">
                  <c:v>5.88278E-2</c:v>
                </c:pt>
                <c:pt idx="17">
                  <c:v>5.9103700000000002E-2</c:v>
                </c:pt>
                <c:pt idx="18">
                  <c:v>5.9527099999999999E-2</c:v>
                </c:pt>
                <c:pt idx="19">
                  <c:v>6.2538300000000005E-2</c:v>
                </c:pt>
                <c:pt idx="20">
                  <c:v>7.1135100000000007E-2</c:v>
                </c:pt>
                <c:pt idx="21">
                  <c:v>6.7033599999999999E-2</c:v>
                </c:pt>
                <c:pt idx="22">
                  <c:v>6.4227699999999999E-2</c:v>
                </c:pt>
                <c:pt idx="23">
                  <c:v>5.43265E-2</c:v>
                </c:pt>
                <c:pt idx="24">
                  <c:v>3.91069E-2</c:v>
                </c:pt>
                <c:pt idx="25">
                  <c:v>3.9617100000000002E-2</c:v>
                </c:pt>
                <c:pt idx="26">
                  <c:v>4.1791200000000001E-2</c:v>
                </c:pt>
                <c:pt idx="27">
                  <c:v>4.8908600000000003E-2</c:v>
                </c:pt>
                <c:pt idx="28">
                  <c:v>5.6524600000000001E-2</c:v>
                </c:pt>
                <c:pt idx="29">
                  <c:v>5.8313499999999997E-2</c:v>
                </c:pt>
                <c:pt idx="30">
                  <c:v>7.2798000000000002E-2</c:v>
                </c:pt>
                <c:pt idx="31">
                  <c:v>0.1000861</c:v>
                </c:pt>
                <c:pt idx="32">
                  <c:v>0.12492010000000001</c:v>
                </c:pt>
                <c:pt idx="33">
                  <c:v>0.1599749</c:v>
                </c:pt>
                <c:pt idx="34">
                  <c:v>0.17662030000000001</c:v>
                </c:pt>
                <c:pt idx="35">
                  <c:v>0.17299300000000001</c:v>
                </c:pt>
                <c:pt idx="36">
                  <c:v>0.18057039999999999</c:v>
                </c:pt>
              </c:numCache>
            </c:numRef>
          </c:val>
          <c:smooth val="0"/>
          <c:extLst>
            <c:ext xmlns:c16="http://schemas.microsoft.com/office/drawing/2014/chart" uri="{C3380CC4-5D6E-409C-BE32-E72D297353CC}">
              <c16:uniqueId val="{00000000-73F0-4583-A316-1B4535BC0E8A}"/>
            </c:ext>
          </c:extLst>
        </c:ser>
        <c:ser>
          <c:idx val="1"/>
          <c:order val="1"/>
          <c:tx>
            <c:strRef>
              <c:f>'HPA by ws-2022Q1'!$C$1</c:f>
              <c:strCache>
                <c:ptCount val="1"/>
                <c:pt idx="0">
                  <c:v>Middle</c:v>
                </c:pt>
              </c:strCache>
            </c:strRef>
          </c:tx>
          <c:spPr>
            <a:ln w="22225" cap="rnd">
              <a:solidFill>
                <a:schemeClr val="accent2"/>
              </a:solidFill>
              <a:round/>
            </a:ln>
            <a:effectLst/>
          </c:spPr>
          <c:marker>
            <c:symbol val="none"/>
          </c:marker>
          <c:cat>
            <c:strRef>
              <c:f>'HPA by ws-2022Q1'!$A$2:$A$38</c:f>
              <c:strCache>
                <c:ptCount val="37"/>
                <c:pt idx="0">
                  <c:v>2013:Q1</c:v>
                </c:pt>
                <c:pt idx="1">
                  <c:v>2013:Q2</c:v>
                </c:pt>
                <c:pt idx="2">
                  <c:v>2013:Q3</c:v>
                </c:pt>
                <c:pt idx="3">
                  <c:v>2013:Q4</c:v>
                </c:pt>
                <c:pt idx="4">
                  <c:v>2014:Q1</c:v>
                </c:pt>
                <c:pt idx="5">
                  <c:v>2014:Q2</c:v>
                </c:pt>
                <c:pt idx="6">
                  <c:v>2014:Q3</c:v>
                </c:pt>
                <c:pt idx="7">
                  <c:v>2014:Q4</c:v>
                </c:pt>
                <c:pt idx="8">
                  <c:v>2015:Q1</c:v>
                </c:pt>
                <c:pt idx="9">
                  <c:v>2015:Q2</c:v>
                </c:pt>
                <c:pt idx="10">
                  <c:v>2015:Q3</c:v>
                </c:pt>
                <c:pt idx="11">
                  <c:v>2015:Q4</c:v>
                </c:pt>
                <c:pt idx="12">
                  <c:v>2016:Q1</c:v>
                </c:pt>
                <c:pt idx="13">
                  <c:v>2016:Q2</c:v>
                </c:pt>
                <c:pt idx="14">
                  <c:v>2016:Q3</c:v>
                </c:pt>
                <c:pt idx="15">
                  <c:v>2016:Q4</c:v>
                </c:pt>
                <c:pt idx="16">
                  <c:v>2017:Q1</c:v>
                </c:pt>
                <c:pt idx="17">
                  <c:v>2017:Q2</c:v>
                </c:pt>
                <c:pt idx="18">
                  <c:v>2017:Q3</c:v>
                </c:pt>
                <c:pt idx="19">
                  <c:v>2017:Q4</c:v>
                </c:pt>
                <c:pt idx="20">
                  <c:v>2018:Q1</c:v>
                </c:pt>
                <c:pt idx="21">
                  <c:v>2018:Q2</c:v>
                </c:pt>
                <c:pt idx="22">
                  <c:v>2018:Q3</c:v>
                </c:pt>
                <c:pt idx="23">
                  <c:v>2018:Q4</c:v>
                </c:pt>
                <c:pt idx="24">
                  <c:v>2019:Q1</c:v>
                </c:pt>
                <c:pt idx="25">
                  <c:v>2019:Q2</c:v>
                </c:pt>
                <c:pt idx="26">
                  <c:v>2019:Q3</c:v>
                </c:pt>
                <c:pt idx="27">
                  <c:v>2019:Q4</c:v>
                </c:pt>
                <c:pt idx="28">
                  <c:v>2020:Q1</c:v>
                </c:pt>
                <c:pt idx="29">
                  <c:v>2020:Q2</c:v>
                </c:pt>
                <c:pt idx="30">
                  <c:v>2020:Q3</c:v>
                </c:pt>
                <c:pt idx="31">
                  <c:v>2020:Q4</c:v>
                </c:pt>
                <c:pt idx="32">
                  <c:v>2021:Q1</c:v>
                </c:pt>
                <c:pt idx="33">
                  <c:v>2021:Q2</c:v>
                </c:pt>
                <c:pt idx="34">
                  <c:v>2021:Q3</c:v>
                </c:pt>
                <c:pt idx="35">
                  <c:v>2021:Q4</c:v>
                </c:pt>
                <c:pt idx="36">
                  <c:v>2022:Q1</c:v>
                </c:pt>
              </c:strCache>
            </c:strRef>
          </c:cat>
          <c:val>
            <c:numRef>
              <c:f>'HPA by ws-2022Q1'!$C$2:$C$38</c:f>
              <c:numCache>
                <c:formatCode>0.0%</c:formatCode>
                <c:ptCount val="37"/>
                <c:pt idx="0">
                  <c:v>7.9954700000000004E-2</c:v>
                </c:pt>
                <c:pt idx="1">
                  <c:v>8.5763400000000004E-2</c:v>
                </c:pt>
                <c:pt idx="2">
                  <c:v>9.3716300000000002E-2</c:v>
                </c:pt>
                <c:pt idx="3">
                  <c:v>9.4302899999999995E-2</c:v>
                </c:pt>
                <c:pt idx="4">
                  <c:v>7.67293E-2</c:v>
                </c:pt>
                <c:pt idx="5">
                  <c:v>5.6025199999999997E-2</c:v>
                </c:pt>
                <c:pt idx="6">
                  <c:v>4.8745799999999999E-2</c:v>
                </c:pt>
                <c:pt idx="7">
                  <c:v>4.9163800000000001E-2</c:v>
                </c:pt>
                <c:pt idx="8">
                  <c:v>5.8569599999999999E-2</c:v>
                </c:pt>
                <c:pt idx="9">
                  <c:v>6.2459300000000002E-2</c:v>
                </c:pt>
                <c:pt idx="10">
                  <c:v>6.3348000000000002E-2</c:v>
                </c:pt>
                <c:pt idx="11">
                  <c:v>6.5591899999999995E-2</c:v>
                </c:pt>
                <c:pt idx="12">
                  <c:v>6.3137799999999994E-2</c:v>
                </c:pt>
                <c:pt idx="13">
                  <c:v>5.7094499999999999E-2</c:v>
                </c:pt>
                <c:pt idx="14">
                  <c:v>5.8680299999999998E-2</c:v>
                </c:pt>
                <c:pt idx="15">
                  <c:v>6.2847799999999995E-2</c:v>
                </c:pt>
                <c:pt idx="16">
                  <c:v>6.6406699999999999E-2</c:v>
                </c:pt>
                <c:pt idx="17">
                  <c:v>6.6789000000000001E-2</c:v>
                </c:pt>
                <c:pt idx="18">
                  <c:v>6.5141199999999996E-2</c:v>
                </c:pt>
                <c:pt idx="19">
                  <c:v>6.8435300000000004E-2</c:v>
                </c:pt>
                <c:pt idx="20">
                  <c:v>7.8462199999999996E-2</c:v>
                </c:pt>
                <c:pt idx="21">
                  <c:v>7.2625700000000001E-2</c:v>
                </c:pt>
                <c:pt idx="22">
                  <c:v>7.1441599999999994E-2</c:v>
                </c:pt>
                <c:pt idx="23">
                  <c:v>6.0350599999999997E-2</c:v>
                </c:pt>
                <c:pt idx="24">
                  <c:v>4.3477399999999999E-2</c:v>
                </c:pt>
                <c:pt idx="25">
                  <c:v>4.5548699999999998E-2</c:v>
                </c:pt>
                <c:pt idx="26">
                  <c:v>4.7128099999999999E-2</c:v>
                </c:pt>
                <c:pt idx="27">
                  <c:v>5.4198099999999999E-2</c:v>
                </c:pt>
                <c:pt idx="28">
                  <c:v>6.3116099999999994E-2</c:v>
                </c:pt>
                <c:pt idx="29">
                  <c:v>6.11043E-2</c:v>
                </c:pt>
                <c:pt idx="30">
                  <c:v>7.5185500000000002E-2</c:v>
                </c:pt>
                <c:pt idx="31">
                  <c:v>9.8197999999999994E-2</c:v>
                </c:pt>
                <c:pt idx="32">
                  <c:v>0.1186223</c:v>
                </c:pt>
                <c:pt idx="33">
                  <c:v>0.15310589999999999</c:v>
                </c:pt>
                <c:pt idx="34">
                  <c:v>0.16622999999999999</c:v>
                </c:pt>
                <c:pt idx="35">
                  <c:v>0.165072</c:v>
                </c:pt>
                <c:pt idx="36">
                  <c:v>0.17551340000000001</c:v>
                </c:pt>
              </c:numCache>
            </c:numRef>
          </c:val>
          <c:smooth val="0"/>
          <c:extLst>
            <c:ext xmlns:c16="http://schemas.microsoft.com/office/drawing/2014/chart" uri="{C3380CC4-5D6E-409C-BE32-E72D297353CC}">
              <c16:uniqueId val="{00000001-73F0-4583-A316-1B4535BC0E8A}"/>
            </c:ext>
          </c:extLst>
        </c:ser>
        <c:ser>
          <c:idx val="2"/>
          <c:order val="2"/>
          <c:tx>
            <c:strRef>
              <c:f>'HPA by ws-2022Q1'!$D$1</c:f>
              <c:strCache>
                <c:ptCount val="1"/>
                <c:pt idx="0">
                  <c:v>Most Walkable</c:v>
                </c:pt>
              </c:strCache>
            </c:strRef>
          </c:tx>
          <c:spPr>
            <a:ln w="22225" cap="rnd">
              <a:solidFill>
                <a:schemeClr val="accent3"/>
              </a:solidFill>
              <a:round/>
            </a:ln>
            <a:effectLst/>
          </c:spPr>
          <c:marker>
            <c:symbol val="none"/>
          </c:marker>
          <c:cat>
            <c:strRef>
              <c:f>'HPA by ws-2022Q1'!$A$2:$A$38</c:f>
              <c:strCache>
                <c:ptCount val="37"/>
                <c:pt idx="0">
                  <c:v>2013:Q1</c:v>
                </c:pt>
                <c:pt idx="1">
                  <c:v>2013:Q2</c:v>
                </c:pt>
                <c:pt idx="2">
                  <c:v>2013:Q3</c:v>
                </c:pt>
                <c:pt idx="3">
                  <c:v>2013:Q4</c:v>
                </c:pt>
                <c:pt idx="4">
                  <c:v>2014:Q1</c:v>
                </c:pt>
                <c:pt idx="5">
                  <c:v>2014:Q2</c:v>
                </c:pt>
                <c:pt idx="6">
                  <c:v>2014:Q3</c:v>
                </c:pt>
                <c:pt idx="7">
                  <c:v>2014:Q4</c:v>
                </c:pt>
                <c:pt idx="8">
                  <c:v>2015:Q1</c:v>
                </c:pt>
                <c:pt idx="9">
                  <c:v>2015:Q2</c:v>
                </c:pt>
                <c:pt idx="10">
                  <c:v>2015:Q3</c:v>
                </c:pt>
                <c:pt idx="11">
                  <c:v>2015:Q4</c:v>
                </c:pt>
                <c:pt idx="12">
                  <c:v>2016:Q1</c:v>
                </c:pt>
                <c:pt idx="13">
                  <c:v>2016:Q2</c:v>
                </c:pt>
                <c:pt idx="14">
                  <c:v>2016:Q3</c:v>
                </c:pt>
                <c:pt idx="15">
                  <c:v>2016:Q4</c:v>
                </c:pt>
                <c:pt idx="16">
                  <c:v>2017:Q1</c:v>
                </c:pt>
                <c:pt idx="17">
                  <c:v>2017:Q2</c:v>
                </c:pt>
                <c:pt idx="18">
                  <c:v>2017:Q3</c:v>
                </c:pt>
                <c:pt idx="19">
                  <c:v>2017:Q4</c:v>
                </c:pt>
                <c:pt idx="20">
                  <c:v>2018:Q1</c:v>
                </c:pt>
                <c:pt idx="21">
                  <c:v>2018:Q2</c:v>
                </c:pt>
                <c:pt idx="22">
                  <c:v>2018:Q3</c:v>
                </c:pt>
                <c:pt idx="23">
                  <c:v>2018:Q4</c:v>
                </c:pt>
                <c:pt idx="24">
                  <c:v>2019:Q1</c:v>
                </c:pt>
                <c:pt idx="25">
                  <c:v>2019:Q2</c:v>
                </c:pt>
                <c:pt idx="26">
                  <c:v>2019:Q3</c:v>
                </c:pt>
                <c:pt idx="27">
                  <c:v>2019:Q4</c:v>
                </c:pt>
                <c:pt idx="28">
                  <c:v>2020:Q1</c:v>
                </c:pt>
                <c:pt idx="29">
                  <c:v>2020:Q2</c:v>
                </c:pt>
                <c:pt idx="30">
                  <c:v>2020:Q3</c:v>
                </c:pt>
                <c:pt idx="31">
                  <c:v>2020:Q4</c:v>
                </c:pt>
                <c:pt idx="32">
                  <c:v>2021:Q1</c:v>
                </c:pt>
                <c:pt idx="33">
                  <c:v>2021:Q2</c:v>
                </c:pt>
                <c:pt idx="34">
                  <c:v>2021:Q3</c:v>
                </c:pt>
                <c:pt idx="35">
                  <c:v>2021:Q4</c:v>
                </c:pt>
                <c:pt idx="36">
                  <c:v>2022:Q1</c:v>
                </c:pt>
              </c:strCache>
            </c:strRef>
          </c:cat>
          <c:val>
            <c:numRef>
              <c:f>'HPA by ws-2022Q1'!$D$2:$D$38</c:f>
              <c:numCache>
                <c:formatCode>0.0%</c:formatCode>
                <c:ptCount val="37"/>
                <c:pt idx="0">
                  <c:v>7.9222000000000001E-2</c:v>
                </c:pt>
                <c:pt idx="1">
                  <c:v>8.6269100000000001E-2</c:v>
                </c:pt>
                <c:pt idx="2">
                  <c:v>9.7890099999999994E-2</c:v>
                </c:pt>
                <c:pt idx="3">
                  <c:v>9.4128799999999999E-2</c:v>
                </c:pt>
                <c:pt idx="4">
                  <c:v>7.9551899999999995E-2</c:v>
                </c:pt>
                <c:pt idx="5">
                  <c:v>6.3806399999999999E-2</c:v>
                </c:pt>
                <c:pt idx="6">
                  <c:v>5.491E-2</c:v>
                </c:pt>
                <c:pt idx="7">
                  <c:v>5.7085200000000003E-2</c:v>
                </c:pt>
                <c:pt idx="8">
                  <c:v>6.4546199999999998E-2</c:v>
                </c:pt>
                <c:pt idx="9">
                  <c:v>6.9424100000000002E-2</c:v>
                </c:pt>
                <c:pt idx="10">
                  <c:v>7.2727E-2</c:v>
                </c:pt>
                <c:pt idx="11">
                  <c:v>7.1450100000000002E-2</c:v>
                </c:pt>
                <c:pt idx="12">
                  <c:v>6.8463399999999994E-2</c:v>
                </c:pt>
                <c:pt idx="13">
                  <c:v>6.3952899999999993E-2</c:v>
                </c:pt>
                <c:pt idx="14">
                  <c:v>6.4318700000000006E-2</c:v>
                </c:pt>
                <c:pt idx="15">
                  <c:v>6.8973599999999996E-2</c:v>
                </c:pt>
                <c:pt idx="16">
                  <c:v>7.3059200000000005E-2</c:v>
                </c:pt>
                <c:pt idx="17">
                  <c:v>7.5375399999999995E-2</c:v>
                </c:pt>
                <c:pt idx="18">
                  <c:v>7.5554700000000002E-2</c:v>
                </c:pt>
                <c:pt idx="19">
                  <c:v>7.9881199999999999E-2</c:v>
                </c:pt>
                <c:pt idx="20">
                  <c:v>8.9606199999999997E-2</c:v>
                </c:pt>
                <c:pt idx="21">
                  <c:v>8.51465E-2</c:v>
                </c:pt>
                <c:pt idx="22">
                  <c:v>7.9526100000000002E-2</c:v>
                </c:pt>
                <c:pt idx="23">
                  <c:v>6.6933800000000002E-2</c:v>
                </c:pt>
                <c:pt idx="24">
                  <c:v>4.89478E-2</c:v>
                </c:pt>
                <c:pt idx="25">
                  <c:v>5.33555E-2</c:v>
                </c:pt>
                <c:pt idx="26">
                  <c:v>5.5863200000000002E-2</c:v>
                </c:pt>
                <c:pt idx="27">
                  <c:v>6.5641099999999994E-2</c:v>
                </c:pt>
                <c:pt idx="28">
                  <c:v>7.7547099999999994E-2</c:v>
                </c:pt>
                <c:pt idx="29">
                  <c:v>6.6455500000000001E-2</c:v>
                </c:pt>
                <c:pt idx="30">
                  <c:v>8.0225900000000003E-2</c:v>
                </c:pt>
                <c:pt idx="31">
                  <c:v>9.5694299999999996E-2</c:v>
                </c:pt>
                <c:pt idx="32">
                  <c:v>9.9730899999999997E-2</c:v>
                </c:pt>
                <c:pt idx="33">
                  <c:v>0.1246125</c:v>
                </c:pt>
                <c:pt idx="34">
                  <c:v>0.1352071</c:v>
                </c:pt>
                <c:pt idx="35">
                  <c:v>0.13239400000000001</c:v>
                </c:pt>
                <c:pt idx="36">
                  <c:v>0.1592961</c:v>
                </c:pt>
              </c:numCache>
            </c:numRef>
          </c:val>
          <c:smooth val="0"/>
          <c:extLst>
            <c:ext xmlns:c16="http://schemas.microsoft.com/office/drawing/2014/chart" uri="{C3380CC4-5D6E-409C-BE32-E72D297353CC}">
              <c16:uniqueId val="{00000002-73F0-4583-A316-1B4535BC0E8A}"/>
            </c:ext>
          </c:extLst>
        </c:ser>
        <c:dLbls>
          <c:showLegendKey val="0"/>
          <c:showVal val="0"/>
          <c:showCatName val="0"/>
          <c:showSerName val="0"/>
          <c:showPercent val="0"/>
          <c:showBubbleSize val="0"/>
        </c:dLbls>
        <c:smooth val="0"/>
        <c:axId val="337410800"/>
        <c:axId val="337414128"/>
      </c:lineChart>
      <c:catAx>
        <c:axId val="33741080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2700000" spcFirstLastPara="1" vertOverflow="ellipsis" wrap="square" anchor="ctr" anchorCtr="1"/>
          <a:lstStyle/>
          <a:p>
            <a:pPr>
              <a:defRPr sz="900" b="0" i="0" u="none" strike="noStrike" kern="1200" baseline="0">
                <a:solidFill>
                  <a:sysClr val="windowText" lastClr="000000"/>
                </a:solidFill>
                <a:latin typeface="+mn-lt"/>
                <a:ea typeface="+mn-ea"/>
                <a:cs typeface="+mn-cs"/>
              </a:defRPr>
            </a:pPr>
            <a:endParaRPr lang="en-US"/>
          </a:p>
        </c:txPr>
        <c:crossAx val="337414128"/>
        <c:crosses val="autoZero"/>
        <c:auto val="1"/>
        <c:lblAlgn val="ctr"/>
        <c:lblOffset val="100"/>
        <c:noMultiLvlLbl val="0"/>
      </c:catAx>
      <c:valAx>
        <c:axId val="3374141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337410800"/>
        <c:crosses val="autoZero"/>
        <c:crossBetween val="between"/>
      </c:valAx>
      <c:spPr>
        <a:noFill/>
        <a:ln>
          <a:solidFill>
            <a:schemeClr val="tx1"/>
          </a:solidFill>
        </a:ln>
        <a:effectLst/>
      </c:spPr>
    </c:plotArea>
    <c:legend>
      <c:legendPos val="b"/>
      <c:layout>
        <c:manualLayout>
          <c:xMode val="edge"/>
          <c:yMode val="edge"/>
          <c:x val="0.10749620029248169"/>
          <c:y val="0.23757312848520198"/>
          <c:w val="0.42591341988577469"/>
          <c:h val="6.7229049020387607E-2"/>
        </c:manualLayout>
      </c:layout>
      <c:overlay val="0"/>
      <c:spPr>
        <a:solidFill>
          <a:sysClr val="window" lastClr="FFFFFF"/>
        </a:solidFill>
        <a:ln>
          <a:solidFill>
            <a:sysClr val="windowText" lastClr="000000"/>
          </a:solid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ysClr val="windowText" lastClr="000000"/>
          </a:solidFill>
        </a:defRPr>
      </a:pPr>
      <a:endParaRPr lang="en-US"/>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300" b="1">
                <a:solidFill>
                  <a:sysClr val="windowText" lastClr="000000"/>
                </a:solidFill>
              </a:rPr>
              <a:t>Housing Inventory: Active Listings (Realtor.com)</a:t>
            </a:r>
          </a:p>
        </c:rich>
      </c:tx>
      <c:overlay val="0"/>
      <c:spPr>
        <a:solidFill>
          <a:schemeClr val="accent2">
            <a:lumMod val="20000"/>
            <a:lumOff val="80000"/>
          </a:schemeClr>
        </a:solid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
          <c:order val="0"/>
          <c:tx>
            <c:strRef>
              <c:f>Inventory!$C$3</c:f>
              <c:strCache>
                <c:ptCount val="1"/>
                <c:pt idx="0">
                  <c:v>2017</c:v>
                </c:pt>
              </c:strCache>
            </c:strRef>
          </c:tx>
          <c:spPr>
            <a:ln w="28575" cap="rnd">
              <a:solidFill>
                <a:schemeClr val="accent2"/>
              </a:solidFill>
              <a:round/>
            </a:ln>
            <a:effectLst/>
          </c:spPr>
          <c:marker>
            <c:symbol val="none"/>
          </c:marker>
          <c:cat>
            <c:strRef>
              <c:f>Inventory!$A$4:$A$15</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Inventory!$C$4:$C$15</c:f>
              <c:numCache>
                <c:formatCode>General</c:formatCode>
                <c:ptCount val="12"/>
                <c:pt idx="0">
                  <c:v>1212618</c:v>
                </c:pt>
                <c:pt idx="1">
                  <c:v>1212072</c:v>
                </c:pt>
                <c:pt idx="2">
                  <c:v>1228596</c:v>
                </c:pt>
                <c:pt idx="3">
                  <c:v>1261509</c:v>
                </c:pt>
                <c:pt idx="4">
                  <c:v>1312253</c:v>
                </c:pt>
                <c:pt idx="5">
                  <c:v>1353351</c:v>
                </c:pt>
                <c:pt idx="6">
                  <c:v>1388424</c:v>
                </c:pt>
                <c:pt idx="7">
                  <c:v>1424677</c:v>
                </c:pt>
                <c:pt idx="8">
                  <c:v>1413219</c:v>
                </c:pt>
                <c:pt idx="9">
                  <c:v>1382598</c:v>
                </c:pt>
                <c:pt idx="10">
                  <c:v>1316296</c:v>
                </c:pt>
                <c:pt idx="11">
                  <c:v>1210837</c:v>
                </c:pt>
              </c:numCache>
            </c:numRef>
          </c:val>
          <c:smooth val="0"/>
          <c:extLst>
            <c:ext xmlns:c16="http://schemas.microsoft.com/office/drawing/2014/chart" uri="{C3380CC4-5D6E-409C-BE32-E72D297353CC}">
              <c16:uniqueId val="{00000000-FB71-41F9-9CD5-70F64AD082B8}"/>
            </c:ext>
          </c:extLst>
        </c:ser>
        <c:ser>
          <c:idx val="2"/>
          <c:order val="1"/>
          <c:tx>
            <c:strRef>
              <c:f>Inventory!$D$3</c:f>
              <c:strCache>
                <c:ptCount val="1"/>
                <c:pt idx="0">
                  <c:v>2018</c:v>
                </c:pt>
              </c:strCache>
            </c:strRef>
          </c:tx>
          <c:spPr>
            <a:ln w="28575" cap="rnd">
              <a:solidFill>
                <a:schemeClr val="accent3"/>
              </a:solidFill>
              <a:round/>
            </a:ln>
            <a:effectLst/>
          </c:spPr>
          <c:marker>
            <c:symbol val="none"/>
          </c:marker>
          <c:cat>
            <c:strRef>
              <c:f>Inventory!$A$4:$A$15</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Inventory!$D$4:$D$15</c:f>
              <c:numCache>
                <c:formatCode>General</c:formatCode>
                <c:ptCount val="12"/>
                <c:pt idx="0">
                  <c:v>1121550</c:v>
                </c:pt>
                <c:pt idx="1">
                  <c:v>1120296</c:v>
                </c:pt>
                <c:pt idx="2">
                  <c:v>1149056</c:v>
                </c:pt>
                <c:pt idx="3">
                  <c:v>1183682</c:v>
                </c:pt>
                <c:pt idx="4">
                  <c:v>1242920</c:v>
                </c:pt>
                <c:pt idx="5">
                  <c:v>1313090</c:v>
                </c:pt>
                <c:pt idx="6">
                  <c:v>1355741</c:v>
                </c:pt>
                <c:pt idx="7">
                  <c:v>1382256</c:v>
                </c:pt>
                <c:pt idx="8">
                  <c:v>1404366</c:v>
                </c:pt>
                <c:pt idx="9">
                  <c:v>1407957</c:v>
                </c:pt>
                <c:pt idx="10">
                  <c:v>1369830</c:v>
                </c:pt>
                <c:pt idx="11">
                  <c:v>1280661</c:v>
                </c:pt>
              </c:numCache>
            </c:numRef>
          </c:val>
          <c:smooth val="0"/>
          <c:extLst>
            <c:ext xmlns:c16="http://schemas.microsoft.com/office/drawing/2014/chart" uri="{C3380CC4-5D6E-409C-BE32-E72D297353CC}">
              <c16:uniqueId val="{00000001-FB71-41F9-9CD5-70F64AD082B8}"/>
            </c:ext>
          </c:extLst>
        </c:ser>
        <c:ser>
          <c:idx val="3"/>
          <c:order val="2"/>
          <c:tx>
            <c:strRef>
              <c:f>Inventory!$E$3</c:f>
              <c:strCache>
                <c:ptCount val="1"/>
                <c:pt idx="0">
                  <c:v>2019</c:v>
                </c:pt>
              </c:strCache>
            </c:strRef>
          </c:tx>
          <c:spPr>
            <a:ln w="28575" cap="rnd">
              <a:solidFill>
                <a:schemeClr val="accent4"/>
              </a:solidFill>
              <a:round/>
            </a:ln>
            <a:effectLst/>
          </c:spPr>
          <c:marker>
            <c:symbol val="none"/>
          </c:marker>
          <c:cat>
            <c:strRef>
              <c:f>Inventory!$A$4:$A$15</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Inventory!$E$4:$E$15</c:f>
              <c:numCache>
                <c:formatCode>General</c:formatCode>
                <c:ptCount val="12"/>
                <c:pt idx="0">
                  <c:v>1193801</c:v>
                </c:pt>
                <c:pt idx="1">
                  <c:v>1186702</c:v>
                </c:pt>
                <c:pt idx="2">
                  <c:v>1200487</c:v>
                </c:pt>
                <c:pt idx="3">
                  <c:v>1226183</c:v>
                </c:pt>
                <c:pt idx="4">
                  <c:v>1271472</c:v>
                </c:pt>
                <c:pt idx="5">
                  <c:v>1319436</c:v>
                </c:pt>
                <c:pt idx="6">
                  <c:v>1334086</c:v>
                </c:pt>
                <c:pt idx="7">
                  <c:v>1332619</c:v>
                </c:pt>
                <c:pt idx="8">
                  <c:v>1306888</c:v>
                </c:pt>
                <c:pt idx="9">
                  <c:v>1301535</c:v>
                </c:pt>
                <c:pt idx="10">
                  <c:v>1237033</c:v>
                </c:pt>
                <c:pt idx="11">
                  <c:v>1114913</c:v>
                </c:pt>
              </c:numCache>
            </c:numRef>
          </c:val>
          <c:smooth val="0"/>
          <c:extLst>
            <c:ext xmlns:c16="http://schemas.microsoft.com/office/drawing/2014/chart" uri="{C3380CC4-5D6E-409C-BE32-E72D297353CC}">
              <c16:uniqueId val="{00000002-FB71-41F9-9CD5-70F64AD082B8}"/>
            </c:ext>
          </c:extLst>
        </c:ser>
        <c:ser>
          <c:idx val="4"/>
          <c:order val="3"/>
          <c:tx>
            <c:strRef>
              <c:f>Inventory!$F$3</c:f>
              <c:strCache>
                <c:ptCount val="1"/>
                <c:pt idx="0">
                  <c:v>2020</c:v>
                </c:pt>
              </c:strCache>
            </c:strRef>
          </c:tx>
          <c:spPr>
            <a:ln w="28575" cap="rnd">
              <a:solidFill>
                <a:schemeClr val="accent5"/>
              </a:solidFill>
              <a:round/>
            </a:ln>
            <a:effectLst/>
          </c:spPr>
          <c:marker>
            <c:symbol val="none"/>
          </c:marker>
          <c:cat>
            <c:strRef>
              <c:f>Inventory!$A$4:$A$15</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Inventory!$F$4:$F$15</c:f>
              <c:numCache>
                <c:formatCode>General</c:formatCode>
                <c:ptCount val="12"/>
                <c:pt idx="0">
                  <c:v>1022926</c:v>
                </c:pt>
                <c:pt idx="1">
                  <c:v>999317</c:v>
                </c:pt>
                <c:pt idx="2">
                  <c:v>1002030</c:v>
                </c:pt>
                <c:pt idx="3">
                  <c:v>1016018</c:v>
                </c:pt>
                <c:pt idx="4">
                  <c:v>995107</c:v>
                </c:pt>
                <c:pt idx="5">
                  <c:v>931483</c:v>
                </c:pt>
                <c:pt idx="6">
                  <c:v>877043</c:v>
                </c:pt>
                <c:pt idx="7">
                  <c:v>835967</c:v>
                </c:pt>
                <c:pt idx="8">
                  <c:v>798356</c:v>
                </c:pt>
                <c:pt idx="9">
                  <c:v>784226</c:v>
                </c:pt>
                <c:pt idx="10">
                  <c:v>728893</c:v>
                </c:pt>
                <c:pt idx="11">
                  <c:v>651012</c:v>
                </c:pt>
              </c:numCache>
            </c:numRef>
          </c:val>
          <c:smooth val="0"/>
          <c:extLst>
            <c:ext xmlns:c16="http://schemas.microsoft.com/office/drawing/2014/chart" uri="{C3380CC4-5D6E-409C-BE32-E72D297353CC}">
              <c16:uniqueId val="{00000003-FB71-41F9-9CD5-70F64AD082B8}"/>
            </c:ext>
          </c:extLst>
        </c:ser>
        <c:ser>
          <c:idx val="5"/>
          <c:order val="4"/>
          <c:tx>
            <c:strRef>
              <c:f>Inventory!$G$3</c:f>
              <c:strCache>
                <c:ptCount val="1"/>
                <c:pt idx="0">
                  <c:v>2021</c:v>
                </c:pt>
              </c:strCache>
            </c:strRef>
          </c:tx>
          <c:spPr>
            <a:ln w="28575" cap="rnd">
              <a:solidFill>
                <a:schemeClr val="accent6"/>
              </a:solidFill>
              <a:round/>
            </a:ln>
            <a:effectLst/>
          </c:spPr>
          <c:marker>
            <c:symbol val="none"/>
          </c:marker>
          <c:cat>
            <c:strRef>
              <c:f>Inventory!$A$4:$A$15</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Inventory!$G$4:$G$15</c:f>
              <c:numCache>
                <c:formatCode>General</c:formatCode>
                <c:ptCount val="12"/>
                <c:pt idx="0">
                  <c:v>566396</c:v>
                </c:pt>
                <c:pt idx="1">
                  <c:v>492164</c:v>
                </c:pt>
                <c:pt idx="2">
                  <c:v>463847</c:v>
                </c:pt>
                <c:pt idx="3">
                  <c:v>457471</c:v>
                </c:pt>
                <c:pt idx="4">
                  <c:v>475113</c:v>
                </c:pt>
                <c:pt idx="5">
                  <c:v>515767</c:v>
                </c:pt>
                <c:pt idx="6">
                  <c:v>560460</c:v>
                </c:pt>
                <c:pt idx="7">
                  <c:v>607256</c:v>
                </c:pt>
                <c:pt idx="8">
                  <c:v>612817</c:v>
                </c:pt>
                <c:pt idx="9">
                  <c:v>603509</c:v>
                </c:pt>
                <c:pt idx="10">
                  <c:v>543527</c:v>
                </c:pt>
                <c:pt idx="11">
                  <c:v>473932</c:v>
                </c:pt>
              </c:numCache>
            </c:numRef>
          </c:val>
          <c:smooth val="0"/>
          <c:extLst>
            <c:ext xmlns:c16="http://schemas.microsoft.com/office/drawing/2014/chart" uri="{C3380CC4-5D6E-409C-BE32-E72D297353CC}">
              <c16:uniqueId val="{00000004-FB71-41F9-9CD5-70F64AD082B8}"/>
            </c:ext>
          </c:extLst>
        </c:ser>
        <c:ser>
          <c:idx val="0"/>
          <c:order val="5"/>
          <c:tx>
            <c:strRef>
              <c:f>Inventory!$H$3</c:f>
              <c:strCache>
                <c:ptCount val="1"/>
                <c:pt idx="0">
                  <c:v>2022</c:v>
                </c:pt>
              </c:strCache>
            </c:strRef>
          </c:tx>
          <c:spPr>
            <a:ln w="28575" cap="rnd">
              <a:solidFill>
                <a:schemeClr val="tx1"/>
              </a:solidFill>
              <a:round/>
            </a:ln>
            <a:effectLst/>
          </c:spPr>
          <c:marker>
            <c:symbol val="circle"/>
            <c:size val="5"/>
            <c:spPr>
              <a:solidFill>
                <a:schemeClr val="tx1"/>
              </a:solidFill>
              <a:ln w="9525">
                <a:solidFill>
                  <a:schemeClr val="tx1"/>
                </a:solidFill>
              </a:ln>
              <a:effectLst/>
            </c:spPr>
          </c:marker>
          <c:cat>
            <c:strRef>
              <c:f>Inventory!$A$4:$A$15</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Inventory!$H$4:$H$15</c:f>
              <c:numCache>
                <c:formatCode>General</c:formatCode>
                <c:ptCount val="12"/>
                <c:pt idx="0">
                  <c:v>403528</c:v>
                </c:pt>
                <c:pt idx="1">
                  <c:v>369446</c:v>
                </c:pt>
                <c:pt idx="2">
                  <c:v>375486</c:v>
                </c:pt>
              </c:numCache>
            </c:numRef>
          </c:val>
          <c:smooth val="0"/>
          <c:extLst>
            <c:ext xmlns:c16="http://schemas.microsoft.com/office/drawing/2014/chart" uri="{C3380CC4-5D6E-409C-BE32-E72D297353CC}">
              <c16:uniqueId val="{00000005-FB71-41F9-9CD5-70F64AD082B8}"/>
            </c:ext>
          </c:extLst>
        </c:ser>
        <c:dLbls>
          <c:showLegendKey val="0"/>
          <c:showVal val="0"/>
          <c:showCatName val="0"/>
          <c:showSerName val="0"/>
          <c:showPercent val="0"/>
          <c:showBubbleSize val="0"/>
        </c:dLbls>
        <c:smooth val="0"/>
        <c:axId val="937624768"/>
        <c:axId val="937617224"/>
      </c:lineChart>
      <c:catAx>
        <c:axId val="937624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37617224"/>
        <c:crosses val="autoZero"/>
        <c:auto val="1"/>
        <c:lblAlgn val="ctr"/>
        <c:lblOffset val="100"/>
        <c:noMultiLvlLbl val="0"/>
      </c:catAx>
      <c:valAx>
        <c:axId val="937617224"/>
        <c:scaling>
          <c:orientation val="minMax"/>
          <c:max val="1600000"/>
          <c:min val="3000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9376247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0315956332469061E-2"/>
          <c:y val="8.1506883368635E-2"/>
          <c:w val="0.89654427490949062"/>
          <c:h val="0.79636463593387319"/>
        </c:manualLayout>
      </c:layout>
      <c:barChart>
        <c:barDir val="col"/>
        <c:grouping val="clustered"/>
        <c:varyColors val="0"/>
        <c:ser>
          <c:idx val="5"/>
          <c:order val="5"/>
          <c:tx>
            <c:strRef>
              <c:f>'Months'' Supply'!$G$6</c:f>
              <c:strCache>
                <c:ptCount val="1"/>
                <c:pt idx="0">
                  <c:v>*Shading column for chart. Please ignore.</c:v>
                </c:pt>
              </c:strCache>
            </c:strRef>
          </c:tx>
          <c:spPr>
            <a:solidFill>
              <a:schemeClr val="bg1">
                <a:lumMod val="85000"/>
              </a:schemeClr>
            </a:solidFill>
            <a:ln>
              <a:noFill/>
            </a:ln>
            <a:effectLst/>
          </c:spPr>
          <c:invertIfNegative val="0"/>
          <c:cat>
            <c:numRef>
              <c:f>'Months'' Supply'!$A$7:$A$117</c:f>
              <c:numCache>
                <c:formatCode>mmm\-yy</c:formatCode>
                <c:ptCount val="111"/>
                <c:pt idx="0">
                  <c:v>41275</c:v>
                </c:pt>
                <c:pt idx="1">
                  <c:v>41306</c:v>
                </c:pt>
                <c:pt idx="2">
                  <c:v>41334</c:v>
                </c:pt>
                <c:pt idx="3">
                  <c:v>41365</c:v>
                </c:pt>
                <c:pt idx="4">
                  <c:v>41395</c:v>
                </c:pt>
                <c:pt idx="5">
                  <c:v>41426</c:v>
                </c:pt>
                <c:pt idx="6">
                  <c:v>41456</c:v>
                </c:pt>
                <c:pt idx="7">
                  <c:v>41487</c:v>
                </c:pt>
                <c:pt idx="8">
                  <c:v>41518</c:v>
                </c:pt>
                <c:pt idx="9">
                  <c:v>41548</c:v>
                </c:pt>
                <c:pt idx="10">
                  <c:v>41579</c:v>
                </c:pt>
                <c:pt idx="11">
                  <c:v>41609</c:v>
                </c:pt>
                <c:pt idx="12">
                  <c:v>41640</c:v>
                </c:pt>
                <c:pt idx="13">
                  <c:v>41671</c:v>
                </c:pt>
                <c:pt idx="14">
                  <c:v>41699</c:v>
                </c:pt>
                <c:pt idx="15">
                  <c:v>41730</c:v>
                </c:pt>
                <c:pt idx="16">
                  <c:v>41760</c:v>
                </c:pt>
                <c:pt idx="17">
                  <c:v>41791</c:v>
                </c:pt>
                <c:pt idx="18">
                  <c:v>41821</c:v>
                </c:pt>
                <c:pt idx="19">
                  <c:v>41852</c:v>
                </c:pt>
                <c:pt idx="20">
                  <c:v>41883</c:v>
                </c:pt>
                <c:pt idx="21">
                  <c:v>41913</c:v>
                </c:pt>
                <c:pt idx="22">
                  <c:v>41944</c:v>
                </c:pt>
                <c:pt idx="23">
                  <c:v>41974</c:v>
                </c:pt>
                <c:pt idx="24">
                  <c:v>42005</c:v>
                </c:pt>
                <c:pt idx="25">
                  <c:v>42036</c:v>
                </c:pt>
                <c:pt idx="26">
                  <c:v>42064</c:v>
                </c:pt>
                <c:pt idx="27">
                  <c:v>42095</c:v>
                </c:pt>
                <c:pt idx="28">
                  <c:v>42125</c:v>
                </c:pt>
                <c:pt idx="29">
                  <c:v>42156</c:v>
                </c:pt>
                <c:pt idx="30">
                  <c:v>42186</c:v>
                </c:pt>
                <c:pt idx="31">
                  <c:v>42217</c:v>
                </c:pt>
                <c:pt idx="32">
                  <c:v>42248</c:v>
                </c:pt>
                <c:pt idx="33">
                  <c:v>42278</c:v>
                </c:pt>
                <c:pt idx="34">
                  <c:v>42309</c:v>
                </c:pt>
                <c:pt idx="35">
                  <c:v>42339</c:v>
                </c:pt>
                <c:pt idx="36">
                  <c:v>42370</c:v>
                </c:pt>
                <c:pt idx="37">
                  <c:v>42401</c:v>
                </c:pt>
                <c:pt idx="38">
                  <c:v>42430</c:v>
                </c:pt>
                <c:pt idx="39">
                  <c:v>42461</c:v>
                </c:pt>
                <c:pt idx="40">
                  <c:v>42491</c:v>
                </c:pt>
                <c:pt idx="41">
                  <c:v>42522</c:v>
                </c:pt>
                <c:pt idx="42">
                  <c:v>42552</c:v>
                </c:pt>
                <c:pt idx="43">
                  <c:v>42583</c:v>
                </c:pt>
                <c:pt idx="44">
                  <c:v>42614</c:v>
                </c:pt>
                <c:pt idx="45">
                  <c:v>42644</c:v>
                </c:pt>
                <c:pt idx="46">
                  <c:v>42675</c:v>
                </c:pt>
                <c:pt idx="47">
                  <c:v>42705</c:v>
                </c:pt>
                <c:pt idx="48">
                  <c:v>42736</c:v>
                </c:pt>
                <c:pt idx="49">
                  <c:v>42767</c:v>
                </c:pt>
                <c:pt idx="50">
                  <c:v>42795</c:v>
                </c:pt>
                <c:pt idx="51">
                  <c:v>42826</c:v>
                </c:pt>
                <c:pt idx="52">
                  <c:v>42856</c:v>
                </c:pt>
                <c:pt idx="53">
                  <c:v>42887</c:v>
                </c:pt>
                <c:pt idx="54">
                  <c:v>42917</c:v>
                </c:pt>
                <c:pt idx="55">
                  <c:v>42948</c:v>
                </c:pt>
                <c:pt idx="56">
                  <c:v>42979</c:v>
                </c:pt>
                <c:pt idx="57">
                  <c:v>43009</c:v>
                </c:pt>
                <c:pt idx="58">
                  <c:v>43040</c:v>
                </c:pt>
                <c:pt idx="59">
                  <c:v>43070</c:v>
                </c:pt>
                <c:pt idx="60">
                  <c:v>43101</c:v>
                </c:pt>
                <c:pt idx="61">
                  <c:v>43132</c:v>
                </c:pt>
                <c:pt idx="62">
                  <c:v>43160</c:v>
                </c:pt>
                <c:pt idx="63">
                  <c:v>43191</c:v>
                </c:pt>
                <c:pt idx="64">
                  <c:v>43221</c:v>
                </c:pt>
                <c:pt idx="65">
                  <c:v>43252</c:v>
                </c:pt>
                <c:pt idx="66">
                  <c:v>43282</c:v>
                </c:pt>
                <c:pt idx="67">
                  <c:v>43313</c:v>
                </c:pt>
                <c:pt idx="68">
                  <c:v>43344</c:v>
                </c:pt>
                <c:pt idx="69">
                  <c:v>43374</c:v>
                </c:pt>
                <c:pt idx="70">
                  <c:v>43405</c:v>
                </c:pt>
                <c:pt idx="71">
                  <c:v>43435</c:v>
                </c:pt>
                <c:pt idx="72">
                  <c:v>43466</c:v>
                </c:pt>
                <c:pt idx="73">
                  <c:v>43497</c:v>
                </c:pt>
                <c:pt idx="74">
                  <c:v>43525</c:v>
                </c:pt>
                <c:pt idx="75">
                  <c:v>43556</c:v>
                </c:pt>
                <c:pt idx="76">
                  <c:v>43586</c:v>
                </c:pt>
                <c:pt idx="77">
                  <c:v>43617</c:v>
                </c:pt>
                <c:pt idx="78">
                  <c:v>43647</c:v>
                </c:pt>
                <c:pt idx="79">
                  <c:v>43678</c:v>
                </c:pt>
                <c:pt idx="80">
                  <c:v>43709</c:v>
                </c:pt>
                <c:pt idx="81">
                  <c:v>43739</c:v>
                </c:pt>
                <c:pt idx="82">
                  <c:v>43770</c:v>
                </c:pt>
                <c:pt idx="83">
                  <c:v>43800</c:v>
                </c:pt>
                <c:pt idx="84">
                  <c:v>43831</c:v>
                </c:pt>
                <c:pt idx="85">
                  <c:v>43862</c:v>
                </c:pt>
                <c:pt idx="86">
                  <c:v>43891</c:v>
                </c:pt>
                <c:pt idx="87">
                  <c:v>43922</c:v>
                </c:pt>
                <c:pt idx="88">
                  <c:v>43952</c:v>
                </c:pt>
                <c:pt idx="89">
                  <c:v>43983</c:v>
                </c:pt>
                <c:pt idx="90">
                  <c:v>44013</c:v>
                </c:pt>
                <c:pt idx="91">
                  <c:v>44044</c:v>
                </c:pt>
                <c:pt idx="92">
                  <c:v>44075</c:v>
                </c:pt>
                <c:pt idx="93">
                  <c:v>44105</c:v>
                </c:pt>
                <c:pt idx="94">
                  <c:v>44136</c:v>
                </c:pt>
                <c:pt idx="95">
                  <c:v>44166</c:v>
                </c:pt>
                <c:pt idx="96">
                  <c:v>44197</c:v>
                </c:pt>
                <c:pt idx="97">
                  <c:v>44228</c:v>
                </c:pt>
                <c:pt idx="98">
                  <c:v>44256</c:v>
                </c:pt>
                <c:pt idx="99">
                  <c:v>44287</c:v>
                </c:pt>
                <c:pt idx="100">
                  <c:v>44317</c:v>
                </c:pt>
                <c:pt idx="101">
                  <c:v>44348</c:v>
                </c:pt>
                <c:pt idx="102">
                  <c:v>44378</c:v>
                </c:pt>
                <c:pt idx="103">
                  <c:v>44409</c:v>
                </c:pt>
                <c:pt idx="104">
                  <c:v>44440</c:v>
                </c:pt>
                <c:pt idx="105">
                  <c:v>44470</c:v>
                </c:pt>
                <c:pt idx="106">
                  <c:v>44501</c:v>
                </c:pt>
                <c:pt idx="107">
                  <c:v>44531</c:v>
                </c:pt>
                <c:pt idx="108">
                  <c:v>44562</c:v>
                </c:pt>
                <c:pt idx="109">
                  <c:v>44593</c:v>
                </c:pt>
                <c:pt idx="110">
                  <c:v>44621</c:v>
                </c:pt>
              </c:numCache>
            </c:numRef>
          </c:cat>
          <c:val>
            <c:numRef>
              <c:f>'Months'' Supply'!$G$7:$G$117</c:f>
              <c:numCache>
                <c:formatCode>General</c:formatCode>
                <c:ptCount val="111"/>
                <c:pt idx="2">
                  <c:v>13.99</c:v>
                </c:pt>
                <c:pt idx="14">
                  <c:v>13.99</c:v>
                </c:pt>
                <c:pt idx="26">
                  <c:v>13.99</c:v>
                </c:pt>
                <c:pt idx="38">
                  <c:v>13.99</c:v>
                </c:pt>
                <c:pt idx="50">
                  <c:v>13.99</c:v>
                </c:pt>
                <c:pt idx="62">
                  <c:v>13.99</c:v>
                </c:pt>
                <c:pt idx="74">
                  <c:v>13.99</c:v>
                </c:pt>
                <c:pt idx="86">
                  <c:v>13.99</c:v>
                </c:pt>
                <c:pt idx="98">
                  <c:v>13.99</c:v>
                </c:pt>
                <c:pt idx="110">
                  <c:v>13.99</c:v>
                </c:pt>
              </c:numCache>
            </c:numRef>
          </c:val>
          <c:extLst>
            <c:ext xmlns:c16="http://schemas.microsoft.com/office/drawing/2014/chart" uri="{C3380CC4-5D6E-409C-BE32-E72D297353CC}">
              <c16:uniqueId val="{00000000-1162-42B0-833B-14EB27734C2F}"/>
            </c:ext>
          </c:extLst>
        </c:ser>
        <c:dLbls>
          <c:showLegendKey val="0"/>
          <c:showVal val="0"/>
          <c:showCatName val="0"/>
          <c:showSerName val="0"/>
          <c:showPercent val="0"/>
          <c:showBubbleSize val="0"/>
        </c:dLbls>
        <c:gapWidth val="150"/>
        <c:axId val="507465984"/>
        <c:axId val="507466816"/>
      </c:barChart>
      <c:lineChart>
        <c:grouping val="standard"/>
        <c:varyColors val="0"/>
        <c:ser>
          <c:idx val="0"/>
          <c:order val="0"/>
          <c:tx>
            <c:strRef>
              <c:f>'Months'' Supply'!$B$6</c:f>
              <c:strCache>
                <c:ptCount val="1"/>
                <c:pt idx="0">
                  <c:v>Overall</c:v>
                </c:pt>
              </c:strCache>
            </c:strRef>
          </c:tx>
          <c:spPr>
            <a:ln w="28575" cap="rnd">
              <a:solidFill>
                <a:schemeClr val="tx1"/>
              </a:solidFill>
              <a:prstDash val="sysDot"/>
              <a:round/>
            </a:ln>
            <a:effectLst/>
          </c:spPr>
          <c:marker>
            <c:symbol val="none"/>
          </c:marker>
          <c:cat>
            <c:numRef>
              <c:f>'Months'' Supply'!$A$7:$A$117</c:f>
              <c:numCache>
                <c:formatCode>mmm\-yy</c:formatCode>
                <c:ptCount val="111"/>
                <c:pt idx="0">
                  <c:v>41275</c:v>
                </c:pt>
                <c:pt idx="1">
                  <c:v>41306</c:v>
                </c:pt>
                <c:pt idx="2">
                  <c:v>41334</c:v>
                </c:pt>
                <c:pt idx="3">
                  <c:v>41365</c:v>
                </c:pt>
                <c:pt idx="4">
                  <c:v>41395</c:v>
                </c:pt>
                <c:pt idx="5">
                  <c:v>41426</c:v>
                </c:pt>
                <c:pt idx="6">
                  <c:v>41456</c:v>
                </c:pt>
                <c:pt idx="7">
                  <c:v>41487</c:v>
                </c:pt>
                <c:pt idx="8">
                  <c:v>41518</c:v>
                </c:pt>
                <c:pt idx="9">
                  <c:v>41548</c:v>
                </c:pt>
                <c:pt idx="10">
                  <c:v>41579</c:v>
                </c:pt>
                <c:pt idx="11">
                  <c:v>41609</c:v>
                </c:pt>
                <c:pt idx="12">
                  <c:v>41640</c:v>
                </c:pt>
                <c:pt idx="13">
                  <c:v>41671</c:v>
                </c:pt>
                <c:pt idx="14">
                  <c:v>41699</c:v>
                </c:pt>
                <c:pt idx="15">
                  <c:v>41730</c:v>
                </c:pt>
                <c:pt idx="16">
                  <c:v>41760</c:v>
                </c:pt>
                <c:pt idx="17">
                  <c:v>41791</c:v>
                </c:pt>
                <c:pt idx="18">
                  <c:v>41821</c:v>
                </c:pt>
                <c:pt idx="19">
                  <c:v>41852</c:v>
                </c:pt>
                <c:pt idx="20">
                  <c:v>41883</c:v>
                </c:pt>
                <c:pt idx="21">
                  <c:v>41913</c:v>
                </c:pt>
                <c:pt idx="22">
                  <c:v>41944</c:v>
                </c:pt>
                <c:pt idx="23">
                  <c:v>41974</c:v>
                </c:pt>
                <c:pt idx="24">
                  <c:v>42005</c:v>
                </c:pt>
                <c:pt idx="25">
                  <c:v>42036</c:v>
                </c:pt>
                <c:pt idx="26">
                  <c:v>42064</c:v>
                </c:pt>
                <c:pt idx="27">
                  <c:v>42095</c:v>
                </c:pt>
                <c:pt idx="28">
                  <c:v>42125</c:v>
                </c:pt>
                <c:pt idx="29">
                  <c:v>42156</c:v>
                </c:pt>
                <c:pt idx="30">
                  <c:v>42186</c:v>
                </c:pt>
                <c:pt idx="31">
                  <c:v>42217</c:v>
                </c:pt>
                <c:pt idx="32">
                  <c:v>42248</c:v>
                </c:pt>
                <c:pt idx="33">
                  <c:v>42278</c:v>
                </c:pt>
                <c:pt idx="34">
                  <c:v>42309</c:v>
                </c:pt>
                <c:pt idx="35">
                  <c:v>42339</c:v>
                </c:pt>
                <c:pt idx="36">
                  <c:v>42370</c:v>
                </c:pt>
                <c:pt idx="37">
                  <c:v>42401</c:v>
                </c:pt>
                <c:pt idx="38">
                  <c:v>42430</c:v>
                </c:pt>
                <c:pt idx="39">
                  <c:v>42461</c:v>
                </c:pt>
                <c:pt idx="40">
                  <c:v>42491</c:v>
                </c:pt>
                <c:pt idx="41">
                  <c:v>42522</c:v>
                </c:pt>
                <c:pt idx="42">
                  <c:v>42552</c:v>
                </c:pt>
                <c:pt idx="43">
                  <c:v>42583</c:v>
                </c:pt>
                <c:pt idx="44">
                  <c:v>42614</c:v>
                </c:pt>
                <c:pt idx="45">
                  <c:v>42644</c:v>
                </c:pt>
                <c:pt idx="46">
                  <c:v>42675</c:v>
                </c:pt>
                <c:pt idx="47">
                  <c:v>42705</c:v>
                </c:pt>
                <c:pt idx="48">
                  <c:v>42736</c:v>
                </c:pt>
                <c:pt idx="49">
                  <c:v>42767</c:v>
                </c:pt>
                <c:pt idx="50">
                  <c:v>42795</c:v>
                </c:pt>
                <c:pt idx="51">
                  <c:v>42826</c:v>
                </c:pt>
                <c:pt idx="52">
                  <c:v>42856</c:v>
                </c:pt>
                <c:pt idx="53">
                  <c:v>42887</c:v>
                </c:pt>
                <c:pt idx="54">
                  <c:v>42917</c:v>
                </c:pt>
                <c:pt idx="55">
                  <c:v>42948</c:v>
                </c:pt>
                <c:pt idx="56">
                  <c:v>42979</c:v>
                </c:pt>
                <c:pt idx="57">
                  <c:v>43009</c:v>
                </c:pt>
                <c:pt idx="58">
                  <c:v>43040</c:v>
                </c:pt>
                <c:pt idx="59">
                  <c:v>43070</c:v>
                </c:pt>
                <c:pt idx="60">
                  <c:v>43101</c:v>
                </c:pt>
                <c:pt idx="61">
                  <c:v>43132</c:v>
                </c:pt>
                <c:pt idx="62">
                  <c:v>43160</c:v>
                </c:pt>
                <c:pt idx="63">
                  <c:v>43191</c:v>
                </c:pt>
                <c:pt idx="64">
                  <c:v>43221</c:v>
                </c:pt>
                <c:pt idx="65">
                  <c:v>43252</c:v>
                </c:pt>
                <c:pt idx="66">
                  <c:v>43282</c:v>
                </c:pt>
                <c:pt idx="67">
                  <c:v>43313</c:v>
                </c:pt>
                <c:pt idx="68">
                  <c:v>43344</c:v>
                </c:pt>
                <c:pt idx="69">
                  <c:v>43374</c:v>
                </c:pt>
                <c:pt idx="70">
                  <c:v>43405</c:v>
                </c:pt>
                <c:pt idx="71">
                  <c:v>43435</c:v>
                </c:pt>
                <c:pt idx="72">
                  <c:v>43466</c:v>
                </c:pt>
                <c:pt idx="73">
                  <c:v>43497</c:v>
                </c:pt>
                <c:pt idx="74">
                  <c:v>43525</c:v>
                </c:pt>
                <c:pt idx="75">
                  <c:v>43556</c:v>
                </c:pt>
                <c:pt idx="76">
                  <c:v>43586</c:v>
                </c:pt>
                <c:pt idx="77">
                  <c:v>43617</c:v>
                </c:pt>
                <c:pt idx="78">
                  <c:v>43647</c:v>
                </c:pt>
                <c:pt idx="79">
                  <c:v>43678</c:v>
                </c:pt>
                <c:pt idx="80">
                  <c:v>43709</c:v>
                </c:pt>
                <c:pt idx="81">
                  <c:v>43739</c:v>
                </c:pt>
                <c:pt idx="82">
                  <c:v>43770</c:v>
                </c:pt>
                <c:pt idx="83">
                  <c:v>43800</c:v>
                </c:pt>
                <c:pt idx="84">
                  <c:v>43831</c:v>
                </c:pt>
                <c:pt idx="85">
                  <c:v>43862</c:v>
                </c:pt>
                <c:pt idx="86">
                  <c:v>43891</c:v>
                </c:pt>
                <c:pt idx="87">
                  <c:v>43922</c:v>
                </c:pt>
                <c:pt idx="88">
                  <c:v>43952</c:v>
                </c:pt>
                <c:pt idx="89">
                  <c:v>43983</c:v>
                </c:pt>
                <c:pt idx="90">
                  <c:v>44013</c:v>
                </c:pt>
                <c:pt idx="91">
                  <c:v>44044</c:v>
                </c:pt>
                <c:pt idx="92">
                  <c:v>44075</c:v>
                </c:pt>
                <c:pt idx="93">
                  <c:v>44105</c:v>
                </c:pt>
                <c:pt idx="94">
                  <c:v>44136</c:v>
                </c:pt>
                <c:pt idx="95">
                  <c:v>44166</c:v>
                </c:pt>
                <c:pt idx="96">
                  <c:v>44197</c:v>
                </c:pt>
                <c:pt idx="97">
                  <c:v>44228</c:v>
                </c:pt>
                <c:pt idx="98">
                  <c:v>44256</c:v>
                </c:pt>
                <c:pt idx="99">
                  <c:v>44287</c:v>
                </c:pt>
                <c:pt idx="100">
                  <c:v>44317</c:v>
                </c:pt>
                <c:pt idx="101">
                  <c:v>44348</c:v>
                </c:pt>
                <c:pt idx="102">
                  <c:v>44378</c:v>
                </c:pt>
                <c:pt idx="103">
                  <c:v>44409</c:v>
                </c:pt>
                <c:pt idx="104">
                  <c:v>44440</c:v>
                </c:pt>
                <c:pt idx="105">
                  <c:v>44470</c:v>
                </c:pt>
                <c:pt idx="106">
                  <c:v>44501</c:v>
                </c:pt>
                <c:pt idx="107">
                  <c:v>44531</c:v>
                </c:pt>
                <c:pt idx="108">
                  <c:v>44562</c:v>
                </c:pt>
                <c:pt idx="109">
                  <c:v>44593</c:v>
                </c:pt>
                <c:pt idx="110">
                  <c:v>44621</c:v>
                </c:pt>
              </c:numCache>
            </c:numRef>
          </c:cat>
          <c:val>
            <c:numRef>
              <c:f>'Months'' Supply'!$B$7:$B$117</c:f>
              <c:numCache>
                <c:formatCode>_(* #,##0.0_);_(* \(#,##0.0\);_(* "-"??_);_(@_)</c:formatCode>
                <c:ptCount val="111"/>
                <c:pt idx="0">
                  <c:v>4.7913470268249512</c:v>
                </c:pt>
                <c:pt idx="1">
                  <c:v>5.0518488883972168</c:v>
                </c:pt>
                <c:pt idx="2">
                  <c:v>4.2844114303588867</c:v>
                </c:pt>
                <c:pt idx="3">
                  <c:v>3.9291186332702637</c:v>
                </c:pt>
                <c:pt idx="4">
                  <c:v>3.6856329441070557</c:v>
                </c:pt>
                <c:pt idx="5">
                  <c:v>3.7469899654388428</c:v>
                </c:pt>
                <c:pt idx="6">
                  <c:v>3.5257067680358887</c:v>
                </c:pt>
                <c:pt idx="7">
                  <c:v>3.6720890998840332</c:v>
                </c:pt>
                <c:pt idx="8">
                  <c:v>4.1956901550292969</c:v>
                </c:pt>
                <c:pt idx="9">
                  <c:v>4.1311302185058594</c:v>
                </c:pt>
                <c:pt idx="10">
                  <c:v>4.6266598701477051</c:v>
                </c:pt>
                <c:pt idx="11">
                  <c:v>4.3301525115966797</c:v>
                </c:pt>
                <c:pt idx="12">
                  <c:v>4.8925685882568359</c:v>
                </c:pt>
                <c:pt idx="13">
                  <c:v>5.1576876640319824</c:v>
                </c:pt>
                <c:pt idx="14">
                  <c:v>4.3589372634887695</c:v>
                </c:pt>
                <c:pt idx="15">
                  <c:v>4.1546363830566406</c:v>
                </c:pt>
                <c:pt idx="16">
                  <c:v>4.0079708099365234</c:v>
                </c:pt>
                <c:pt idx="17">
                  <c:v>3.9080736637115479</c:v>
                </c:pt>
                <c:pt idx="18">
                  <c:v>3.9444863796234131</c:v>
                </c:pt>
                <c:pt idx="19">
                  <c:v>4.2215290069580078</c:v>
                </c:pt>
                <c:pt idx="20">
                  <c:v>4.4295034408569336</c:v>
                </c:pt>
                <c:pt idx="21">
                  <c:v>4.2464885711669922</c:v>
                </c:pt>
                <c:pt idx="22">
                  <c:v>5.0184683799743652</c:v>
                </c:pt>
                <c:pt idx="23">
                  <c:v>4.1150698661804199</c:v>
                </c:pt>
                <c:pt idx="24">
                  <c:v>5.0755429267883301</c:v>
                </c:pt>
                <c:pt idx="25">
                  <c:v>5.0565590858459473</c:v>
                </c:pt>
                <c:pt idx="26">
                  <c:v>3.8429808616638184</c:v>
                </c:pt>
                <c:pt idx="27">
                  <c:v>3.653404712677002</c:v>
                </c:pt>
                <c:pt idx="28">
                  <c:v>3.7038729190826416</c:v>
                </c:pt>
                <c:pt idx="29">
                  <c:v>3.3237082958221436</c:v>
                </c:pt>
                <c:pt idx="30">
                  <c:v>3.3942761421203613</c:v>
                </c:pt>
                <c:pt idx="31">
                  <c:v>3.7259788513183594</c:v>
                </c:pt>
                <c:pt idx="32">
                  <c:v>3.841670036315918</c:v>
                </c:pt>
                <c:pt idx="33">
                  <c:v>3.9373042583465576</c:v>
                </c:pt>
                <c:pt idx="34">
                  <c:v>4.6182646751403809</c:v>
                </c:pt>
                <c:pt idx="35">
                  <c:v>3.6586589813232422</c:v>
                </c:pt>
                <c:pt idx="36">
                  <c:v>4.3508434295654297</c:v>
                </c:pt>
                <c:pt idx="37">
                  <c:v>4.2254753112792969</c:v>
                </c:pt>
                <c:pt idx="38">
                  <c:v>3.4627256393432617</c:v>
                </c:pt>
                <c:pt idx="39">
                  <c:v>3.4783062934875488</c:v>
                </c:pt>
                <c:pt idx="40">
                  <c:v>3.2518191337585449</c:v>
                </c:pt>
                <c:pt idx="41">
                  <c:v>3.0095875263214111</c:v>
                </c:pt>
                <c:pt idx="42">
                  <c:v>3.4002878665924072</c:v>
                </c:pt>
                <c:pt idx="43">
                  <c:v>3.167121410369873</c:v>
                </c:pt>
                <c:pt idx="44">
                  <c:v>3.4664099216461182</c:v>
                </c:pt>
                <c:pt idx="45">
                  <c:v>3.6769289970397949</c:v>
                </c:pt>
                <c:pt idx="46">
                  <c:v>3.7518570423126221</c:v>
                </c:pt>
                <c:pt idx="47">
                  <c:v>3.4253134727478027</c:v>
                </c:pt>
                <c:pt idx="48">
                  <c:v>3.9528875350952148</c:v>
                </c:pt>
                <c:pt idx="49">
                  <c:v>3.9460163116455078</c:v>
                </c:pt>
                <c:pt idx="50">
                  <c:v>2.8403589725494385</c:v>
                </c:pt>
                <c:pt idx="51">
                  <c:v>3.034930944442749</c:v>
                </c:pt>
                <c:pt idx="52">
                  <c:v>2.6032660007476807</c:v>
                </c:pt>
                <c:pt idx="53">
                  <c:v>2.5099880695343018</c:v>
                </c:pt>
                <c:pt idx="54">
                  <c:v>2.968106746673584</c:v>
                </c:pt>
                <c:pt idx="55">
                  <c:v>2.834003210067749</c:v>
                </c:pt>
                <c:pt idx="56">
                  <c:v>3.3560218811035156</c:v>
                </c:pt>
                <c:pt idx="57">
                  <c:v>3.2388846874237061</c:v>
                </c:pt>
                <c:pt idx="58">
                  <c:v>3.3869547843933105</c:v>
                </c:pt>
                <c:pt idx="59">
                  <c:v>3.2196581363677979</c:v>
                </c:pt>
                <c:pt idx="60">
                  <c:v>3.5752933025360107</c:v>
                </c:pt>
                <c:pt idx="61">
                  <c:v>3.560154914855957</c:v>
                </c:pt>
                <c:pt idx="62">
                  <c:v>2.7421596050262451</c:v>
                </c:pt>
                <c:pt idx="63">
                  <c:v>2.6515326499938965</c:v>
                </c:pt>
                <c:pt idx="64">
                  <c:v>2.4141139984130859</c:v>
                </c:pt>
                <c:pt idx="65">
                  <c:v>2.4775123596191406</c:v>
                </c:pt>
                <c:pt idx="66">
                  <c:v>2.7360408306121826</c:v>
                </c:pt>
                <c:pt idx="67">
                  <c:v>2.6968400478363037</c:v>
                </c:pt>
                <c:pt idx="68">
                  <c:v>3.4777629375457764</c:v>
                </c:pt>
                <c:pt idx="69">
                  <c:v>3.2522985935211182</c:v>
                </c:pt>
                <c:pt idx="70">
                  <c:v>3.6079368591308594</c:v>
                </c:pt>
                <c:pt idx="71">
                  <c:v>3.7674248218536377</c:v>
                </c:pt>
                <c:pt idx="72">
                  <c:v>4.1508569717407227</c:v>
                </c:pt>
                <c:pt idx="73">
                  <c:v>3.8247122764587402</c:v>
                </c:pt>
                <c:pt idx="74">
                  <c:v>3.0617473125457764</c:v>
                </c:pt>
                <c:pt idx="75">
                  <c:v>2.7723257541656494</c:v>
                </c:pt>
                <c:pt idx="76">
                  <c:v>2.4969625473022461</c:v>
                </c:pt>
                <c:pt idx="77">
                  <c:v>2.669175386428833</c:v>
                </c:pt>
                <c:pt idx="78">
                  <c:v>2.6439676284790039</c:v>
                </c:pt>
                <c:pt idx="79">
                  <c:v>2.6701250076293945</c:v>
                </c:pt>
                <c:pt idx="80">
                  <c:v>3.0371971130371094</c:v>
                </c:pt>
                <c:pt idx="81">
                  <c:v>2.9359142780303955</c:v>
                </c:pt>
                <c:pt idx="82">
                  <c:v>3.2701141834259033</c:v>
                </c:pt>
                <c:pt idx="83">
                  <c:v>2.8583259582519531</c:v>
                </c:pt>
                <c:pt idx="84">
                  <c:v>3.18218994140625</c:v>
                </c:pt>
                <c:pt idx="85">
                  <c:v>3.0394241809844971</c:v>
                </c:pt>
                <c:pt idx="86">
                  <c:v>2.5217912197113037</c:v>
                </c:pt>
                <c:pt idx="87">
                  <c:v>2.9211866855621338</c:v>
                </c:pt>
                <c:pt idx="88">
                  <c:v>2.8314597606658936</c:v>
                </c:pt>
                <c:pt idx="89">
                  <c:v>1.9290460348129272</c:v>
                </c:pt>
                <c:pt idx="90">
                  <c:v>1.5771827697753906</c:v>
                </c:pt>
                <c:pt idx="91">
                  <c:v>1.5476603507995605</c:v>
                </c:pt>
                <c:pt idx="92">
                  <c:v>1.4823473691940308</c:v>
                </c:pt>
                <c:pt idx="93">
                  <c:v>1.4422580003738403</c:v>
                </c:pt>
                <c:pt idx="94">
                  <c:v>1.5609167814254761</c:v>
                </c:pt>
                <c:pt idx="95">
                  <c:v>1.3218120336532593</c:v>
                </c:pt>
                <c:pt idx="96">
                  <c:v>1.5361227989196777</c:v>
                </c:pt>
                <c:pt idx="97">
                  <c:v>1.3415533304214478</c:v>
                </c:pt>
                <c:pt idx="98">
                  <c:v>0.94310522079467773</c:v>
                </c:pt>
                <c:pt idx="99">
                  <c:v>0.90086919069290161</c:v>
                </c:pt>
                <c:pt idx="100">
                  <c:v>0.91584700345993042</c:v>
                </c:pt>
                <c:pt idx="101">
                  <c:v>0.86124199628829956</c:v>
                </c:pt>
                <c:pt idx="102">
                  <c:v>1.0109864473342896</c:v>
                </c:pt>
                <c:pt idx="103">
                  <c:v>1.1052303314208984</c:v>
                </c:pt>
                <c:pt idx="104">
                  <c:v>1.1843221187591553</c:v>
                </c:pt>
                <c:pt idx="105">
                  <c:v>1.2163515090942383</c:v>
                </c:pt>
                <c:pt idx="106">
                  <c:v>1.1540448665618896</c:v>
                </c:pt>
                <c:pt idx="107">
                  <c:v>1.0088809728622437</c:v>
                </c:pt>
                <c:pt idx="108">
                  <c:v>1.1384106874465942</c:v>
                </c:pt>
                <c:pt idx="109">
                  <c:v>0.91185462474822998</c:v>
                </c:pt>
                <c:pt idx="110">
                  <c:v>0.87581908702850342</c:v>
                </c:pt>
              </c:numCache>
            </c:numRef>
          </c:val>
          <c:smooth val="0"/>
          <c:extLst>
            <c:ext xmlns:c16="http://schemas.microsoft.com/office/drawing/2014/chart" uri="{C3380CC4-5D6E-409C-BE32-E72D297353CC}">
              <c16:uniqueId val="{00000001-1162-42B0-833B-14EB27734C2F}"/>
            </c:ext>
          </c:extLst>
        </c:ser>
        <c:ser>
          <c:idx val="1"/>
          <c:order val="1"/>
          <c:tx>
            <c:strRef>
              <c:f>'Months'' Supply'!$C$6</c:f>
              <c:strCache>
                <c:ptCount val="1"/>
                <c:pt idx="0">
                  <c:v>Low</c:v>
                </c:pt>
              </c:strCache>
            </c:strRef>
          </c:tx>
          <c:spPr>
            <a:ln w="28575" cap="rnd">
              <a:solidFill>
                <a:schemeClr val="accent2"/>
              </a:solidFill>
              <a:round/>
            </a:ln>
            <a:effectLst/>
          </c:spPr>
          <c:marker>
            <c:symbol val="none"/>
          </c:marker>
          <c:cat>
            <c:numRef>
              <c:f>'Months'' Supply'!$A$7:$A$117</c:f>
              <c:numCache>
                <c:formatCode>mmm\-yy</c:formatCode>
                <c:ptCount val="111"/>
                <c:pt idx="0">
                  <c:v>41275</c:v>
                </c:pt>
                <c:pt idx="1">
                  <c:v>41306</c:v>
                </c:pt>
                <c:pt idx="2">
                  <c:v>41334</c:v>
                </c:pt>
                <c:pt idx="3">
                  <c:v>41365</c:v>
                </c:pt>
                <c:pt idx="4">
                  <c:v>41395</c:v>
                </c:pt>
                <c:pt idx="5">
                  <c:v>41426</c:v>
                </c:pt>
                <c:pt idx="6">
                  <c:v>41456</c:v>
                </c:pt>
                <c:pt idx="7">
                  <c:v>41487</c:v>
                </c:pt>
                <c:pt idx="8">
                  <c:v>41518</c:v>
                </c:pt>
                <c:pt idx="9">
                  <c:v>41548</c:v>
                </c:pt>
                <c:pt idx="10">
                  <c:v>41579</c:v>
                </c:pt>
                <c:pt idx="11">
                  <c:v>41609</c:v>
                </c:pt>
                <c:pt idx="12">
                  <c:v>41640</c:v>
                </c:pt>
                <c:pt idx="13">
                  <c:v>41671</c:v>
                </c:pt>
                <c:pt idx="14">
                  <c:v>41699</c:v>
                </c:pt>
                <c:pt idx="15">
                  <c:v>41730</c:v>
                </c:pt>
                <c:pt idx="16">
                  <c:v>41760</c:v>
                </c:pt>
                <c:pt idx="17">
                  <c:v>41791</c:v>
                </c:pt>
                <c:pt idx="18">
                  <c:v>41821</c:v>
                </c:pt>
                <c:pt idx="19">
                  <c:v>41852</c:v>
                </c:pt>
                <c:pt idx="20">
                  <c:v>41883</c:v>
                </c:pt>
                <c:pt idx="21">
                  <c:v>41913</c:v>
                </c:pt>
                <c:pt idx="22">
                  <c:v>41944</c:v>
                </c:pt>
                <c:pt idx="23">
                  <c:v>41974</c:v>
                </c:pt>
                <c:pt idx="24">
                  <c:v>42005</c:v>
                </c:pt>
                <c:pt idx="25">
                  <c:v>42036</c:v>
                </c:pt>
                <c:pt idx="26">
                  <c:v>42064</c:v>
                </c:pt>
                <c:pt idx="27">
                  <c:v>42095</c:v>
                </c:pt>
                <c:pt idx="28">
                  <c:v>42125</c:v>
                </c:pt>
                <c:pt idx="29">
                  <c:v>42156</c:v>
                </c:pt>
                <c:pt idx="30">
                  <c:v>42186</c:v>
                </c:pt>
                <c:pt idx="31">
                  <c:v>42217</c:v>
                </c:pt>
                <c:pt idx="32">
                  <c:v>42248</c:v>
                </c:pt>
                <c:pt idx="33">
                  <c:v>42278</c:v>
                </c:pt>
                <c:pt idx="34">
                  <c:v>42309</c:v>
                </c:pt>
                <c:pt idx="35">
                  <c:v>42339</c:v>
                </c:pt>
                <c:pt idx="36">
                  <c:v>42370</c:v>
                </c:pt>
                <c:pt idx="37">
                  <c:v>42401</c:v>
                </c:pt>
                <c:pt idx="38">
                  <c:v>42430</c:v>
                </c:pt>
                <c:pt idx="39">
                  <c:v>42461</c:v>
                </c:pt>
                <c:pt idx="40">
                  <c:v>42491</c:v>
                </c:pt>
                <c:pt idx="41">
                  <c:v>42522</c:v>
                </c:pt>
                <c:pt idx="42">
                  <c:v>42552</c:v>
                </c:pt>
                <c:pt idx="43">
                  <c:v>42583</c:v>
                </c:pt>
                <c:pt idx="44">
                  <c:v>42614</c:v>
                </c:pt>
                <c:pt idx="45">
                  <c:v>42644</c:v>
                </c:pt>
                <c:pt idx="46">
                  <c:v>42675</c:v>
                </c:pt>
                <c:pt idx="47">
                  <c:v>42705</c:v>
                </c:pt>
                <c:pt idx="48">
                  <c:v>42736</c:v>
                </c:pt>
                <c:pt idx="49">
                  <c:v>42767</c:v>
                </c:pt>
                <c:pt idx="50">
                  <c:v>42795</c:v>
                </c:pt>
                <c:pt idx="51">
                  <c:v>42826</c:v>
                </c:pt>
                <c:pt idx="52">
                  <c:v>42856</c:v>
                </c:pt>
                <c:pt idx="53">
                  <c:v>42887</c:v>
                </c:pt>
                <c:pt idx="54">
                  <c:v>42917</c:v>
                </c:pt>
                <c:pt idx="55">
                  <c:v>42948</c:v>
                </c:pt>
                <c:pt idx="56">
                  <c:v>42979</c:v>
                </c:pt>
                <c:pt idx="57">
                  <c:v>43009</c:v>
                </c:pt>
                <c:pt idx="58">
                  <c:v>43040</c:v>
                </c:pt>
                <c:pt idx="59">
                  <c:v>43070</c:v>
                </c:pt>
                <c:pt idx="60">
                  <c:v>43101</c:v>
                </c:pt>
                <c:pt idx="61">
                  <c:v>43132</c:v>
                </c:pt>
                <c:pt idx="62">
                  <c:v>43160</c:v>
                </c:pt>
                <c:pt idx="63">
                  <c:v>43191</c:v>
                </c:pt>
                <c:pt idx="64">
                  <c:v>43221</c:v>
                </c:pt>
                <c:pt idx="65">
                  <c:v>43252</c:v>
                </c:pt>
                <c:pt idx="66">
                  <c:v>43282</c:v>
                </c:pt>
                <c:pt idx="67">
                  <c:v>43313</c:v>
                </c:pt>
                <c:pt idx="68">
                  <c:v>43344</c:v>
                </c:pt>
                <c:pt idx="69">
                  <c:v>43374</c:v>
                </c:pt>
                <c:pt idx="70">
                  <c:v>43405</c:v>
                </c:pt>
                <c:pt idx="71">
                  <c:v>43435</c:v>
                </c:pt>
                <c:pt idx="72">
                  <c:v>43466</c:v>
                </c:pt>
                <c:pt idx="73">
                  <c:v>43497</c:v>
                </c:pt>
                <c:pt idx="74">
                  <c:v>43525</c:v>
                </c:pt>
                <c:pt idx="75">
                  <c:v>43556</c:v>
                </c:pt>
                <c:pt idx="76">
                  <c:v>43586</c:v>
                </c:pt>
                <c:pt idx="77">
                  <c:v>43617</c:v>
                </c:pt>
                <c:pt idx="78">
                  <c:v>43647</c:v>
                </c:pt>
                <c:pt idx="79">
                  <c:v>43678</c:v>
                </c:pt>
                <c:pt idx="80">
                  <c:v>43709</c:v>
                </c:pt>
                <c:pt idx="81">
                  <c:v>43739</c:v>
                </c:pt>
                <c:pt idx="82">
                  <c:v>43770</c:v>
                </c:pt>
                <c:pt idx="83">
                  <c:v>43800</c:v>
                </c:pt>
                <c:pt idx="84">
                  <c:v>43831</c:v>
                </c:pt>
                <c:pt idx="85">
                  <c:v>43862</c:v>
                </c:pt>
                <c:pt idx="86">
                  <c:v>43891</c:v>
                </c:pt>
                <c:pt idx="87">
                  <c:v>43922</c:v>
                </c:pt>
                <c:pt idx="88">
                  <c:v>43952</c:v>
                </c:pt>
                <c:pt idx="89">
                  <c:v>43983</c:v>
                </c:pt>
                <c:pt idx="90">
                  <c:v>44013</c:v>
                </c:pt>
                <c:pt idx="91">
                  <c:v>44044</c:v>
                </c:pt>
                <c:pt idx="92">
                  <c:v>44075</c:v>
                </c:pt>
                <c:pt idx="93">
                  <c:v>44105</c:v>
                </c:pt>
                <c:pt idx="94">
                  <c:v>44136</c:v>
                </c:pt>
                <c:pt idx="95">
                  <c:v>44166</c:v>
                </c:pt>
                <c:pt idx="96">
                  <c:v>44197</c:v>
                </c:pt>
                <c:pt idx="97">
                  <c:v>44228</c:v>
                </c:pt>
                <c:pt idx="98">
                  <c:v>44256</c:v>
                </c:pt>
                <c:pt idx="99">
                  <c:v>44287</c:v>
                </c:pt>
                <c:pt idx="100">
                  <c:v>44317</c:v>
                </c:pt>
                <c:pt idx="101">
                  <c:v>44348</c:v>
                </c:pt>
                <c:pt idx="102">
                  <c:v>44378</c:v>
                </c:pt>
                <c:pt idx="103">
                  <c:v>44409</c:v>
                </c:pt>
                <c:pt idx="104">
                  <c:v>44440</c:v>
                </c:pt>
                <c:pt idx="105">
                  <c:v>44470</c:v>
                </c:pt>
                <c:pt idx="106">
                  <c:v>44501</c:v>
                </c:pt>
                <c:pt idx="107">
                  <c:v>44531</c:v>
                </c:pt>
                <c:pt idx="108">
                  <c:v>44562</c:v>
                </c:pt>
                <c:pt idx="109">
                  <c:v>44593</c:v>
                </c:pt>
                <c:pt idx="110">
                  <c:v>44621</c:v>
                </c:pt>
              </c:numCache>
            </c:numRef>
          </c:cat>
          <c:val>
            <c:numRef>
              <c:f>'Months'' Supply'!$C$7:$C$117</c:f>
              <c:numCache>
                <c:formatCode>_(* #,##0.0_);_(* \(#,##0.0\);_(* "-"??_);_(@_)</c:formatCode>
                <c:ptCount val="111"/>
                <c:pt idx="0">
                  <c:v>3.593313455581665</c:v>
                </c:pt>
                <c:pt idx="1">
                  <c:v>3.6665849685668945</c:v>
                </c:pt>
                <c:pt idx="2">
                  <c:v>3.2626183032989502</c:v>
                </c:pt>
                <c:pt idx="3">
                  <c:v>3.0581960678100586</c:v>
                </c:pt>
                <c:pt idx="4">
                  <c:v>2.9762911796569824</c:v>
                </c:pt>
                <c:pt idx="5">
                  <c:v>3.1368951797485352</c:v>
                </c:pt>
                <c:pt idx="6">
                  <c:v>2.9568676948547363</c:v>
                </c:pt>
                <c:pt idx="7">
                  <c:v>3.0240912437438965</c:v>
                </c:pt>
                <c:pt idx="8">
                  <c:v>3.3035061359405518</c:v>
                </c:pt>
                <c:pt idx="9">
                  <c:v>3.1469893455505371</c:v>
                </c:pt>
                <c:pt idx="10">
                  <c:v>3.41255784034729</c:v>
                </c:pt>
                <c:pt idx="11">
                  <c:v>3.3890683650970459</c:v>
                </c:pt>
                <c:pt idx="12">
                  <c:v>3.5597496032714844</c:v>
                </c:pt>
                <c:pt idx="13">
                  <c:v>3.6797890663146973</c:v>
                </c:pt>
                <c:pt idx="14">
                  <c:v>3.2012038230895996</c:v>
                </c:pt>
                <c:pt idx="15">
                  <c:v>3.0824151039123535</c:v>
                </c:pt>
                <c:pt idx="16">
                  <c:v>3.0645356178283691</c:v>
                </c:pt>
                <c:pt idx="17">
                  <c:v>3.0754365921020508</c:v>
                </c:pt>
                <c:pt idx="18">
                  <c:v>3.119809627532959</c:v>
                </c:pt>
                <c:pt idx="19">
                  <c:v>3.2858583927154541</c:v>
                </c:pt>
                <c:pt idx="20">
                  <c:v>3.3400876522064209</c:v>
                </c:pt>
                <c:pt idx="21">
                  <c:v>3.142228364944458</c:v>
                </c:pt>
                <c:pt idx="22">
                  <c:v>3.6270654201507568</c:v>
                </c:pt>
                <c:pt idx="23">
                  <c:v>3.1872713565826416</c:v>
                </c:pt>
                <c:pt idx="24">
                  <c:v>3.6809661388397217</c:v>
                </c:pt>
                <c:pt idx="25">
                  <c:v>3.6460208892822266</c:v>
                </c:pt>
                <c:pt idx="26">
                  <c:v>2.9241337776184082</c:v>
                </c:pt>
                <c:pt idx="27">
                  <c:v>2.777463436126709</c:v>
                </c:pt>
                <c:pt idx="28">
                  <c:v>2.9118945598602295</c:v>
                </c:pt>
                <c:pt idx="29">
                  <c:v>2.7275335788726807</c:v>
                </c:pt>
                <c:pt idx="30">
                  <c:v>2.7546525001525879</c:v>
                </c:pt>
                <c:pt idx="31">
                  <c:v>2.9443764686584473</c:v>
                </c:pt>
                <c:pt idx="32">
                  <c:v>2.9540488719940186</c:v>
                </c:pt>
                <c:pt idx="33">
                  <c:v>2.9300220012664795</c:v>
                </c:pt>
                <c:pt idx="34">
                  <c:v>3.319455623626709</c:v>
                </c:pt>
                <c:pt idx="35">
                  <c:v>2.8577642440795898</c:v>
                </c:pt>
                <c:pt idx="36">
                  <c:v>3.224677562713623</c:v>
                </c:pt>
                <c:pt idx="37">
                  <c:v>3.046436071395874</c:v>
                </c:pt>
                <c:pt idx="38">
                  <c:v>2.5701267719268799</c:v>
                </c:pt>
                <c:pt idx="39">
                  <c:v>2.6078317165374756</c:v>
                </c:pt>
                <c:pt idx="40">
                  <c:v>2.510993480682373</c:v>
                </c:pt>
                <c:pt idx="41">
                  <c:v>2.3994617462158203</c:v>
                </c:pt>
                <c:pt idx="42">
                  <c:v>2.6698527336120605</c:v>
                </c:pt>
                <c:pt idx="43">
                  <c:v>2.4486939907073975</c:v>
                </c:pt>
                <c:pt idx="44">
                  <c:v>2.6409695148468018</c:v>
                </c:pt>
                <c:pt idx="45">
                  <c:v>2.73988938331604</c:v>
                </c:pt>
                <c:pt idx="46">
                  <c:v>2.820857048034668</c:v>
                </c:pt>
                <c:pt idx="47">
                  <c:v>2.6370973587036133</c:v>
                </c:pt>
                <c:pt idx="48">
                  <c:v>2.8448653221130371</c:v>
                </c:pt>
                <c:pt idx="49">
                  <c:v>2.8067893981933594</c:v>
                </c:pt>
                <c:pt idx="50">
                  <c:v>2.0227620601654053</c:v>
                </c:pt>
                <c:pt idx="51">
                  <c:v>2.1958675384521484</c:v>
                </c:pt>
                <c:pt idx="52">
                  <c:v>1.8913867473602295</c:v>
                </c:pt>
                <c:pt idx="53">
                  <c:v>1.8768550157546997</c:v>
                </c:pt>
                <c:pt idx="54">
                  <c:v>2.1971800327301025</c:v>
                </c:pt>
                <c:pt idx="55">
                  <c:v>2.0580244064331055</c:v>
                </c:pt>
                <c:pt idx="56">
                  <c:v>2.3771636486053467</c:v>
                </c:pt>
                <c:pt idx="57">
                  <c:v>2.26627516746521</c:v>
                </c:pt>
                <c:pt idx="58">
                  <c:v>2.4197232723236084</c:v>
                </c:pt>
                <c:pt idx="59">
                  <c:v>2.3686296939849854</c:v>
                </c:pt>
                <c:pt idx="60">
                  <c:v>2.4844651222229004</c:v>
                </c:pt>
                <c:pt idx="61">
                  <c:v>2.4873154163360596</c:v>
                </c:pt>
                <c:pt idx="62">
                  <c:v>1.907440185546875</c:v>
                </c:pt>
                <c:pt idx="63">
                  <c:v>1.8040170669555664</c:v>
                </c:pt>
                <c:pt idx="64">
                  <c:v>1.6635811328887939</c:v>
                </c:pt>
                <c:pt idx="65">
                  <c:v>1.7410598993301392</c:v>
                </c:pt>
                <c:pt idx="66">
                  <c:v>1.906248927116394</c:v>
                </c:pt>
                <c:pt idx="67">
                  <c:v>1.8577823638916016</c:v>
                </c:pt>
                <c:pt idx="68">
                  <c:v>2.3335797786712646</c:v>
                </c:pt>
                <c:pt idx="69">
                  <c:v>2.1490087509155273</c:v>
                </c:pt>
                <c:pt idx="70">
                  <c:v>2.4380581378936768</c:v>
                </c:pt>
                <c:pt idx="71">
                  <c:v>2.5823209285736084</c:v>
                </c:pt>
                <c:pt idx="72">
                  <c:v>2.7064745426177979</c:v>
                </c:pt>
                <c:pt idx="73">
                  <c:v>2.5216882228851318</c:v>
                </c:pt>
                <c:pt idx="74">
                  <c:v>2.0442628860473633</c:v>
                </c:pt>
                <c:pt idx="75">
                  <c:v>1.8303840160369873</c:v>
                </c:pt>
                <c:pt idx="76">
                  <c:v>1.6880557537078857</c:v>
                </c:pt>
                <c:pt idx="77">
                  <c:v>1.8662506341934204</c:v>
                </c:pt>
                <c:pt idx="78">
                  <c:v>1.8500925302505493</c:v>
                </c:pt>
                <c:pt idx="79">
                  <c:v>1.8388823270797729</c:v>
                </c:pt>
                <c:pt idx="80">
                  <c:v>2.0873744487762451</c:v>
                </c:pt>
                <c:pt idx="81">
                  <c:v>2.0009994506835938</c:v>
                </c:pt>
                <c:pt idx="82">
                  <c:v>2.2818269729614258</c:v>
                </c:pt>
                <c:pt idx="83">
                  <c:v>2.038987398147583</c:v>
                </c:pt>
                <c:pt idx="84">
                  <c:v>2.1592442989349365</c:v>
                </c:pt>
                <c:pt idx="85">
                  <c:v>2.1084597110748291</c:v>
                </c:pt>
                <c:pt idx="86">
                  <c:v>1.8270798921585083</c:v>
                </c:pt>
                <c:pt idx="87">
                  <c:v>2.1934041976928711</c:v>
                </c:pt>
                <c:pt idx="88">
                  <c:v>2.0292468070983887</c:v>
                </c:pt>
                <c:pt idx="89">
                  <c:v>1.4057102203369141</c:v>
                </c:pt>
                <c:pt idx="90">
                  <c:v>1.1817792654037476</c:v>
                </c:pt>
                <c:pt idx="91">
                  <c:v>1.1611475944519043</c:v>
                </c:pt>
                <c:pt idx="92">
                  <c:v>1.1180262565612793</c:v>
                </c:pt>
                <c:pt idx="93">
                  <c:v>1.1045746803283691</c:v>
                </c:pt>
                <c:pt idx="94">
                  <c:v>1.2496340274810791</c:v>
                </c:pt>
                <c:pt idx="95">
                  <c:v>1.063123345375061</c:v>
                </c:pt>
                <c:pt idx="96">
                  <c:v>1.2007412910461426</c:v>
                </c:pt>
                <c:pt idx="97">
                  <c:v>1.0535018444061279</c:v>
                </c:pt>
                <c:pt idx="98">
                  <c:v>0.76636767387390137</c:v>
                </c:pt>
                <c:pt idx="99">
                  <c:v>0.71172410249710083</c:v>
                </c:pt>
                <c:pt idx="100">
                  <c:v>0.73219633102416992</c:v>
                </c:pt>
                <c:pt idx="101">
                  <c:v>0.70041072368621826</c:v>
                </c:pt>
                <c:pt idx="102">
                  <c:v>0.81886196136474609</c:v>
                </c:pt>
                <c:pt idx="103">
                  <c:v>0.88306117057800293</c:v>
                </c:pt>
                <c:pt idx="104">
                  <c:v>0.93115919828414917</c:v>
                </c:pt>
                <c:pt idx="105">
                  <c:v>0.95361024141311646</c:v>
                </c:pt>
                <c:pt idx="106">
                  <c:v>0.93003445863723755</c:v>
                </c:pt>
                <c:pt idx="107">
                  <c:v>0.82219421863555908</c:v>
                </c:pt>
                <c:pt idx="108">
                  <c:v>0.88111114501953125</c:v>
                </c:pt>
                <c:pt idx="109">
                  <c:v>0.6894562840461731</c:v>
                </c:pt>
                <c:pt idx="110">
                  <c:v>0.6324232816696167</c:v>
                </c:pt>
              </c:numCache>
            </c:numRef>
          </c:val>
          <c:smooth val="0"/>
          <c:extLst>
            <c:ext xmlns:c16="http://schemas.microsoft.com/office/drawing/2014/chart" uri="{C3380CC4-5D6E-409C-BE32-E72D297353CC}">
              <c16:uniqueId val="{00000002-1162-42B0-833B-14EB27734C2F}"/>
            </c:ext>
          </c:extLst>
        </c:ser>
        <c:ser>
          <c:idx val="2"/>
          <c:order val="2"/>
          <c:tx>
            <c:strRef>
              <c:f>'Months'' Supply'!$D$6</c:f>
              <c:strCache>
                <c:ptCount val="1"/>
                <c:pt idx="0">
                  <c:v>Low-Med</c:v>
                </c:pt>
              </c:strCache>
            </c:strRef>
          </c:tx>
          <c:spPr>
            <a:ln w="28575" cap="rnd">
              <a:solidFill>
                <a:schemeClr val="accent3"/>
              </a:solidFill>
              <a:round/>
            </a:ln>
            <a:effectLst/>
          </c:spPr>
          <c:marker>
            <c:symbol val="none"/>
          </c:marker>
          <c:cat>
            <c:numRef>
              <c:f>'Months'' Supply'!$A$7:$A$117</c:f>
              <c:numCache>
                <c:formatCode>mmm\-yy</c:formatCode>
                <c:ptCount val="111"/>
                <c:pt idx="0">
                  <c:v>41275</c:v>
                </c:pt>
                <c:pt idx="1">
                  <c:v>41306</c:v>
                </c:pt>
                <c:pt idx="2">
                  <c:v>41334</c:v>
                </c:pt>
                <c:pt idx="3">
                  <c:v>41365</c:v>
                </c:pt>
                <c:pt idx="4">
                  <c:v>41395</c:v>
                </c:pt>
                <c:pt idx="5">
                  <c:v>41426</c:v>
                </c:pt>
                <c:pt idx="6">
                  <c:v>41456</c:v>
                </c:pt>
                <c:pt idx="7">
                  <c:v>41487</c:v>
                </c:pt>
                <c:pt idx="8">
                  <c:v>41518</c:v>
                </c:pt>
                <c:pt idx="9">
                  <c:v>41548</c:v>
                </c:pt>
                <c:pt idx="10">
                  <c:v>41579</c:v>
                </c:pt>
                <c:pt idx="11">
                  <c:v>41609</c:v>
                </c:pt>
                <c:pt idx="12">
                  <c:v>41640</c:v>
                </c:pt>
                <c:pt idx="13">
                  <c:v>41671</c:v>
                </c:pt>
                <c:pt idx="14">
                  <c:v>41699</c:v>
                </c:pt>
                <c:pt idx="15">
                  <c:v>41730</c:v>
                </c:pt>
                <c:pt idx="16">
                  <c:v>41760</c:v>
                </c:pt>
                <c:pt idx="17">
                  <c:v>41791</c:v>
                </c:pt>
                <c:pt idx="18">
                  <c:v>41821</c:v>
                </c:pt>
                <c:pt idx="19">
                  <c:v>41852</c:v>
                </c:pt>
                <c:pt idx="20">
                  <c:v>41883</c:v>
                </c:pt>
                <c:pt idx="21">
                  <c:v>41913</c:v>
                </c:pt>
                <c:pt idx="22">
                  <c:v>41944</c:v>
                </c:pt>
                <c:pt idx="23">
                  <c:v>41974</c:v>
                </c:pt>
                <c:pt idx="24">
                  <c:v>42005</c:v>
                </c:pt>
                <c:pt idx="25">
                  <c:v>42036</c:v>
                </c:pt>
                <c:pt idx="26">
                  <c:v>42064</c:v>
                </c:pt>
                <c:pt idx="27">
                  <c:v>42095</c:v>
                </c:pt>
                <c:pt idx="28">
                  <c:v>42125</c:v>
                </c:pt>
                <c:pt idx="29">
                  <c:v>42156</c:v>
                </c:pt>
                <c:pt idx="30">
                  <c:v>42186</c:v>
                </c:pt>
                <c:pt idx="31">
                  <c:v>42217</c:v>
                </c:pt>
                <c:pt idx="32">
                  <c:v>42248</c:v>
                </c:pt>
                <c:pt idx="33">
                  <c:v>42278</c:v>
                </c:pt>
                <c:pt idx="34">
                  <c:v>42309</c:v>
                </c:pt>
                <c:pt idx="35">
                  <c:v>42339</c:v>
                </c:pt>
                <c:pt idx="36">
                  <c:v>42370</c:v>
                </c:pt>
                <c:pt idx="37">
                  <c:v>42401</c:v>
                </c:pt>
                <c:pt idx="38">
                  <c:v>42430</c:v>
                </c:pt>
                <c:pt idx="39">
                  <c:v>42461</c:v>
                </c:pt>
                <c:pt idx="40">
                  <c:v>42491</c:v>
                </c:pt>
                <c:pt idx="41">
                  <c:v>42522</c:v>
                </c:pt>
                <c:pt idx="42">
                  <c:v>42552</c:v>
                </c:pt>
                <c:pt idx="43">
                  <c:v>42583</c:v>
                </c:pt>
                <c:pt idx="44">
                  <c:v>42614</c:v>
                </c:pt>
                <c:pt idx="45">
                  <c:v>42644</c:v>
                </c:pt>
                <c:pt idx="46">
                  <c:v>42675</c:v>
                </c:pt>
                <c:pt idx="47">
                  <c:v>42705</c:v>
                </c:pt>
                <c:pt idx="48">
                  <c:v>42736</c:v>
                </c:pt>
                <c:pt idx="49">
                  <c:v>42767</c:v>
                </c:pt>
                <c:pt idx="50">
                  <c:v>42795</c:v>
                </c:pt>
                <c:pt idx="51">
                  <c:v>42826</c:v>
                </c:pt>
                <c:pt idx="52">
                  <c:v>42856</c:v>
                </c:pt>
                <c:pt idx="53">
                  <c:v>42887</c:v>
                </c:pt>
                <c:pt idx="54">
                  <c:v>42917</c:v>
                </c:pt>
                <c:pt idx="55">
                  <c:v>42948</c:v>
                </c:pt>
                <c:pt idx="56">
                  <c:v>42979</c:v>
                </c:pt>
                <c:pt idx="57">
                  <c:v>43009</c:v>
                </c:pt>
                <c:pt idx="58">
                  <c:v>43040</c:v>
                </c:pt>
                <c:pt idx="59">
                  <c:v>43070</c:v>
                </c:pt>
                <c:pt idx="60">
                  <c:v>43101</c:v>
                </c:pt>
                <c:pt idx="61">
                  <c:v>43132</c:v>
                </c:pt>
                <c:pt idx="62">
                  <c:v>43160</c:v>
                </c:pt>
                <c:pt idx="63">
                  <c:v>43191</c:v>
                </c:pt>
                <c:pt idx="64">
                  <c:v>43221</c:v>
                </c:pt>
                <c:pt idx="65">
                  <c:v>43252</c:v>
                </c:pt>
                <c:pt idx="66">
                  <c:v>43282</c:v>
                </c:pt>
                <c:pt idx="67">
                  <c:v>43313</c:v>
                </c:pt>
                <c:pt idx="68">
                  <c:v>43344</c:v>
                </c:pt>
                <c:pt idx="69">
                  <c:v>43374</c:v>
                </c:pt>
                <c:pt idx="70">
                  <c:v>43405</c:v>
                </c:pt>
                <c:pt idx="71">
                  <c:v>43435</c:v>
                </c:pt>
                <c:pt idx="72">
                  <c:v>43466</c:v>
                </c:pt>
                <c:pt idx="73">
                  <c:v>43497</c:v>
                </c:pt>
                <c:pt idx="74">
                  <c:v>43525</c:v>
                </c:pt>
                <c:pt idx="75">
                  <c:v>43556</c:v>
                </c:pt>
                <c:pt idx="76">
                  <c:v>43586</c:v>
                </c:pt>
                <c:pt idx="77">
                  <c:v>43617</c:v>
                </c:pt>
                <c:pt idx="78">
                  <c:v>43647</c:v>
                </c:pt>
                <c:pt idx="79">
                  <c:v>43678</c:v>
                </c:pt>
                <c:pt idx="80">
                  <c:v>43709</c:v>
                </c:pt>
                <c:pt idx="81">
                  <c:v>43739</c:v>
                </c:pt>
                <c:pt idx="82">
                  <c:v>43770</c:v>
                </c:pt>
                <c:pt idx="83">
                  <c:v>43800</c:v>
                </c:pt>
                <c:pt idx="84">
                  <c:v>43831</c:v>
                </c:pt>
                <c:pt idx="85">
                  <c:v>43862</c:v>
                </c:pt>
                <c:pt idx="86">
                  <c:v>43891</c:v>
                </c:pt>
                <c:pt idx="87">
                  <c:v>43922</c:v>
                </c:pt>
                <c:pt idx="88">
                  <c:v>43952</c:v>
                </c:pt>
                <c:pt idx="89">
                  <c:v>43983</c:v>
                </c:pt>
                <c:pt idx="90">
                  <c:v>44013</c:v>
                </c:pt>
                <c:pt idx="91">
                  <c:v>44044</c:v>
                </c:pt>
                <c:pt idx="92">
                  <c:v>44075</c:v>
                </c:pt>
                <c:pt idx="93">
                  <c:v>44105</c:v>
                </c:pt>
                <c:pt idx="94">
                  <c:v>44136</c:v>
                </c:pt>
                <c:pt idx="95">
                  <c:v>44166</c:v>
                </c:pt>
                <c:pt idx="96">
                  <c:v>44197</c:v>
                </c:pt>
                <c:pt idx="97">
                  <c:v>44228</c:v>
                </c:pt>
                <c:pt idx="98">
                  <c:v>44256</c:v>
                </c:pt>
                <c:pt idx="99">
                  <c:v>44287</c:v>
                </c:pt>
                <c:pt idx="100">
                  <c:v>44317</c:v>
                </c:pt>
                <c:pt idx="101">
                  <c:v>44348</c:v>
                </c:pt>
                <c:pt idx="102">
                  <c:v>44378</c:v>
                </c:pt>
                <c:pt idx="103">
                  <c:v>44409</c:v>
                </c:pt>
                <c:pt idx="104">
                  <c:v>44440</c:v>
                </c:pt>
                <c:pt idx="105">
                  <c:v>44470</c:v>
                </c:pt>
                <c:pt idx="106">
                  <c:v>44501</c:v>
                </c:pt>
                <c:pt idx="107">
                  <c:v>44531</c:v>
                </c:pt>
                <c:pt idx="108">
                  <c:v>44562</c:v>
                </c:pt>
                <c:pt idx="109">
                  <c:v>44593</c:v>
                </c:pt>
                <c:pt idx="110">
                  <c:v>44621</c:v>
                </c:pt>
              </c:numCache>
            </c:numRef>
          </c:cat>
          <c:val>
            <c:numRef>
              <c:f>'Months'' Supply'!$D$7:$D$117</c:f>
              <c:numCache>
                <c:formatCode>_(* #,##0.0_);_(* \(#,##0.0\);_(* "-"??_);_(@_)</c:formatCode>
                <c:ptCount val="111"/>
                <c:pt idx="0">
                  <c:v>5.0285282135009766</c:v>
                </c:pt>
                <c:pt idx="1">
                  <c:v>5.3479318618774414</c:v>
                </c:pt>
                <c:pt idx="2">
                  <c:v>4.391057014465332</c:v>
                </c:pt>
                <c:pt idx="3">
                  <c:v>3.9892027378082275</c:v>
                </c:pt>
                <c:pt idx="4">
                  <c:v>3.6946053504943848</c:v>
                </c:pt>
                <c:pt idx="5">
                  <c:v>3.7623579502105713</c:v>
                </c:pt>
                <c:pt idx="6">
                  <c:v>3.5536878108978271</c:v>
                </c:pt>
                <c:pt idx="7">
                  <c:v>3.72475266456604</c:v>
                </c:pt>
                <c:pt idx="8">
                  <c:v>4.2120966911315918</c:v>
                </c:pt>
                <c:pt idx="9">
                  <c:v>4.2314786911010742</c:v>
                </c:pt>
                <c:pt idx="10">
                  <c:v>4.8030242919921875</c:v>
                </c:pt>
                <c:pt idx="11">
                  <c:v>4.4110174179077148</c:v>
                </c:pt>
                <c:pt idx="12">
                  <c:v>5.1483135223388672</c:v>
                </c:pt>
                <c:pt idx="13">
                  <c:v>5.3507242202758789</c:v>
                </c:pt>
                <c:pt idx="14">
                  <c:v>4.382843017578125</c:v>
                </c:pt>
                <c:pt idx="15">
                  <c:v>4.125370979309082</c:v>
                </c:pt>
                <c:pt idx="16">
                  <c:v>3.9416947364807129</c:v>
                </c:pt>
                <c:pt idx="17">
                  <c:v>3.8576483726501465</c:v>
                </c:pt>
                <c:pt idx="18">
                  <c:v>3.8779783248901367</c:v>
                </c:pt>
                <c:pt idx="19">
                  <c:v>4.155393123626709</c:v>
                </c:pt>
                <c:pt idx="20">
                  <c:v>4.2976536750793457</c:v>
                </c:pt>
                <c:pt idx="21">
                  <c:v>4.1459007263183594</c:v>
                </c:pt>
                <c:pt idx="22">
                  <c:v>4.9401187896728516</c:v>
                </c:pt>
                <c:pt idx="23">
                  <c:v>4.0483245849609375</c:v>
                </c:pt>
                <c:pt idx="24">
                  <c:v>5.1289348602294922</c:v>
                </c:pt>
                <c:pt idx="25">
                  <c:v>5.0091180801391602</c:v>
                </c:pt>
                <c:pt idx="26">
                  <c:v>3.6933152675628662</c:v>
                </c:pt>
                <c:pt idx="27">
                  <c:v>3.5311365127563477</c:v>
                </c:pt>
                <c:pt idx="28">
                  <c:v>3.4779517650604248</c:v>
                </c:pt>
                <c:pt idx="29">
                  <c:v>3.1451570987701416</c:v>
                </c:pt>
                <c:pt idx="30">
                  <c:v>3.1838102340698242</c:v>
                </c:pt>
                <c:pt idx="31">
                  <c:v>3.5033226013183594</c:v>
                </c:pt>
                <c:pt idx="32">
                  <c:v>3.5747408866882324</c:v>
                </c:pt>
                <c:pt idx="33">
                  <c:v>3.712094783782959</c:v>
                </c:pt>
                <c:pt idx="34">
                  <c:v>4.4675989151000977</c:v>
                </c:pt>
                <c:pt idx="35">
                  <c:v>3.4547114372253418</c:v>
                </c:pt>
                <c:pt idx="36">
                  <c:v>4.1111788749694824</c:v>
                </c:pt>
                <c:pt idx="37">
                  <c:v>3.93731689453125</c:v>
                </c:pt>
                <c:pt idx="38">
                  <c:v>3.1361982822418213</c:v>
                </c:pt>
                <c:pt idx="39">
                  <c:v>3.1393125057220459</c:v>
                </c:pt>
                <c:pt idx="40">
                  <c:v>2.8934252262115479</c:v>
                </c:pt>
                <c:pt idx="41">
                  <c:v>2.6983053684234619</c:v>
                </c:pt>
                <c:pt idx="42">
                  <c:v>3.0273299217224121</c:v>
                </c:pt>
                <c:pt idx="43">
                  <c:v>2.8530817031860352</c:v>
                </c:pt>
                <c:pt idx="44">
                  <c:v>3.1234066486358643</c:v>
                </c:pt>
                <c:pt idx="45">
                  <c:v>3.3332374095916748</c:v>
                </c:pt>
                <c:pt idx="46">
                  <c:v>3.4334585666656494</c:v>
                </c:pt>
                <c:pt idx="47">
                  <c:v>3.1441903114318848</c:v>
                </c:pt>
                <c:pt idx="48">
                  <c:v>3.739234447479248</c:v>
                </c:pt>
                <c:pt idx="49">
                  <c:v>3.7261824607849121</c:v>
                </c:pt>
                <c:pt idx="50">
                  <c:v>2.6272356510162354</c:v>
                </c:pt>
                <c:pt idx="51">
                  <c:v>2.7366280555725098</c:v>
                </c:pt>
                <c:pt idx="52">
                  <c:v>2.2996256351470947</c:v>
                </c:pt>
                <c:pt idx="53">
                  <c:v>2.2222685813903809</c:v>
                </c:pt>
                <c:pt idx="54">
                  <c:v>2.6311259269714355</c:v>
                </c:pt>
                <c:pt idx="55">
                  <c:v>2.5516233444213867</c:v>
                </c:pt>
                <c:pt idx="56">
                  <c:v>3.0131597518920898</c:v>
                </c:pt>
                <c:pt idx="57">
                  <c:v>2.9479737281799316</c:v>
                </c:pt>
                <c:pt idx="58">
                  <c:v>3.0917389392852783</c:v>
                </c:pt>
                <c:pt idx="59">
                  <c:v>2.9554822444915771</c:v>
                </c:pt>
                <c:pt idx="60">
                  <c:v>3.3953278064727783</c:v>
                </c:pt>
                <c:pt idx="61">
                  <c:v>3.323822021484375</c:v>
                </c:pt>
                <c:pt idx="62">
                  <c:v>2.519648551940918</c:v>
                </c:pt>
                <c:pt idx="63">
                  <c:v>2.3877344131469727</c:v>
                </c:pt>
                <c:pt idx="64">
                  <c:v>2.1309745311737061</c:v>
                </c:pt>
                <c:pt idx="65">
                  <c:v>2.1815536022186279</c:v>
                </c:pt>
                <c:pt idx="66">
                  <c:v>2.4038925170898438</c:v>
                </c:pt>
                <c:pt idx="67">
                  <c:v>2.4269819259643555</c:v>
                </c:pt>
                <c:pt idx="68">
                  <c:v>3.1189351081848145</c:v>
                </c:pt>
                <c:pt idx="69">
                  <c:v>2.9722268581390381</c:v>
                </c:pt>
                <c:pt idx="70">
                  <c:v>3.3120231628417969</c:v>
                </c:pt>
                <c:pt idx="71">
                  <c:v>3.4812111854553223</c:v>
                </c:pt>
                <c:pt idx="72">
                  <c:v>3.9680516719818115</c:v>
                </c:pt>
                <c:pt idx="73">
                  <c:v>3.4976506233215332</c:v>
                </c:pt>
                <c:pt idx="74">
                  <c:v>2.7345981597900391</c:v>
                </c:pt>
                <c:pt idx="75">
                  <c:v>2.4610898494720459</c:v>
                </c:pt>
                <c:pt idx="76">
                  <c:v>2.1839895248413086</c:v>
                </c:pt>
                <c:pt idx="77">
                  <c:v>2.3257651329040527</c:v>
                </c:pt>
                <c:pt idx="78">
                  <c:v>2.3214633464813232</c:v>
                </c:pt>
                <c:pt idx="79">
                  <c:v>2.3410687446594238</c:v>
                </c:pt>
                <c:pt idx="80">
                  <c:v>2.7307591438293457</c:v>
                </c:pt>
                <c:pt idx="81">
                  <c:v>2.6760706901550293</c:v>
                </c:pt>
                <c:pt idx="82">
                  <c:v>3.010157585144043</c:v>
                </c:pt>
                <c:pt idx="83">
                  <c:v>2.6513073444366455</c:v>
                </c:pt>
                <c:pt idx="84">
                  <c:v>3.0917441844940186</c:v>
                </c:pt>
                <c:pt idx="85">
                  <c:v>2.8605895042419434</c:v>
                </c:pt>
                <c:pt idx="86">
                  <c:v>2.2930412292480469</c:v>
                </c:pt>
                <c:pt idx="87">
                  <c:v>2.5890605449676514</c:v>
                </c:pt>
                <c:pt idx="88">
                  <c:v>2.5076344013214111</c:v>
                </c:pt>
                <c:pt idx="89">
                  <c:v>1.690950870513916</c:v>
                </c:pt>
                <c:pt idx="90">
                  <c:v>1.40285325050354</c:v>
                </c:pt>
                <c:pt idx="91">
                  <c:v>1.3749508857727051</c:v>
                </c:pt>
                <c:pt idx="92">
                  <c:v>1.3236849308013916</c:v>
                </c:pt>
                <c:pt idx="93">
                  <c:v>1.311503529548645</c:v>
                </c:pt>
                <c:pt idx="94">
                  <c:v>1.3911575078964233</c:v>
                </c:pt>
                <c:pt idx="95">
                  <c:v>1.183107852935791</c:v>
                </c:pt>
                <c:pt idx="96">
                  <c:v>1.3914988040924072</c:v>
                </c:pt>
                <c:pt idx="97">
                  <c:v>1.2146360874176025</c:v>
                </c:pt>
                <c:pt idx="98">
                  <c:v>0.86504030227661133</c:v>
                </c:pt>
                <c:pt idx="99">
                  <c:v>0.81871777772903442</c:v>
                </c:pt>
                <c:pt idx="100">
                  <c:v>0.81926769018173218</c:v>
                </c:pt>
                <c:pt idx="101">
                  <c:v>0.76989728212356567</c:v>
                </c:pt>
                <c:pt idx="102">
                  <c:v>0.9139142632484436</c:v>
                </c:pt>
                <c:pt idx="103">
                  <c:v>1.0113142728805542</c:v>
                </c:pt>
                <c:pt idx="104">
                  <c:v>1.0668023824691772</c:v>
                </c:pt>
                <c:pt idx="105">
                  <c:v>1.1020262241363525</c:v>
                </c:pt>
                <c:pt idx="106">
                  <c:v>1.0358080863952637</c:v>
                </c:pt>
                <c:pt idx="107">
                  <c:v>0.90610325336456299</c:v>
                </c:pt>
                <c:pt idx="108">
                  <c:v>1.0392144918441772</c:v>
                </c:pt>
                <c:pt idx="109">
                  <c:v>0.82965177297592163</c:v>
                </c:pt>
                <c:pt idx="110">
                  <c:v>0.78681820631027222</c:v>
                </c:pt>
              </c:numCache>
            </c:numRef>
          </c:val>
          <c:smooth val="0"/>
          <c:extLst>
            <c:ext xmlns:c16="http://schemas.microsoft.com/office/drawing/2014/chart" uri="{C3380CC4-5D6E-409C-BE32-E72D297353CC}">
              <c16:uniqueId val="{00000003-1162-42B0-833B-14EB27734C2F}"/>
            </c:ext>
          </c:extLst>
        </c:ser>
        <c:ser>
          <c:idx val="3"/>
          <c:order val="3"/>
          <c:tx>
            <c:strRef>
              <c:f>'Months'' Supply'!$E$6</c:f>
              <c:strCache>
                <c:ptCount val="1"/>
                <c:pt idx="0">
                  <c:v>Med-High</c:v>
                </c:pt>
              </c:strCache>
            </c:strRef>
          </c:tx>
          <c:spPr>
            <a:ln w="28575" cap="rnd">
              <a:solidFill>
                <a:schemeClr val="accent4"/>
              </a:solidFill>
              <a:round/>
            </a:ln>
            <a:effectLst/>
          </c:spPr>
          <c:marker>
            <c:symbol val="none"/>
          </c:marker>
          <c:cat>
            <c:numRef>
              <c:f>'Months'' Supply'!$A$7:$A$117</c:f>
              <c:numCache>
                <c:formatCode>mmm\-yy</c:formatCode>
                <c:ptCount val="111"/>
                <c:pt idx="0">
                  <c:v>41275</c:v>
                </c:pt>
                <c:pt idx="1">
                  <c:v>41306</c:v>
                </c:pt>
                <c:pt idx="2">
                  <c:v>41334</c:v>
                </c:pt>
                <c:pt idx="3">
                  <c:v>41365</c:v>
                </c:pt>
                <c:pt idx="4">
                  <c:v>41395</c:v>
                </c:pt>
                <c:pt idx="5">
                  <c:v>41426</c:v>
                </c:pt>
                <c:pt idx="6">
                  <c:v>41456</c:v>
                </c:pt>
                <c:pt idx="7">
                  <c:v>41487</c:v>
                </c:pt>
                <c:pt idx="8">
                  <c:v>41518</c:v>
                </c:pt>
                <c:pt idx="9">
                  <c:v>41548</c:v>
                </c:pt>
                <c:pt idx="10">
                  <c:v>41579</c:v>
                </c:pt>
                <c:pt idx="11">
                  <c:v>41609</c:v>
                </c:pt>
                <c:pt idx="12">
                  <c:v>41640</c:v>
                </c:pt>
                <c:pt idx="13">
                  <c:v>41671</c:v>
                </c:pt>
                <c:pt idx="14">
                  <c:v>41699</c:v>
                </c:pt>
                <c:pt idx="15">
                  <c:v>41730</c:v>
                </c:pt>
                <c:pt idx="16">
                  <c:v>41760</c:v>
                </c:pt>
                <c:pt idx="17">
                  <c:v>41791</c:v>
                </c:pt>
                <c:pt idx="18">
                  <c:v>41821</c:v>
                </c:pt>
                <c:pt idx="19">
                  <c:v>41852</c:v>
                </c:pt>
                <c:pt idx="20">
                  <c:v>41883</c:v>
                </c:pt>
                <c:pt idx="21">
                  <c:v>41913</c:v>
                </c:pt>
                <c:pt idx="22">
                  <c:v>41944</c:v>
                </c:pt>
                <c:pt idx="23">
                  <c:v>41974</c:v>
                </c:pt>
                <c:pt idx="24">
                  <c:v>42005</c:v>
                </c:pt>
                <c:pt idx="25">
                  <c:v>42036</c:v>
                </c:pt>
                <c:pt idx="26">
                  <c:v>42064</c:v>
                </c:pt>
                <c:pt idx="27">
                  <c:v>42095</c:v>
                </c:pt>
                <c:pt idx="28">
                  <c:v>42125</c:v>
                </c:pt>
                <c:pt idx="29">
                  <c:v>42156</c:v>
                </c:pt>
                <c:pt idx="30">
                  <c:v>42186</c:v>
                </c:pt>
                <c:pt idx="31">
                  <c:v>42217</c:v>
                </c:pt>
                <c:pt idx="32">
                  <c:v>42248</c:v>
                </c:pt>
                <c:pt idx="33">
                  <c:v>42278</c:v>
                </c:pt>
                <c:pt idx="34">
                  <c:v>42309</c:v>
                </c:pt>
                <c:pt idx="35">
                  <c:v>42339</c:v>
                </c:pt>
                <c:pt idx="36">
                  <c:v>42370</c:v>
                </c:pt>
                <c:pt idx="37">
                  <c:v>42401</c:v>
                </c:pt>
                <c:pt idx="38">
                  <c:v>42430</c:v>
                </c:pt>
                <c:pt idx="39">
                  <c:v>42461</c:v>
                </c:pt>
                <c:pt idx="40">
                  <c:v>42491</c:v>
                </c:pt>
                <c:pt idx="41">
                  <c:v>42522</c:v>
                </c:pt>
                <c:pt idx="42">
                  <c:v>42552</c:v>
                </c:pt>
                <c:pt idx="43">
                  <c:v>42583</c:v>
                </c:pt>
                <c:pt idx="44">
                  <c:v>42614</c:v>
                </c:pt>
                <c:pt idx="45">
                  <c:v>42644</c:v>
                </c:pt>
                <c:pt idx="46">
                  <c:v>42675</c:v>
                </c:pt>
                <c:pt idx="47">
                  <c:v>42705</c:v>
                </c:pt>
                <c:pt idx="48">
                  <c:v>42736</c:v>
                </c:pt>
                <c:pt idx="49">
                  <c:v>42767</c:v>
                </c:pt>
                <c:pt idx="50">
                  <c:v>42795</c:v>
                </c:pt>
                <c:pt idx="51">
                  <c:v>42826</c:v>
                </c:pt>
                <c:pt idx="52">
                  <c:v>42856</c:v>
                </c:pt>
                <c:pt idx="53">
                  <c:v>42887</c:v>
                </c:pt>
                <c:pt idx="54">
                  <c:v>42917</c:v>
                </c:pt>
                <c:pt idx="55">
                  <c:v>42948</c:v>
                </c:pt>
                <c:pt idx="56">
                  <c:v>42979</c:v>
                </c:pt>
                <c:pt idx="57">
                  <c:v>43009</c:v>
                </c:pt>
                <c:pt idx="58">
                  <c:v>43040</c:v>
                </c:pt>
                <c:pt idx="59">
                  <c:v>43070</c:v>
                </c:pt>
                <c:pt idx="60">
                  <c:v>43101</c:v>
                </c:pt>
                <c:pt idx="61">
                  <c:v>43132</c:v>
                </c:pt>
                <c:pt idx="62">
                  <c:v>43160</c:v>
                </c:pt>
                <c:pt idx="63">
                  <c:v>43191</c:v>
                </c:pt>
                <c:pt idx="64">
                  <c:v>43221</c:v>
                </c:pt>
                <c:pt idx="65">
                  <c:v>43252</c:v>
                </c:pt>
                <c:pt idx="66">
                  <c:v>43282</c:v>
                </c:pt>
                <c:pt idx="67">
                  <c:v>43313</c:v>
                </c:pt>
                <c:pt idx="68">
                  <c:v>43344</c:v>
                </c:pt>
                <c:pt idx="69">
                  <c:v>43374</c:v>
                </c:pt>
                <c:pt idx="70">
                  <c:v>43405</c:v>
                </c:pt>
                <c:pt idx="71">
                  <c:v>43435</c:v>
                </c:pt>
                <c:pt idx="72">
                  <c:v>43466</c:v>
                </c:pt>
                <c:pt idx="73">
                  <c:v>43497</c:v>
                </c:pt>
                <c:pt idx="74">
                  <c:v>43525</c:v>
                </c:pt>
                <c:pt idx="75">
                  <c:v>43556</c:v>
                </c:pt>
                <c:pt idx="76">
                  <c:v>43586</c:v>
                </c:pt>
                <c:pt idx="77">
                  <c:v>43617</c:v>
                </c:pt>
                <c:pt idx="78">
                  <c:v>43647</c:v>
                </c:pt>
                <c:pt idx="79">
                  <c:v>43678</c:v>
                </c:pt>
                <c:pt idx="80">
                  <c:v>43709</c:v>
                </c:pt>
                <c:pt idx="81">
                  <c:v>43739</c:v>
                </c:pt>
                <c:pt idx="82">
                  <c:v>43770</c:v>
                </c:pt>
                <c:pt idx="83">
                  <c:v>43800</c:v>
                </c:pt>
                <c:pt idx="84">
                  <c:v>43831</c:v>
                </c:pt>
                <c:pt idx="85">
                  <c:v>43862</c:v>
                </c:pt>
                <c:pt idx="86">
                  <c:v>43891</c:v>
                </c:pt>
                <c:pt idx="87">
                  <c:v>43922</c:v>
                </c:pt>
                <c:pt idx="88">
                  <c:v>43952</c:v>
                </c:pt>
                <c:pt idx="89">
                  <c:v>43983</c:v>
                </c:pt>
                <c:pt idx="90">
                  <c:v>44013</c:v>
                </c:pt>
                <c:pt idx="91">
                  <c:v>44044</c:v>
                </c:pt>
                <c:pt idx="92">
                  <c:v>44075</c:v>
                </c:pt>
                <c:pt idx="93">
                  <c:v>44105</c:v>
                </c:pt>
                <c:pt idx="94">
                  <c:v>44136</c:v>
                </c:pt>
                <c:pt idx="95">
                  <c:v>44166</c:v>
                </c:pt>
                <c:pt idx="96">
                  <c:v>44197</c:v>
                </c:pt>
                <c:pt idx="97">
                  <c:v>44228</c:v>
                </c:pt>
                <c:pt idx="98">
                  <c:v>44256</c:v>
                </c:pt>
                <c:pt idx="99">
                  <c:v>44287</c:v>
                </c:pt>
                <c:pt idx="100">
                  <c:v>44317</c:v>
                </c:pt>
                <c:pt idx="101">
                  <c:v>44348</c:v>
                </c:pt>
                <c:pt idx="102">
                  <c:v>44378</c:v>
                </c:pt>
                <c:pt idx="103">
                  <c:v>44409</c:v>
                </c:pt>
                <c:pt idx="104">
                  <c:v>44440</c:v>
                </c:pt>
                <c:pt idx="105">
                  <c:v>44470</c:v>
                </c:pt>
                <c:pt idx="106">
                  <c:v>44501</c:v>
                </c:pt>
                <c:pt idx="107">
                  <c:v>44531</c:v>
                </c:pt>
                <c:pt idx="108">
                  <c:v>44562</c:v>
                </c:pt>
                <c:pt idx="109">
                  <c:v>44593</c:v>
                </c:pt>
                <c:pt idx="110">
                  <c:v>44621</c:v>
                </c:pt>
              </c:numCache>
            </c:numRef>
          </c:cat>
          <c:val>
            <c:numRef>
              <c:f>'Months'' Supply'!$E$7:$E$117</c:f>
              <c:numCache>
                <c:formatCode>_(* #,##0.0_);_(* \(#,##0.0\);_(* "-"??_);_(@_)</c:formatCode>
                <c:ptCount val="111"/>
                <c:pt idx="0">
                  <c:v>7.0048246383666992</c:v>
                </c:pt>
                <c:pt idx="1">
                  <c:v>7.4796924591064453</c:v>
                </c:pt>
                <c:pt idx="2">
                  <c:v>6.0752592086791992</c:v>
                </c:pt>
                <c:pt idx="3">
                  <c:v>5.5937919616699219</c:v>
                </c:pt>
                <c:pt idx="4">
                  <c:v>5.0455169677734375</c:v>
                </c:pt>
                <c:pt idx="5">
                  <c:v>4.9058990478515625</c:v>
                </c:pt>
                <c:pt idx="6">
                  <c:v>4.6050496101379395</c:v>
                </c:pt>
                <c:pt idx="7">
                  <c:v>4.8463144302368164</c:v>
                </c:pt>
                <c:pt idx="8">
                  <c:v>5.6820077896118164</c:v>
                </c:pt>
                <c:pt idx="9">
                  <c:v>5.6614141464233398</c:v>
                </c:pt>
                <c:pt idx="10">
                  <c:v>6.5023031234741211</c:v>
                </c:pt>
                <c:pt idx="11">
                  <c:v>5.9342012405395508</c:v>
                </c:pt>
                <c:pt idx="12">
                  <c:v>7.0423450469970703</c:v>
                </c:pt>
                <c:pt idx="13">
                  <c:v>7.4724016189575195</c:v>
                </c:pt>
                <c:pt idx="14">
                  <c:v>6.2207412719726563</c:v>
                </c:pt>
                <c:pt idx="15">
                  <c:v>5.9113445281982422</c:v>
                </c:pt>
                <c:pt idx="16">
                  <c:v>5.4928922653198242</c:v>
                </c:pt>
                <c:pt idx="17">
                  <c:v>5.1785726547241211</c:v>
                </c:pt>
                <c:pt idx="18">
                  <c:v>5.2143354415893555</c:v>
                </c:pt>
                <c:pt idx="19">
                  <c:v>5.607630729675293</c:v>
                </c:pt>
                <c:pt idx="20">
                  <c:v>6.06146240234375</c:v>
                </c:pt>
                <c:pt idx="21">
                  <c:v>5.9409608840942383</c:v>
                </c:pt>
                <c:pt idx="22">
                  <c:v>7.0731487274169922</c:v>
                </c:pt>
                <c:pt idx="23">
                  <c:v>5.6591367721557617</c:v>
                </c:pt>
                <c:pt idx="24">
                  <c:v>7.3390359878540039</c:v>
                </c:pt>
                <c:pt idx="25">
                  <c:v>7.3359708786010742</c:v>
                </c:pt>
                <c:pt idx="26">
                  <c:v>5.3935022354125977</c:v>
                </c:pt>
                <c:pt idx="27">
                  <c:v>5.2249431610107422</c:v>
                </c:pt>
                <c:pt idx="28">
                  <c:v>5.0537567138671875</c:v>
                </c:pt>
                <c:pt idx="29">
                  <c:v>4.4353036880493164</c:v>
                </c:pt>
                <c:pt idx="30">
                  <c:v>4.5888185501098633</c:v>
                </c:pt>
                <c:pt idx="31">
                  <c:v>5.0402064323425293</c:v>
                </c:pt>
                <c:pt idx="32">
                  <c:v>5.3384160995483398</c:v>
                </c:pt>
                <c:pt idx="33">
                  <c:v>5.6002683639526367</c:v>
                </c:pt>
                <c:pt idx="34">
                  <c:v>6.6212034225463867</c:v>
                </c:pt>
                <c:pt idx="35">
                  <c:v>5.1288843154907227</c:v>
                </c:pt>
                <c:pt idx="36">
                  <c:v>6.2718477249145508</c:v>
                </c:pt>
                <c:pt idx="37">
                  <c:v>6.2531290054321289</c:v>
                </c:pt>
                <c:pt idx="38">
                  <c:v>5.0350751876831055</c:v>
                </c:pt>
                <c:pt idx="39">
                  <c:v>4.9643850326538086</c:v>
                </c:pt>
                <c:pt idx="40">
                  <c:v>4.5135030746459961</c:v>
                </c:pt>
                <c:pt idx="41">
                  <c:v>4.103825569152832</c:v>
                </c:pt>
                <c:pt idx="42">
                  <c:v>4.6033520698547363</c:v>
                </c:pt>
                <c:pt idx="43">
                  <c:v>4.3968706130981445</c:v>
                </c:pt>
                <c:pt idx="44">
                  <c:v>4.9414219856262207</c:v>
                </c:pt>
                <c:pt idx="45">
                  <c:v>5.341066837310791</c:v>
                </c:pt>
                <c:pt idx="46">
                  <c:v>5.5194950103759766</c:v>
                </c:pt>
                <c:pt idx="47">
                  <c:v>5.1455602645874023</c:v>
                </c:pt>
                <c:pt idx="48">
                  <c:v>6.2486858367919922</c:v>
                </c:pt>
                <c:pt idx="49">
                  <c:v>6.2593164443969727</c:v>
                </c:pt>
                <c:pt idx="50">
                  <c:v>4.3564572334289551</c:v>
                </c:pt>
                <c:pt idx="51">
                  <c:v>4.4877924919128418</c:v>
                </c:pt>
                <c:pt idx="52">
                  <c:v>3.7215404510498047</c:v>
                </c:pt>
                <c:pt idx="53">
                  <c:v>3.4373269081115723</c:v>
                </c:pt>
                <c:pt idx="54">
                  <c:v>4.0999178886413574</c:v>
                </c:pt>
                <c:pt idx="55">
                  <c:v>4.0444340705871582</c:v>
                </c:pt>
                <c:pt idx="56">
                  <c:v>4.9577169418334961</c:v>
                </c:pt>
                <c:pt idx="57">
                  <c:v>4.8845291137695313</c:v>
                </c:pt>
                <c:pt idx="58">
                  <c:v>5.1190438270568848</c:v>
                </c:pt>
                <c:pt idx="59">
                  <c:v>4.9509682655334473</c:v>
                </c:pt>
                <c:pt idx="60">
                  <c:v>5.7861380577087402</c:v>
                </c:pt>
                <c:pt idx="61">
                  <c:v>5.7128763198852539</c:v>
                </c:pt>
                <c:pt idx="62">
                  <c:v>4.2943511009216309</c:v>
                </c:pt>
                <c:pt idx="63">
                  <c:v>4.015716552734375</c:v>
                </c:pt>
                <c:pt idx="64">
                  <c:v>3.5174455642700195</c:v>
                </c:pt>
                <c:pt idx="65">
                  <c:v>3.5095376968383789</c:v>
                </c:pt>
                <c:pt idx="66">
                  <c:v>3.9072566032409668</c:v>
                </c:pt>
                <c:pt idx="67">
                  <c:v>3.9374825954437256</c:v>
                </c:pt>
                <c:pt idx="68">
                  <c:v>5.2968478202819824</c:v>
                </c:pt>
                <c:pt idx="69">
                  <c:v>5.0005578994750977</c:v>
                </c:pt>
                <c:pt idx="70">
                  <c:v>5.557650089263916</c:v>
                </c:pt>
                <c:pt idx="71">
                  <c:v>5.992128849029541</c:v>
                </c:pt>
                <c:pt idx="72">
                  <c:v>6.8728084564208984</c:v>
                </c:pt>
                <c:pt idx="73">
                  <c:v>6.2799735069274902</c:v>
                </c:pt>
                <c:pt idx="74">
                  <c:v>4.8588957786560059</c:v>
                </c:pt>
                <c:pt idx="75">
                  <c:v>4.3257040977478027</c:v>
                </c:pt>
                <c:pt idx="76">
                  <c:v>3.6863703727722168</c:v>
                </c:pt>
                <c:pt idx="77">
                  <c:v>3.8042442798614502</c:v>
                </c:pt>
                <c:pt idx="78">
                  <c:v>3.8069565296173096</c:v>
                </c:pt>
                <c:pt idx="79">
                  <c:v>3.9297835826873779</c:v>
                </c:pt>
                <c:pt idx="80">
                  <c:v>4.573453426361084</c:v>
                </c:pt>
                <c:pt idx="81">
                  <c:v>4.5053973197937012</c:v>
                </c:pt>
                <c:pt idx="82">
                  <c:v>5.0292525291442871</c:v>
                </c:pt>
                <c:pt idx="83">
                  <c:v>4.4305510520935059</c:v>
                </c:pt>
                <c:pt idx="84">
                  <c:v>5.1914191246032715</c:v>
                </c:pt>
                <c:pt idx="85">
                  <c:v>4.817378044128418</c:v>
                </c:pt>
                <c:pt idx="86">
                  <c:v>3.7469100952148438</c:v>
                </c:pt>
                <c:pt idx="87">
                  <c:v>4.223024845123291</c:v>
                </c:pt>
                <c:pt idx="88">
                  <c:v>4.1937017440795898</c:v>
                </c:pt>
                <c:pt idx="89">
                  <c:v>2.6817588806152344</c:v>
                </c:pt>
                <c:pt idx="90">
                  <c:v>2.084205150604248</c:v>
                </c:pt>
                <c:pt idx="91">
                  <c:v>2.0153114795684814</c:v>
                </c:pt>
                <c:pt idx="92">
                  <c:v>1.9066390991210938</c:v>
                </c:pt>
                <c:pt idx="93">
                  <c:v>1.8266475200653076</c:v>
                </c:pt>
                <c:pt idx="94">
                  <c:v>1.9709672927856445</c:v>
                </c:pt>
                <c:pt idx="95">
                  <c:v>1.7083672285079956</c:v>
                </c:pt>
                <c:pt idx="96">
                  <c:v>2.0954296588897705</c:v>
                </c:pt>
                <c:pt idx="97">
                  <c:v>1.8172456026077271</c:v>
                </c:pt>
                <c:pt idx="98">
                  <c:v>1.2169963121414185</c:v>
                </c:pt>
                <c:pt idx="99">
                  <c:v>1.1575101613998413</c:v>
                </c:pt>
                <c:pt idx="100">
                  <c:v>1.1370384693145752</c:v>
                </c:pt>
                <c:pt idx="101">
                  <c:v>1.0333722829818726</c:v>
                </c:pt>
                <c:pt idx="102">
                  <c:v>1.2235347032546997</c:v>
                </c:pt>
                <c:pt idx="103">
                  <c:v>1.3612927198410034</c:v>
                </c:pt>
                <c:pt idx="104">
                  <c:v>1.4906864166259766</c:v>
                </c:pt>
                <c:pt idx="105">
                  <c:v>1.5398324728012085</c:v>
                </c:pt>
                <c:pt idx="106">
                  <c:v>1.461939811706543</c:v>
                </c:pt>
                <c:pt idx="107">
                  <c:v>1.3032035827636719</c:v>
                </c:pt>
                <c:pt idx="108">
                  <c:v>1.5535818338394165</c:v>
                </c:pt>
                <c:pt idx="109">
                  <c:v>1.2246098518371582</c:v>
                </c:pt>
                <c:pt idx="110">
                  <c:v>1.159166693687439</c:v>
                </c:pt>
              </c:numCache>
            </c:numRef>
          </c:val>
          <c:smooth val="0"/>
          <c:extLst>
            <c:ext xmlns:c16="http://schemas.microsoft.com/office/drawing/2014/chart" uri="{C3380CC4-5D6E-409C-BE32-E72D297353CC}">
              <c16:uniqueId val="{00000004-1162-42B0-833B-14EB27734C2F}"/>
            </c:ext>
          </c:extLst>
        </c:ser>
        <c:dLbls>
          <c:showLegendKey val="0"/>
          <c:showVal val="0"/>
          <c:showCatName val="0"/>
          <c:showSerName val="0"/>
          <c:showPercent val="0"/>
          <c:showBubbleSize val="0"/>
        </c:dLbls>
        <c:marker val="1"/>
        <c:smooth val="0"/>
        <c:axId val="507465984"/>
        <c:axId val="507466816"/>
      </c:lineChart>
      <c:lineChart>
        <c:grouping val="standard"/>
        <c:varyColors val="0"/>
        <c:ser>
          <c:idx val="4"/>
          <c:order val="4"/>
          <c:tx>
            <c:strRef>
              <c:f>'Months'' Supply'!$F$6</c:f>
              <c:strCache>
                <c:ptCount val="1"/>
                <c:pt idx="0">
                  <c:v>High</c:v>
                </c:pt>
              </c:strCache>
            </c:strRef>
          </c:tx>
          <c:spPr>
            <a:ln w="28575" cap="rnd">
              <a:solidFill>
                <a:schemeClr val="accent5"/>
              </a:solidFill>
              <a:round/>
            </a:ln>
            <a:effectLst/>
          </c:spPr>
          <c:marker>
            <c:symbol val="none"/>
          </c:marker>
          <c:cat>
            <c:numRef>
              <c:f>'Months'' Supply'!$A$7:$A$117</c:f>
              <c:numCache>
                <c:formatCode>mmm\-yy</c:formatCode>
                <c:ptCount val="111"/>
                <c:pt idx="0">
                  <c:v>41275</c:v>
                </c:pt>
                <c:pt idx="1">
                  <c:v>41306</c:v>
                </c:pt>
                <c:pt idx="2">
                  <c:v>41334</c:v>
                </c:pt>
                <c:pt idx="3">
                  <c:v>41365</c:v>
                </c:pt>
                <c:pt idx="4">
                  <c:v>41395</c:v>
                </c:pt>
                <c:pt idx="5">
                  <c:v>41426</c:v>
                </c:pt>
                <c:pt idx="6">
                  <c:v>41456</c:v>
                </c:pt>
                <c:pt idx="7">
                  <c:v>41487</c:v>
                </c:pt>
                <c:pt idx="8">
                  <c:v>41518</c:v>
                </c:pt>
                <c:pt idx="9">
                  <c:v>41548</c:v>
                </c:pt>
                <c:pt idx="10">
                  <c:v>41579</c:v>
                </c:pt>
                <c:pt idx="11">
                  <c:v>41609</c:v>
                </c:pt>
                <c:pt idx="12">
                  <c:v>41640</c:v>
                </c:pt>
                <c:pt idx="13">
                  <c:v>41671</c:v>
                </c:pt>
                <c:pt idx="14">
                  <c:v>41699</c:v>
                </c:pt>
                <c:pt idx="15">
                  <c:v>41730</c:v>
                </c:pt>
                <c:pt idx="16">
                  <c:v>41760</c:v>
                </c:pt>
                <c:pt idx="17">
                  <c:v>41791</c:v>
                </c:pt>
                <c:pt idx="18">
                  <c:v>41821</c:v>
                </c:pt>
                <c:pt idx="19">
                  <c:v>41852</c:v>
                </c:pt>
                <c:pt idx="20">
                  <c:v>41883</c:v>
                </c:pt>
                <c:pt idx="21">
                  <c:v>41913</c:v>
                </c:pt>
                <c:pt idx="22">
                  <c:v>41944</c:v>
                </c:pt>
                <c:pt idx="23">
                  <c:v>41974</c:v>
                </c:pt>
                <c:pt idx="24">
                  <c:v>42005</c:v>
                </c:pt>
                <c:pt idx="25">
                  <c:v>42036</c:v>
                </c:pt>
                <c:pt idx="26">
                  <c:v>42064</c:v>
                </c:pt>
                <c:pt idx="27">
                  <c:v>42095</c:v>
                </c:pt>
                <c:pt idx="28">
                  <c:v>42125</c:v>
                </c:pt>
                <c:pt idx="29">
                  <c:v>42156</c:v>
                </c:pt>
                <c:pt idx="30">
                  <c:v>42186</c:v>
                </c:pt>
                <c:pt idx="31">
                  <c:v>42217</c:v>
                </c:pt>
                <c:pt idx="32">
                  <c:v>42248</c:v>
                </c:pt>
                <c:pt idx="33">
                  <c:v>42278</c:v>
                </c:pt>
                <c:pt idx="34">
                  <c:v>42309</c:v>
                </c:pt>
                <c:pt idx="35">
                  <c:v>42339</c:v>
                </c:pt>
                <c:pt idx="36">
                  <c:v>42370</c:v>
                </c:pt>
                <c:pt idx="37">
                  <c:v>42401</c:v>
                </c:pt>
                <c:pt idx="38">
                  <c:v>42430</c:v>
                </c:pt>
                <c:pt idx="39">
                  <c:v>42461</c:v>
                </c:pt>
                <c:pt idx="40">
                  <c:v>42491</c:v>
                </c:pt>
                <c:pt idx="41">
                  <c:v>42522</c:v>
                </c:pt>
                <c:pt idx="42">
                  <c:v>42552</c:v>
                </c:pt>
                <c:pt idx="43">
                  <c:v>42583</c:v>
                </c:pt>
                <c:pt idx="44">
                  <c:v>42614</c:v>
                </c:pt>
                <c:pt idx="45">
                  <c:v>42644</c:v>
                </c:pt>
                <c:pt idx="46">
                  <c:v>42675</c:v>
                </c:pt>
                <c:pt idx="47">
                  <c:v>42705</c:v>
                </c:pt>
                <c:pt idx="48">
                  <c:v>42736</c:v>
                </c:pt>
                <c:pt idx="49">
                  <c:v>42767</c:v>
                </c:pt>
                <c:pt idx="50">
                  <c:v>42795</c:v>
                </c:pt>
                <c:pt idx="51">
                  <c:v>42826</c:v>
                </c:pt>
                <c:pt idx="52">
                  <c:v>42856</c:v>
                </c:pt>
                <c:pt idx="53">
                  <c:v>42887</c:v>
                </c:pt>
                <c:pt idx="54">
                  <c:v>42917</c:v>
                </c:pt>
                <c:pt idx="55">
                  <c:v>42948</c:v>
                </c:pt>
                <c:pt idx="56">
                  <c:v>42979</c:v>
                </c:pt>
                <c:pt idx="57">
                  <c:v>43009</c:v>
                </c:pt>
                <c:pt idx="58">
                  <c:v>43040</c:v>
                </c:pt>
                <c:pt idx="59">
                  <c:v>43070</c:v>
                </c:pt>
                <c:pt idx="60">
                  <c:v>43101</c:v>
                </c:pt>
                <c:pt idx="61">
                  <c:v>43132</c:v>
                </c:pt>
                <c:pt idx="62">
                  <c:v>43160</c:v>
                </c:pt>
                <c:pt idx="63">
                  <c:v>43191</c:v>
                </c:pt>
                <c:pt idx="64">
                  <c:v>43221</c:v>
                </c:pt>
                <c:pt idx="65">
                  <c:v>43252</c:v>
                </c:pt>
                <c:pt idx="66">
                  <c:v>43282</c:v>
                </c:pt>
                <c:pt idx="67">
                  <c:v>43313</c:v>
                </c:pt>
                <c:pt idx="68">
                  <c:v>43344</c:v>
                </c:pt>
                <c:pt idx="69">
                  <c:v>43374</c:v>
                </c:pt>
                <c:pt idx="70">
                  <c:v>43405</c:v>
                </c:pt>
                <c:pt idx="71">
                  <c:v>43435</c:v>
                </c:pt>
                <c:pt idx="72">
                  <c:v>43466</c:v>
                </c:pt>
                <c:pt idx="73">
                  <c:v>43497</c:v>
                </c:pt>
                <c:pt idx="74">
                  <c:v>43525</c:v>
                </c:pt>
                <c:pt idx="75">
                  <c:v>43556</c:v>
                </c:pt>
                <c:pt idx="76">
                  <c:v>43586</c:v>
                </c:pt>
                <c:pt idx="77">
                  <c:v>43617</c:v>
                </c:pt>
                <c:pt idx="78">
                  <c:v>43647</c:v>
                </c:pt>
                <c:pt idx="79">
                  <c:v>43678</c:v>
                </c:pt>
                <c:pt idx="80">
                  <c:v>43709</c:v>
                </c:pt>
                <c:pt idx="81">
                  <c:v>43739</c:v>
                </c:pt>
                <c:pt idx="82">
                  <c:v>43770</c:v>
                </c:pt>
                <c:pt idx="83">
                  <c:v>43800</c:v>
                </c:pt>
                <c:pt idx="84">
                  <c:v>43831</c:v>
                </c:pt>
                <c:pt idx="85">
                  <c:v>43862</c:v>
                </c:pt>
                <c:pt idx="86">
                  <c:v>43891</c:v>
                </c:pt>
                <c:pt idx="87">
                  <c:v>43922</c:v>
                </c:pt>
                <c:pt idx="88">
                  <c:v>43952</c:v>
                </c:pt>
                <c:pt idx="89">
                  <c:v>43983</c:v>
                </c:pt>
                <c:pt idx="90">
                  <c:v>44013</c:v>
                </c:pt>
                <c:pt idx="91">
                  <c:v>44044</c:v>
                </c:pt>
                <c:pt idx="92">
                  <c:v>44075</c:v>
                </c:pt>
                <c:pt idx="93">
                  <c:v>44105</c:v>
                </c:pt>
                <c:pt idx="94">
                  <c:v>44136</c:v>
                </c:pt>
                <c:pt idx="95">
                  <c:v>44166</c:v>
                </c:pt>
                <c:pt idx="96">
                  <c:v>44197</c:v>
                </c:pt>
                <c:pt idx="97">
                  <c:v>44228</c:v>
                </c:pt>
                <c:pt idx="98">
                  <c:v>44256</c:v>
                </c:pt>
                <c:pt idx="99">
                  <c:v>44287</c:v>
                </c:pt>
                <c:pt idx="100">
                  <c:v>44317</c:v>
                </c:pt>
                <c:pt idx="101">
                  <c:v>44348</c:v>
                </c:pt>
                <c:pt idx="102">
                  <c:v>44378</c:v>
                </c:pt>
                <c:pt idx="103">
                  <c:v>44409</c:v>
                </c:pt>
                <c:pt idx="104">
                  <c:v>44440</c:v>
                </c:pt>
                <c:pt idx="105">
                  <c:v>44470</c:v>
                </c:pt>
                <c:pt idx="106">
                  <c:v>44501</c:v>
                </c:pt>
                <c:pt idx="107">
                  <c:v>44531</c:v>
                </c:pt>
                <c:pt idx="108">
                  <c:v>44562</c:v>
                </c:pt>
                <c:pt idx="109">
                  <c:v>44593</c:v>
                </c:pt>
                <c:pt idx="110">
                  <c:v>44621</c:v>
                </c:pt>
              </c:numCache>
            </c:numRef>
          </c:cat>
          <c:val>
            <c:numRef>
              <c:f>'Months'' Supply'!$F$7:$F$117</c:f>
              <c:numCache>
                <c:formatCode>_(* #,##0.0_);_(* \(#,##0.0\);_(* "-"??_);_(@_)</c:formatCode>
                <c:ptCount val="111"/>
                <c:pt idx="0">
                  <c:v>10.861552238464355</c:v>
                </c:pt>
                <c:pt idx="1">
                  <c:v>11.913933753967285</c:v>
                </c:pt>
                <c:pt idx="2">
                  <c:v>9.5208930969238281</c:v>
                </c:pt>
                <c:pt idx="3">
                  <c:v>8.3672409057617188</c:v>
                </c:pt>
                <c:pt idx="4">
                  <c:v>7.6905403137207031</c:v>
                </c:pt>
                <c:pt idx="5">
                  <c:v>7.409691333770752</c:v>
                </c:pt>
                <c:pt idx="6">
                  <c:v>7.1765346527099609</c:v>
                </c:pt>
                <c:pt idx="7">
                  <c:v>7.4476122856140137</c:v>
                </c:pt>
                <c:pt idx="8">
                  <c:v>8.7636623382568359</c:v>
                </c:pt>
                <c:pt idx="9">
                  <c:v>8.8355789184570313</c:v>
                </c:pt>
                <c:pt idx="10">
                  <c:v>9.7289524078369141</c:v>
                </c:pt>
                <c:pt idx="11">
                  <c:v>8.6710042953491211</c:v>
                </c:pt>
                <c:pt idx="12">
                  <c:v>9.9879283905029297</c:v>
                </c:pt>
                <c:pt idx="13">
                  <c:v>11.004634857177734</c:v>
                </c:pt>
                <c:pt idx="14">
                  <c:v>9.2502679824829102</c:v>
                </c:pt>
                <c:pt idx="15">
                  <c:v>8.7445564270019531</c:v>
                </c:pt>
                <c:pt idx="16">
                  <c:v>8.203582763671875</c:v>
                </c:pt>
                <c:pt idx="17">
                  <c:v>7.9292798042297363</c:v>
                </c:pt>
                <c:pt idx="18">
                  <c:v>8.0239267349243164</c:v>
                </c:pt>
                <c:pt idx="19">
                  <c:v>8.5708026885986328</c:v>
                </c:pt>
                <c:pt idx="20">
                  <c:v>9.4075307846069336</c:v>
                </c:pt>
                <c:pt idx="21">
                  <c:v>9.1141738891601563</c:v>
                </c:pt>
                <c:pt idx="22">
                  <c:v>10.605070114135742</c:v>
                </c:pt>
                <c:pt idx="23">
                  <c:v>8.5437259674072266</c:v>
                </c:pt>
                <c:pt idx="24">
                  <c:v>10.548122406005859</c:v>
                </c:pt>
                <c:pt idx="25">
                  <c:v>10.804844856262207</c:v>
                </c:pt>
                <c:pt idx="26">
                  <c:v>8.6423091888427734</c:v>
                </c:pt>
                <c:pt idx="27">
                  <c:v>7.8692941665649414</c:v>
                </c:pt>
                <c:pt idx="28">
                  <c:v>8.1448593139648438</c:v>
                </c:pt>
                <c:pt idx="29">
                  <c:v>7.2380061149597168</c:v>
                </c:pt>
                <c:pt idx="30">
                  <c:v>7.4989361763000488</c:v>
                </c:pt>
                <c:pt idx="31">
                  <c:v>8.4423370361328125</c:v>
                </c:pt>
                <c:pt idx="32">
                  <c:v>8.9796371459960938</c:v>
                </c:pt>
                <c:pt idx="33">
                  <c:v>9.2238483428955078</c:v>
                </c:pt>
                <c:pt idx="34">
                  <c:v>10.407943725585938</c:v>
                </c:pt>
                <c:pt idx="35">
                  <c:v>8.3359193801879883</c:v>
                </c:pt>
                <c:pt idx="36">
                  <c:v>10.419919967651367</c:v>
                </c:pt>
                <c:pt idx="37">
                  <c:v>10.726312637329102</c:v>
                </c:pt>
                <c:pt idx="38">
                  <c:v>8.9498329162597656</c:v>
                </c:pt>
                <c:pt idx="39">
                  <c:v>8.8396387100219727</c:v>
                </c:pt>
                <c:pt idx="40">
                  <c:v>8.3023338317871094</c:v>
                </c:pt>
                <c:pt idx="41">
                  <c:v>7.4635286331176758</c:v>
                </c:pt>
                <c:pt idx="42">
                  <c:v>8.4619131088256836</c:v>
                </c:pt>
                <c:pt idx="43">
                  <c:v>8.0262069702148438</c:v>
                </c:pt>
                <c:pt idx="44">
                  <c:v>9.5507669448852539</c:v>
                </c:pt>
                <c:pt idx="45">
                  <c:v>10.026444435119629</c:v>
                </c:pt>
                <c:pt idx="46">
                  <c:v>10.229292869567871</c:v>
                </c:pt>
                <c:pt idx="47">
                  <c:v>9.2741966247558594</c:v>
                </c:pt>
                <c:pt idx="48">
                  <c:v>10.63425350189209</c:v>
                </c:pt>
                <c:pt idx="49">
                  <c:v>11.338091850280762</c:v>
                </c:pt>
                <c:pt idx="50">
                  <c:v>7.7363677024841309</c:v>
                </c:pt>
                <c:pt idx="51">
                  <c:v>8.0598621368408203</c:v>
                </c:pt>
                <c:pt idx="52">
                  <c:v>6.7652392387390137</c:v>
                </c:pt>
                <c:pt idx="53">
                  <c:v>6.304044246673584</c:v>
                </c:pt>
                <c:pt idx="54">
                  <c:v>7.6009235382080078</c:v>
                </c:pt>
                <c:pt idx="55">
                  <c:v>7.3204584121704102</c:v>
                </c:pt>
                <c:pt idx="56">
                  <c:v>9.3676481246948242</c:v>
                </c:pt>
                <c:pt idx="57">
                  <c:v>8.7027378082275391</c:v>
                </c:pt>
                <c:pt idx="58">
                  <c:v>9.1965436935424805</c:v>
                </c:pt>
                <c:pt idx="59">
                  <c:v>8.3725643157958984</c:v>
                </c:pt>
                <c:pt idx="60">
                  <c:v>9.3857946395874023</c:v>
                </c:pt>
                <c:pt idx="61">
                  <c:v>9.6169414520263672</c:v>
                </c:pt>
                <c:pt idx="62">
                  <c:v>7.1149110794067383</c:v>
                </c:pt>
                <c:pt idx="63">
                  <c:v>7.0920710563659668</c:v>
                </c:pt>
                <c:pt idx="64">
                  <c:v>6.4478354454040527</c:v>
                </c:pt>
                <c:pt idx="65">
                  <c:v>6.387998104095459</c:v>
                </c:pt>
                <c:pt idx="66">
                  <c:v>7.3229589462280273</c:v>
                </c:pt>
                <c:pt idx="67">
                  <c:v>7.3414597511291504</c:v>
                </c:pt>
                <c:pt idx="68">
                  <c:v>10.048991203308105</c:v>
                </c:pt>
                <c:pt idx="69">
                  <c:v>9.1378183364868164</c:v>
                </c:pt>
                <c:pt idx="70">
                  <c:v>10.312780380249023</c:v>
                </c:pt>
                <c:pt idx="71">
                  <c:v>10.835182189941406</c:v>
                </c:pt>
                <c:pt idx="72">
                  <c:v>11.96433162689209</c:v>
                </c:pt>
                <c:pt idx="73">
                  <c:v>11.670637130737305</c:v>
                </c:pt>
                <c:pt idx="74">
                  <c:v>8.9807395935058594</c:v>
                </c:pt>
                <c:pt idx="75">
                  <c:v>8.0771808624267578</c:v>
                </c:pt>
                <c:pt idx="76">
                  <c:v>7.0739083290100098</c:v>
                </c:pt>
                <c:pt idx="77">
                  <c:v>7.3691730499267578</c:v>
                </c:pt>
                <c:pt idx="78">
                  <c:v>7.4634566307067871</c:v>
                </c:pt>
                <c:pt idx="79">
                  <c:v>8.0052776336669922</c:v>
                </c:pt>
                <c:pt idx="80">
                  <c:v>9.1175642013549805</c:v>
                </c:pt>
                <c:pt idx="81">
                  <c:v>8.4901704788208008</c:v>
                </c:pt>
                <c:pt idx="82">
                  <c:v>9.5372371673583984</c:v>
                </c:pt>
                <c:pt idx="83">
                  <c:v>8.0206708908081055</c:v>
                </c:pt>
                <c:pt idx="84">
                  <c:v>9.1060209274291992</c:v>
                </c:pt>
                <c:pt idx="85">
                  <c:v>9.015101432800293</c:v>
                </c:pt>
                <c:pt idx="86">
                  <c:v>7.5892882347106934</c:v>
                </c:pt>
                <c:pt idx="87">
                  <c:v>9.5248918533325195</c:v>
                </c:pt>
                <c:pt idx="88">
                  <c:v>9.3603906631469727</c:v>
                </c:pt>
                <c:pt idx="89">
                  <c:v>5.8893265724182129</c:v>
                </c:pt>
                <c:pt idx="90">
                  <c:v>4.4733119010925293</c:v>
                </c:pt>
                <c:pt idx="91">
                  <c:v>4.2071390151977539</c:v>
                </c:pt>
                <c:pt idx="92">
                  <c:v>4.0863232612609863</c:v>
                </c:pt>
                <c:pt idx="93">
                  <c:v>3.9005265235900879</c:v>
                </c:pt>
                <c:pt idx="94">
                  <c:v>4.2533988952636719</c:v>
                </c:pt>
                <c:pt idx="95">
                  <c:v>3.5954439640045166</c:v>
                </c:pt>
                <c:pt idx="96">
                  <c:v>4.3359861373901367</c:v>
                </c:pt>
                <c:pt idx="97">
                  <c:v>3.6734027862548828</c:v>
                </c:pt>
                <c:pt idx="98">
                  <c:v>2.3797504901885986</c:v>
                </c:pt>
                <c:pt idx="99">
                  <c:v>2.2307925224304199</c:v>
                </c:pt>
                <c:pt idx="100">
                  <c:v>2.2383468151092529</c:v>
                </c:pt>
                <c:pt idx="101">
                  <c:v>2.012362003326416</c:v>
                </c:pt>
                <c:pt idx="102">
                  <c:v>2.4003002643585205</c:v>
                </c:pt>
                <c:pt idx="103">
                  <c:v>2.6083889007568359</c:v>
                </c:pt>
                <c:pt idx="104">
                  <c:v>2.9107785224914551</c:v>
                </c:pt>
                <c:pt idx="105">
                  <c:v>2.9554307460784912</c:v>
                </c:pt>
                <c:pt idx="106">
                  <c:v>2.7078609466552734</c:v>
                </c:pt>
                <c:pt idx="107">
                  <c:v>2.33197021484375</c:v>
                </c:pt>
                <c:pt idx="108">
                  <c:v>2.8974769115447998</c:v>
                </c:pt>
                <c:pt idx="109">
                  <c:v>2.4055523872375488</c:v>
                </c:pt>
                <c:pt idx="110">
                  <c:v>2.2264604568481445</c:v>
                </c:pt>
              </c:numCache>
            </c:numRef>
          </c:val>
          <c:smooth val="0"/>
          <c:extLst>
            <c:ext xmlns:c16="http://schemas.microsoft.com/office/drawing/2014/chart" uri="{C3380CC4-5D6E-409C-BE32-E72D297353CC}">
              <c16:uniqueId val="{00000005-1162-42B0-833B-14EB27734C2F}"/>
            </c:ext>
          </c:extLst>
        </c:ser>
        <c:dLbls>
          <c:showLegendKey val="0"/>
          <c:showVal val="0"/>
          <c:showCatName val="0"/>
          <c:showSerName val="0"/>
          <c:showPercent val="0"/>
          <c:showBubbleSize val="0"/>
        </c:dLbls>
        <c:marker val="1"/>
        <c:smooth val="0"/>
        <c:axId val="674787279"/>
        <c:axId val="708497599"/>
      </c:lineChart>
      <c:dateAx>
        <c:axId val="507465984"/>
        <c:scaling>
          <c:orientation val="minMax"/>
        </c:scaling>
        <c:delete val="0"/>
        <c:axPos val="b"/>
        <c:numFmt formatCode="mmm\-yy" sourceLinked="1"/>
        <c:majorTickMark val="in"/>
        <c:minorTickMark val="none"/>
        <c:tickLblPos val="nextTo"/>
        <c:spPr>
          <a:noFill/>
          <a:ln w="9525" cap="flat" cmpd="sng" algn="ctr">
            <a:solidFill>
              <a:sysClr val="windowText" lastClr="000000"/>
            </a:solidFill>
            <a:round/>
          </a:ln>
          <a:effectLst/>
        </c:spPr>
        <c:txPr>
          <a:bodyPr rot="-2700000" spcFirstLastPara="1" vertOverflow="ellipsis" wrap="square" anchor="ctr" anchorCtr="1"/>
          <a:lstStyle/>
          <a:p>
            <a:pPr>
              <a:defRPr sz="1000" b="0" i="0" u="none" strike="noStrike" kern="1200" baseline="0">
                <a:solidFill>
                  <a:sysClr val="windowText" lastClr="000000"/>
                </a:solidFill>
                <a:latin typeface="+mn-lt"/>
                <a:ea typeface="+mn-ea"/>
                <a:cs typeface="+mn-cs"/>
              </a:defRPr>
            </a:pPr>
            <a:endParaRPr lang="en-US"/>
          </a:p>
        </c:txPr>
        <c:crossAx val="507466816"/>
        <c:crosses val="autoZero"/>
        <c:auto val="1"/>
        <c:lblOffset val="100"/>
        <c:baseTimeUnit val="months"/>
        <c:majorUnit val="6"/>
        <c:majorTimeUnit val="months"/>
      </c:dateAx>
      <c:valAx>
        <c:axId val="507466816"/>
        <c:scaling>
          <c:orientation val="minMax"/>
          <c:max val="14"/>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crossAx val="507465984"/>
        <c:crosses val="autoZero"/>
        <c:crossBetween val="between"/>
      </c:valAx>
      <c:valAx>
        <c:axId val="708497599"/>
        <c:scaling>
          <c:orientation val="minMax"/>
          <c:min val="0"/>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crossAx val="674787279"/>
        <c:crosses val="max"/>
        <c:crossBetween val="between"/>
      </c:valAx>
      <c:dateAx>
        <c:axId val="674787279"/>
        <c:scaling>
          <c:orientation val="minMax"/>
        </c:scaling>
        <c:delete val="1"/>
        <c:axPos val="b"/>
        <c:numFmt formatCode="mmm\-yy" sourceLinked="1"/>
        <c:majorTickMark val="out"/>
        <c:minorTickMark val="none"/>
        <c:tickLblPos val="nextTo"/>
        <c:crossAx val="708497599"/>
        <c:crosses val="autoZero"/>
        <c:auto val="1"/>
        <c:lblOffset val="100"/>
        <c:baseTimeUnit val="months"/>
      </c:dateAx>
      <c:spPr>
        <a:noFill/>
        <a:ln>
          <a:solidFill>
            <a:sysClr val="windowText" lastClr="000000"/>
          </a:solidFill>
        </a:ln>
        <a:effectLst/>
      </c:spPr>
    </c:plotArea>
    <c:legend>
      <c:legendPos val="r"/>
      <c:legendEntry>
        <c:idx val="0"/>
        <c:delete val="1"/>
      </c:legendEntry>
      <c:layout>
        <c:manualLayout>
          <c:xMode val="edge"/>
          <c:yMode val="edge"/>
          <c:x val="0.75604699697134403"/>
          <c:y val="0.10621162258883979"/>
          <c:w val="0.16637365181017047"/>
          <c:h val="0.19993822454061749"/>
        </c:manualLayout>
      </c:layout>
      <c:overlay val="0"/>
      <c:spPr>
        <a:solidFill>
          <a:schemeClr val="bg1"/>
        </a:solidFill>
        <a:ln>
          <a:solidFill>
            <a:sysClr val="windowText" lastClr="000000"/>
          </a:solid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ysClr val="windowText" lastClr="000000"/>
          </a:solidFill>
        </a:defRPr>
      </a:pPr>
      <a:endParaRPr lang="en-US"/>
    </a:p>
  </c:txPr>
  <c:externalData r:id="rId4">
    <c:autoUpdate val="0"/>
  </c:externalData>
  <c:userShapes r:id="rId5"/>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ysClr val="windowText" lastClr="000000"/>
                </a:solidFill>
                <a:latin typeface="+mn-lt"/>
                <a:ea typeface="+mn-ea"/>
                <a:cs typeface="+mn-cs"/>
              </a:defRPr>
            </a:pPr>
            <a:r>
              <a:rPr lang="en-US" sz="1200" b="1" dirty="0" smtClean="0">
                <a:effectLst/>
              </a:rPr>
              <a:t>Share of GSE loans with appraisal waiver,</a:t>
            </a:r>
            <a:endParaRPr lang="en-US" sz="1200" dirty="0" smtClean="0">
              <a:effectLst/>
            </a:endParaRPr>
          </a:p>
          <a:p>
            <a:pPr>
              <a:defRPr sz="1200"/>
            </a:pPr>
            <a:r>
              <a:rPr lang="en-US" sz="1200" b="1" dirty="0" smtClean="0">
                <a:effectLst/>
              </a:rPr>
              <a:t> by guarantor</a:t>
            </a:r>
            <a:endParaRPr lang="en-US" sz="1200" dirty="0" smtClean="0">
              <a:effectLst/>
            </a:endParaRPr>
          </a:p>
        </c:rich>
      </c:tx>
      <c:layout>
        <c:manualLayout>
          <c:xMode val="edge"/>
          <c:yMode val="edge"/>
          <c:x val="0.14262693968849233"/>
          <c:y val="0"/>
        </c:manualLayout>
      </c:layout>
      <c:overlay val="0"/>
      <c:spPr>
        <a:solidFill>
          <a:srgbClr val="ED7D31">
            <a:lumMod val="20000"/>
            <a:lumOff val="80000"/>
          </a:srgbClr>
        </a:solidFill>
        <a:ln>
          <a:noFill/>
        </a:ln>
        <a:effectLst/>
      </c:spPr>
      <c:txPr>
        <a:bodyPr rot="0" spcFirstLastPara="1" vertOverflow="ellipsis" vert="horz" wrap="square" anchor="ctr" anchorCtr="1"/>
        <a:lstStyle/>
        <a:p>
          <a:pPr>
            <a:defRPr sz="1200" b="0" i="0"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8.4456036745406818E-2"/>
          <c:y val="5.0925925925925923E-2"/>
          <c:w val="0.88298775153105846"/>
          <c:h val="0.82117454083890473"/>
        </c:manualLayout>
      </c:layout>
      <c:lineChart>
        <c:grouping val="standard"/>
        <c:varyColors val="0"/>
        <c:ser>
          <c:idx val="0"/>
          <c:order val="0"/>
          <c:tx>
            <c:v>GSE combined</c:v>
          </c:tx>
          <c:spPr>
            <a:ln w="28575" cap="rnd">
              <a:solidFill>
                <a:schemeClr val="tx1"/>
              </a:solidFill>
              <a:round/>
            </a:ln>
            <a:effectLst/>
          </c:spPr>
          <c:marker>
            <c:symbol val="none"/>
          </c:marker>
          <c:cat>
            <c:numRef>
              <c:f>'Historical Data'!Date</c:f>
              <c:numCache>
                <c:formatCode>mmm\-yy</c:formatCode>
                <c:ptCount val="113"/>
                <c:pt idx="0">
                  <c:v>41183</c:v>
                </c:pt>
                <c:pt idx="1">
                  <c:v>41214</c:v>
                </c:pt>
                <c:pt idx="2">
                  <c:v>41244</c:v>
                </c:pt>
                <c:pt idx="3">
                  <c:v>41275</c:v>
                </c:pt>
                <c:pt idx="4">
                  <c:v>41306</c:v>
                </c:pt>
                <c:pt idx="5">
                  <c:v>41334</c:v>
                </c:pt>
                <c:pt idx="6">
                  <c:v>41365</c:v>
                </c:pt>
                <c:pt idx="7">
                  <c:v>41395</c:v>
                </c:pt>
                <c:pt idx="8">
                  <c:v>41426</c:v>
                </c:pt>
                <c:pt idx="9">
                  <c:v>41456</c:v>
                </c:pt>
                <c:pt idx="10">
                  <c:v>41487</c:v>
                </c:pt>
                <c:pt idx="11">
                  <c:v>41518</c:v>
                </c:pt>
                <c:pt idx="12">
                  <c:v>41548</c:v>
                </c:pt>
                <c:pt idx="13">
                  <c:v>41579</c:v>
                </c:pt>
                <c:pt idx="14">
                  <c:v>41609</c:v>
                </c:pt>
                <c:pt idx="15">
                  <c:v>41640</c:v>
                </c:pt>
                <c:pt idx="16">
                  <c:v>41671</c:v>
                </c:pt>
                <c:pt idx="17">
                  <c:v>41699</c:v>
                </c:pt>
                <c:pt idx="18">
                  <c:v>41730</c:v>
                </c:pt>
                <c:pt idx="19">
                  <c:v>41760</c:v>
                </c:pt>
                <c:pt idx="20">
                  <c:v>41791</c:v>
                </c:pt>
                <c:pt idx="21">
                  <c:v>41821</c:v>
                </c:pt>
                <c:pt idx="22">
                  <c:v>41852</c:v>
                </c:pt>
                <c:pt idx="23">
                  <c:v>41883</c:v>
                </c:pt>
                <c:pt idx="24">
                  <c:v>41913</c:v>
                </c:pt>
                <c:pt idx="25">
                  <c:v>41944</c:v>
                </c:pt>
                <c:pt idx="26">
                  <c:v>41974</c:v>
                </c:pt>
                <c:pt idx="27">
                  <c:v>42005</c:v>
                </c:pt>
                <c:pt idx="28">
                  <c:v>42036</c:v>
                </c:pt>
                <c:pt idx="29">
                  <c:v>42064</c:v>
                </c:pt>
                <c:pt idx="30">
                  <c:v>42095</c:v>
                </c:pt>
                <c:pt idx="31">
                  <c:v>42125</c:v>
                </c:pt>
                <c:pt idx="32">
                  <c:v>42156</c:v>
                </c:pt>
                <c:pt idx="33">
                  <c:v>42186</c:v>
                </c:pt>
                <c:pt idx="34">
                  <c:v>42217</c:v>
                </c:pt>
                <c:pt idx="35">
                  <c:v>42248</c:v>
                </c:pt>
                <c:pt idx="36">
                  <c:v>42278</c:v>
                </c:pt>
                <c:pt idx="37">
                  <c:v>42309</c:v>
                </c:pt>
                <c:pt idx="38">
                  <c:v>42339</c:v>
                </c:pt>
                <c:pt idx="39">
                  <c:v>42370</c:v>
                </c:pt>
                <c:pt idx="40">
                  <c:v>42401</c:v>
                </c:pt>
                <c:pt idx="41">
                  <c:v>42430</c:v>
                </c:pt>
                <c:pt idx="42">
                  <c:v>42461</c:v>
                </c:pt>
                <c:pt idx="43">
                  <c:v>42491</c:v>
                </c:pt>
                <c:pt idx="44">
                  <c:v>42522</c:v>
                </c:pt>
                <c:pt idx="45">
                  <c:v>42552</c:v>
                </c:pt>
                <c:pt idx="46">
                  <c:v>42583</c:v>
                </c:pt>
                <c:pt idx="47">
                  <c:v>42614</c:v>
                </c:pt>
                <c:pt idx="48">
                  <c:v>42644</c:v>
                </c:pt>
                <c:pt idx="49">
                  <c:v>42675</c:v>
                </c:pt>
                <c:pt idx="50">
                  <c:v>42705</c:v>
                </c:pt>
                <c:pt idx="51">
                  <c:v>42736</c:v>
                </c:pt>
                <c:pt idx="52">
                  <c:v>42767</c:v>
                </c:pt>
                <c:pt idx="53">
                  <c:v>42795</c:v>
                </c:pt>
                <c:pt idx="54">
                  <c:v>42826</c:v>
                </c:pt>
                <c:pt idx="55">
                  <c:v>42856</c:v>
                </c:pt>
                <c:pt idx="56">
                  <c:v>42887</c:v>
                </c:pt>
                <c:pt idx="57">
                  <c:v>42917</c:v>
                </c:pt>
                <c:pt idx="58">
                  <c:v>42948</c:v>
                </c:pt>
                <c:pt idx="59">
                  <c:v>42979</c:v>
                </c:pt>
                <c:pt idx="60">
                  <c:v>43009</c:v>
                </c:pt>
                <c:pt idx="61">
                  <c:v>43040</c:v>
                </c:pt>
                <c:pt idx="62">
                  <c:v>43070</c:v>
                </c:pt>
                <c:pt idx="63">
                  <c:v>43101</c:v>
                </c:pt>
                <c:pt idx="64">
                  <c:v>43132</c:v>
                </c:pt>
                <c:pt idx="65">
                  <c:v>43160</c:v>
                </c:pt>
                <c:pt idx="66">
                  <c:v>43191</c:v>
                </c:pt>
                <c:pt idx="67">
                  <c:v>43221</c:v>
                </c:pt>
                <c:pt idx="68">
                  <c:v>43252</c:v>
                </c:pt>
                <c:pt idx="69">
                  <c:v>43282</c:v>
                </c:pt>
                <c:pt idx="70">
                  <c:v>43313</c:v>
                </c:pt>
                <c:pt idx="71">
                  <c:v>43344</c:v>
                </c:pt>
                <c:pt idx="72">
                  <c:v>43374</c:v>
                </c:pt>
                <c:pt idx="73">
                  <c:v>43405</c:v>
                </c:pt>
                <c:pt idx="74">
                  <c:v>43435</c:v>
                </c:pt>
                <c:pt idx="75">
                  <c:v>43466</c:v>
                </c:pt>
                <c:pt idx="76">
                  <c:v>43497</c:v>
                </c:pt>
                <c:pt idx="77">
                  <c:v>43525</c:v>
                </c:pt>
                <c:pt idx="78">
                  <c:v>43556</c:v>
                </c:pt>
                <c:pt idx="79">
                  <c:v>43586</c:v>
                </c:pt>
                <c:pt idx="80">
                  <c:v>43617</c:v>
                </c:pt>
                <c:pt idx="81">
                  <c:v>43647</c:v>
                </c:pt>
                <c:pt idx="82">
                  <c:v>43678</c:v>
                </c:pt>
                <c:pt idx="83">
                  <c:v>43709</c:v>
                </c:pt>
                <c:pt idx="84">
                  <c:v>43739</c:v>
                </c:pt>
                <c:pt idx="85">
                  <c:v>43770</c:v>
                </c:pt>
                <c:pt idx="86">
                  <c:v>43800</c:v>
                </c:pt>
                <c:pt idx="87">
                  <c:v>43831</c:v>
                </c:pt>
                <c:pt idx="88">
                  <c:v>43862</c:v>
                </c:pt>
                <c:pt idx="89">
                  <c:v>43891</c:v>
                </c:pt>
                <c:pt idx="90">
                  <c:v>43922</c:v>
                </c:pt>
                <c:pt idx="91">
                  <c:v>43952</c:v>
                </c:pt>
                <c:pt idx="92">
                  <c:v>43983</c:v>
                </c:pt>
                <c:pt idx="93">
                  <c:v>44013</c:v>
                </c:pt>
                <c:pt idx="94">
                  <c:v>44044</c:v>
                </c:pt>
                <c:pt idx="95">
                  <c:v>44075</c:v>
                </c:pt>
                <c:pt idx="96">
                  <c:v>44105</c:v>
                </c:pt>
                <c:pt idx="97">
                  <c:v>44136</c:v>
                </c:pt>
                <c:pt idx="98">
                  <c:v>44166</c:v>
                </c:pt>
                <c:pt idx="99">
                  <c:v>44197</c:v>
                </c:pt>
                <c:pt idx="100">
                  <c:v>44228</c:v>
                </c:pt>
                <c:pt idx="101">
                  <c:v>44256</c:v>
                </c:pt>
                <c:pt idx="102">
                  <c:v>44287</c:v>
                </c:pt>
                <c:pt idx="103">
                  <c:v>44317</c:v>
                </c:pt>
                <c:pt idx="104">
                  <c:v>44348</c:v>
                </c:pt>
                <c:pt idx="105">
                  <c:v>44378</c:v>
                </c:pt>
                <c:pt idx="106">
                  <c:v>44409</c:v>
                </c:pt>
                <c:pt idx="107">
                  <c:v>44440</c:v>
                </c:pt>
                <c:pt idx="108">
                  <c:v>44470</c:v>
                </c:pt>
                <c:pt idx="109">
                  <c:v>44501</c:v>
                </c:pt>
                <c:pt idx="110">
                  <c:v>44531</c:v>
                </c:pt>
                <c:pt idx="111">
                  <c:v>44562</c:v>
                </c:pt>
                <c:pt idx="112">
                  <c:v>44593</c:v>
                </c:pt>
              </c:numCache>
            </c:numRef>
          </c:cat>
          <c:val>
            <c:numRef>
              <c:f>'Historical Data'!GSE_share</c:f>
              <c:numCache>
                <c:formatCode>0%</c:formatCode>
                <c:ptCount val="113"/>
                <c:pt idx="0">
                  <c:v>4.1236858123738784E-6</c:v>
                </c:pt>
                <c:pt idx="1">
                  <c:v>3.471041054581292E-6</c:v>
                </c:pt>
                <c:pt idx="2">
                  <c:v>0</c:v>
                </c:pt>
                <c:pt idx="3">
                  <c:v>0</c:v>
                </c:pt>
                <c:pt idx="4">
                  <c:v>3.7846245959372027E-6</c:v>
                </c:pt>
                <c:pt idx="5">
                  <c:v>4.1287680687673856E-6</c:v>
                </c:pt>
                <c:pt idx="6">
                  <c:v>0</c:v>
                </c:pt>
                <c:pt idx="7">
                  <c:v>1.964898956430261E-6</c:v>
                </c:pt>
                <c:pt idx="8">
                  <c:v>5.6481430874555372E-6</c:v>
                </c:pt>
                <c:pt idx="9">
                  <c:v>1.9717565464816289E-6</c:v>
                </c:pt>
                <c:pt idx="10">
                  <c:v>1.3098291674396023E-5</c:v>
                </c:pt>
                <c:pt idx="11">
                  <c:v>2.6421964776091045E-6</c:v>
                </c:pt>
                <c:pt idx="12">
                  <c:v>6.6476322899688967E-6</c:v>
                </c:pt>
                <c:pt idx="13">
                  <c:v>2.1131001631147228E-5</c:v>
                </c:pt>
                <c:pt idx="14">
                  <c:v>3.9474202822020743E-6</c:v>
                </c:pt>
                <c:pt idx="15">
                  <c:v>3.9345759432762861E-6</c:v>
                </c:pt>
                <c:pt idx="16">
                  <c:v>5.1861034080502577E-6</c:v>
                </c:pt>
                <c:pt idx="17">
                  <c:v>1.6313746527885087E-5</c:v>
                </c:pt>
                <c:pt idx="18">
                  <c:v>1.3278037840791512E-5</c:v>
                </c:pt>
                <c:pt idx="19">
                  <c:v>1.6875714209163561E-5</c:v>
                </c:pt>
                <c:pt idx="20">
                  <c:v>2.3539658286608756E-5</c:v>
                </c:pt>
                <c:pt idx="21">
                  <c:v>7.0403943936980795E-6</c:v>
                </c:pt>
                <c:pt idx="22">
                  <c:v>2.1046649635536596E-5</c:v>
                </c:pt>
                <c:pt idx="23">
                  <c:v>3.6026040106662549E-6</c:v>
                </c:pt>
                <c:pt idx="24">
                  <c:v>1.4591457329515833E-5</c:v>
                </c:pt>
                <c:pt idx="25">
                  <c:v>1.8481487131793983E-5</c:v>
                </c:pt>
                <c:pt idx="26">
                  <c:v>2.7385576686356217E-5</c:v>
                </c:pt>
                <c:pt idx="27">
                  <c:v>5.3361032769316807E-5</c:v>
                </c:pt>
                <c:pt idx="28">
                  <c:v>1.7201522132381797E-4</c:v>
                </c:pt>
                <c:pt idx="29">
                  <c:v>2.4701247457414865E-4</c:v>
                </c:pt>
                <c:pt idx="30">
                  <c:v>1.8818216631188989E-4</c:v>
                </c:pt>
                <c:pt idx="31">
                  <c:v>1.2157333549112082E-4</c:v>
                </c:pt>
                <c:pt idx="32">
                  <c:v>1.2122395128244534E-4</c:v>
                </c:pt>
                <c:pt idx="33">
                  <c:v>7.6537988206837326E-5</c:v>
                </c:pt>
                <c:pt idx="34">
                  <c:v>9.9427357781678438E-5</c:v>
                </c:pt>
                <c:pt idx="35">
                  <c:v>7.9527344496455044E-5</c:v>
                </c:pt>
                <c:pt idx="36">
                  <c:v>7.1212751208804548E-5</c:v>
                </c:pt>
                <c:pt idx="37">
                  <c:v>2.4114482584991492E-5</c:v>
                </c:pt>
                <c:pt idx="38">
                  <c:v>2.8501395718194544E-5</c:v>
                </c:pt>
                <c:pt idx="39">
                  <c:v>1.4562506294168998E-5</c:v>
                </c:pt>
                <c:pt idx="40">
                  <c:v>4.4914550016983412E-6</c:v>
                </c:pt>
                <c:pt idx="41">
                  <c:v>1.2635196981136687E-5</c:v>
                </c:pt>
                <c:pt idx="42">
                  <c:v>0</c:v>
                </c:pt>
                <c:pt idx="43">
                  <c:v>2.1567395378951915E-5</c:v>
                </c:pt>
                <c:pt idx="44">
                  <c:v>1.1164733223267831E-5</c:v>
                </c:pt>
                <c:pt idx="45">
                  <c:v>2.1050305804237723E-5</c:v>
                </c:pt>
                <c:pt idx="46">
                  <c:v>1.6609870726824738E-5</c:v>
                </c:pt>
                <c:pt idx="47">
                  <c:v>3.3262374927289784E-5</c:v>
                </c:pt>
                <c:pt idx="48">
                  <c:v>1.9175006309524179E-4</c:v>
                </c:pt>
                <c:pt idx="49">
                  <c:v>6.720302626490593E-4</c:v>
                </c:pt>
                <c:pt idx="50">
                  <c:v>4.9565266817808151E-3</c:v>
                </c:pt>
                <c:pt idx="51">
                  <c:v>1.4275571331381798E-2</c:v>
                </c:pt>
                <c:pt idx="52">
                  <c:v>1.3378756120800972E-2</c:v>
                </c:pt>
                <c:pt idx="53">
                  <c:v>1.3894666917622089E-2</c:v>
                </c:pt>
                <c:pt idx="54">
                  <c:v>1.3079022988677025E-2</c:v>
                </c:pt>
                <c:pt idx="55">
                  <c:v>1.4092805795371532E-2</c:v>
                </c:pt>
                <c:pt idx="56">
                  <c:v>1.53006911277771E-2</c:v>
                </c:pt>
                <c:pt idx="57">
                  <c:v>1.7750157043337822E-2</c:v>
                </c:pt>
                <c:pt idx="58">
                  <c:v>2.3009119555354118E-2</c:v>
                </c:pt>
                <c:pt idx="59">
                  <c:v>2.7721051126718521E-2</c:v>
                </c:pt>
                <c:pt idx="60">
                  <c:v>4.0901072323322296E-2</c:v>
                </c:pt>
                <c:pt idx="61">
                  <c:v>4.8956558108329773E-2</c:v>
                </c:pt>
                <c:pt idx="62">
                  <c:v>4.6909302473068237E-2</c:v>
                </c:pt>
                <c:pt idx="63">
                  <c:v>4.5369401574134827E-2</c:v>
                </c:pt>
                <c:pt idx="64">
                  <c:v>4.8391573131084442E-2</c:v>
                </c:pt>
                <c:pt idx="65">
                  <c:v>4.2866077274084091E-2</c:v>
                </c:pt>
                <c:pt idx="66">
                  <c:v>3.2455939799547195E-2</c:v>
                </c:pt>
                <c:pt idx="67">
                  <c:v>3.1572911888360977E-2</c:v>
                </c:pt>
                <c:pt idx="68">
                  <c:v>2.9655970633029938E-2</c:v>
                </c:pt>
                <c:pt idx="69">
                  <c:v>2.8545668348670006E-2</c:v>
                </c:pt>
                <c:pt idx="70">
                  <c:v>3.1251929700374603E-2</c:v>
                </c:pt>
                <c:pt idx="71">
                  <c:v>3.3723965287208557E-2</c:v>
                </c:pt>
                <c:pt idx="72">
                  <c:v>3.5192318260669708E-2</c:v>
                </c:pt>
                <c:pt idx="73">
                  <c:v>3.4525610506534576E-2</c:v>
                </c:pt>
                <c:pt idx="74">
                  <c:v>3.1579691916704178E-2</c:v>
                </c:pt>
                <c:pt idx="75">
                  <c:v>3.2823551446199417E-2</c:v>
                </c:pt>
                <c:pt idx="76">
                  <c:v>4.5483775436878204E-2</c:v>
                </c:pt>
                <c:pt idx="77">
                  <c:v>5.6398257613182068E-2</c:v>
                </c:pt>
                <c:pt idx="78">
                  <c:v>6.069500744342804E-2</c:v>
                </c:pt>
                <c:pt idx="79">
                  <c:v>8.3446837961673737E-2</c:v>
                </c:pt>
                <c:pt idx="80">
                  <c:v>8.1007219851016998E-2</c:v>
                </c:pt>
                <c:pt idx="81">
                  <c:v>9.9233910441398621E-2</c:v>
                </c:pt>
                <c:pt idx="82">
                  <c:v>0.14297559857368469</c:v>
                </c:pt>
                <c:pt idx="83">
                  <c:v>0.16561561822891235</c:v>
                </c:pt>
                <c:pt idx="84">
                  <c:v>0.21948951482772827</c:v>
                </c:pt>
                <c:pt idx="85">
                  <c:v>0.20850811898708344</c:v>
                </c:pt>
                <c:pt idx="86">
                  <c:v>0.19820588827133179</c:v>
                </c:pt>
                <c:pt idx="87">
                  <c:v>0.19061897695064545</c:v>
                </c:pt>
                <c:pt idx="88">
                  <c:v>0.20783732831478119</c:v>
                </c:pt>
                <c:pt idx="89">
                  <c:v>0.25201717019081116</c:v>
                </c:pt>
                <c:pt idx="90">
                  <c:v>0.29117769002914429</c:v>
                </c:pt>
                <c:pt idx="91">
                  <c:v>0.33219975233078003</c:v>
                </c:pt>
                <c:pt idx="92">
                  <c:v>0.39167526364326477</c:v>
                </c:pt>
                <c:pt idx="93">
                  <c:v>0.41500687599182129</c:v>
                </c:pt>
                <c:pt idx="94">
                  <c:v>0.41518166661262512</c:v>
                </c:pt>
                <c:pt idx="95">
                  <c:v>0.4393438994884491</c:v>
                </c:pt>
                <c:pt idx="96">
                  <c:v>0.44601300358772278</c:v>
                </c:pt>
                <c:pt idx="97">
                  <c:v>0.45179259777069092</c:v>
                </c:pt>
                <c:pt idx="98">
                  <c:v>0.44756841659545898</c:v>
                </c:pt>
                <c:pt idx="99">
                  <c:v>0.45247089862823486</c:v>
                </c:pt>
                <c:pt idx="100">
                  <c:v>0.48846772313117981</c:v>
                </c:pt>
                <c:pt idx="101">
                  <c:v>0.48988017439842224</c:v>
                </c:pt>
                <c:pt idx="102">
                  <c:v>0.44389805197715759</c:v>
                </c:pt>
                <c:pt idx="103">
                  <c:v>0.37777078151702881</c:v>
                </c:pt>
                <c:pt idx="104">
                  <c:v>0.35774683952331543</c:v>
                </c:pt>
                <c:pt idx="105">
                  <c:v>0.35118323564529419</c:v>
                </c:pt>
                <c:pt idx="106">
                  <c:v>0.3570023775100708</c:v>
                </c:pt>
                <c:pt idx="107">
                  <c:v>0.4032210111618042</c:v>
                </c:pt>
                <c:pt idx="108">
                  <c:v>0.40023672580718994</c:v>
                </c:pt>
                <c:pt idx="109">
                  <c:v>0.38249850273132324</c:v>
                </c:pt>
                <c:pt idx="110">
                  <c:v>0.34707731008529663</c:v>
                </c:pt>
                <c:pt idx="111">
                  <c:v>0.30597499012947083</c:v>
                </c:pt>
                <c:pt idx="112">
                  <c:v>0.30216589570045471</c:v>
                </c:pt>
              </c:numCache>
            </c:numRef>
          </c:val>
          <c:smooth val="0"/>
          <c:extLst>
            <c:ext xmlns:c16="http://schemas.microsoft.com/office/drawing/2014/chart" uri="{C3380CC4-5D6E-409C-BE32-E72D297353CC}">
              <c16:uniqueId val="{00000000-D6ED-4442-8C40-09E5A8F83CFD}"/>
            </c:ext>
          </c:extLst>
        </c:ser>
        <c:ser>
          <c:idx val="1"/>
          <c:order val="1"/>
          <c:tx>
            <c:v>Freddie</c:v>
          </c:tx>
          <c:spPr>
            <a:ln w="28575" cap="rnd">
              <a:solidFill>
                <a:schemeClr val="accent1"/>
              </a:solidFill>
              <a:round/>
            </a:ln>
            <a:effectLst/>
          </c:spPr>
          <c:marker>
            <c:symbol val="none"/>
          </c:marker>
          <c:cat>
            <c:numRef>
              <c:f>'Historical Data'!Date</c:f>
              <c:numCache>
                <c:formatCode>mmm\-yy</c:formatCode>
                <c:ptCount val="113"/>
                <c:pt idx="0">
                  <c:v>41183</c:v>
                </c:pt>
                <c:pt idx="1">
                  <c:v>41214</c:v>
                </c:pt>
                <c:pt idx="2">
                  <c:v>41244</c:v>
                </c:pt>
                <c:pt idx="3">
                  <c:v>41275</c:v>
                </c:pt>
                <c:pt idx="4">
                  <c:v>41306</c:v>
                </c:pt>
                <c:pt idx="5">
                  <c:v>41334</c:v>
                </c:pt>
                <c:pt idx="6">
                  <c:v>41365</c:v>
                </c:pt>
                <c:pt idx="7">
                  <c:v>41395</c:v>
                </c:pt>
                <c:pt idx="8">
                  <c:v>41426</c:v>
                </c:pt>
                <c:pt idx="9">
                  <c:v>41456</c:v>
                </c:pt>
                <c:pt idx="10">
                  <c:v>41487</c:v>
                </c:pt>
                <c:pt idx="11">
                  <c:v>41518</c:v>
                </c:pt>
                <c:pt idx="12">
                  <c:v>41548</c:v>
                </c:pt>
                <c:pt idx="13">
                  <c:v>41579</c:v>
                </c:pt>
                <c:pt idx="14">
                  <c:v>41609</c:v>
                </c:pt>
                <c:pt idx="15">
                  <c:v>41640</c:v>
                </c:pt>
                <c:pt idx="16">
                  <c:v>41671</c:v>
                </c:pt>
                <c:pt idx="17">
                  <c:v>41699</c:v>
                </c:pt>
                <c:pt idx="18">
                  <c:v>41730</c:v>
                </c:pt>
                <c:pt idx="19">
                  <c:v>41760</c:v>
                </c:pt>
                <c:pt idx="20">
                  <c:v>41791</c:v>
                </c:pt>
                <c:pt idx="21">
                  <c:v>41821</c:v>
                </c:pt>
                <c:pt idx="22">
                  <c:v>41852</c:v>
                </c:pt>
                <c:pt idx="23">
                  <c:v>41883</c:v>
                </c:pt>
                <c:pt idx="24">
                  <c:v>41913</c:v>
                </c:pt>
                <c:pt idx="25">
                  <c:v>41944</c:v>
                </c:pt>
                <c:pt idx="26">
                  <c:v>41974</c:v>
                </c:pt>
                <c:pt idx="27">
                  <c:v>42005</c:v>
                </c:pt>
                <c:pt idx="28">
                  <c:v>42036</c:v>
                </c:pt>
                <c:pt idx="29">
                  <c:v>42064</c:v>
                </c:pt>
                <c:pt idx="30">
                  <c:v>42095</c:v>
                </c:pt>
                <c:pt idx="31">
                  <c:v>42125</c:v>
                </c:pt>
                <c:pt idx="32">
                  <c:v>42156</c:v>
                </c:pt>
                <c:pt idx="33">
                  <c:v>42186</c:v>
                </c:pt>
                <c:pt idx="34">
                  <c:v>42217</c:v>
                </c:pt>
                <c:pt idx="35">
                  <c:v>42248</c:v>
                </c:pt>
                <c:pt idx="36">
                  <c:v>42278</c:v>
                </c:pt>
                <c:pt idx="37">
                  <c:v>42309</c:v>
                </c:pt>
                <c:pt idx="38">
                  <c:v>42339</c:v>
                </c:pt>
                <c:pt idx="39">
                  <c:v>42370</c:v>
                </c:pt>
                <c:pt idx="40">
                  <c:v>42401</c:v>
                </c:pt>
                <c:pt idx="41">
                  <c:v>42430</c:v>
                </c:pt>
                <c:pt idx="42">
                  <c:v>42461</c:v>
                </c:pt>
                <c:pt idx="43">
                  <c:v>42491</c:v>
                </c:pt>
                <c:pt idx="44">
                  <c:v>42522</c:v>
                </c:pt>
                <c:pt idx="45">
                  <c:v>42552</c:v>
                </c:pt>
                <c:pt idx="46">
                  <c:v>42583</c:v>
                </c:pt>
                <c:pt idx="47">
                  <c:v>42614</c:v>
                </c:pt>
                <c:pt idx="48">
                  <c:v>42644</c:v>
                </c:pt>
                <c:pt idx="49">
                  <c:v>42675</c:v>
                </c:pt>
                <c:pt idx="50">
                  <c:v>42705</c:v>
                </c:pt>
                <c:pt idx="51">
                  <c:v>42736</c:v>
                </c:pt>
                <c:pt idx="52">
                  <c:v>42767</c:v>
                </c:pt>
                <c:pt idx="53">
                  <c:v>42795</c:v>
                </c:pt>
                <c:pt idx="54">
                  <c:v>42826</c:v>
                </c:pt>
                <c:pt idx="55">
                  <c:v>42856</c:v>
                </c:pt>
                <c:pt idx="56">
                  <c:v>42887</c:v>
                </c:pt>
                <c:pt idx="57">
                  <c:v>42917</c:v>
                </c:pt>
                <c:pt idx="58">
                  <c:v>42948</c:v>
                </c:pt>
                <c:pt idx="59">
                  <c:v>42979</c:v>
                </c:pt>
                <c:pt idx="60">
                  <c:v>43009</c:v>
                </c:pt>
                <c:pt idx="61">
                  <c:v>43040</c:v>
                </c:pt>
                <c:pt idx="62">
                  <c:v>43070</c:v>
                </c:pt>
                <c:pt idx="63">
                  <c:v>43101</c:v>
                </c:pt>
                <c:pt idx="64">
                  <c:v>43132</c:v>
                </c:pt>
                <c:pt idx="65">
                  <c:v>43160</c:v>
                </c:pt>
                <c:pt idx="66">
                  <c:v>43191</c:v>
                </c:pt>
                <c:pt idx="67">
                  <c:v>43221</c:v>
                </c:pt>
                <c:pt idx="68">
                  <c:v>43252</c:v>
                </c:pt>
                <c:pt idx="69">
                  <c:v>43282</c:v>
                </c:pt>
                <c:pt idx="70">
                  <c:v>43313</c:v>
                </c:pt>
                <c:pt idx="71">
                  <c:v>43344</c:v>
                </c:pt>
                <c:pt idx="72">
                  <c:v>43374</c:v>
                </c:pt>
                <c:pt idx="73">
                  <c:v>43405</c:v>
                </c:pt>
                <c:pt idx="74">
                  <c:v>43435</c:v>
                </c:pt>
                <c:pt idx="75">
                  <c:v>43466</c:v>
                </c:pt>
                <c:pt idx="76">
                  <c:v>43497</c:v>
                </c:pt>
                <c:pt idx="77">
                  <c:v>43525</c:v>
                </c:pt>
                <c:pt idx="78">
                  <c:v>43556</c:v>
                </c:pt>
                <c:pt idx="79">
                  <c:v>43586</c:v>
                </c:pt>
                <c:pt idx="80">
                  <c:v>43617</c:v>
                </c:pt>
                <c:pt idx="81">
                  <c:v>43647</c:v>
                </c:pt>
                <c:pt idx="82">
                  <c:v>43678</c:v>
                </c:pt>
                <c:pt idx="83">
                  <c:v>43709</c:v>
                </c:pt>
                <c:pt idx="84">
                  <c:v>43739</c:v>
                </c:pt>
                <c:pt idx="85">
                  <c:v>43770</c:v>
                </c:pt>
                <c:pt idx="86">
                  <c:v>43800</c:v>
                </c:pt>
                <c:pt idx="87">
                  <c:v>43831</c:v>
                </c:pt>
                <c:pt idx="88">
                  <c:v>43862</c:v>
                </c:pt>
                <c:pt idx="89">
                  <c:v>43891</c:v>
                </c:pt>
                <c:pt idx="90">
                  <c:v>43922</c:v>
                </c:pt>
                <c:pt idx="91">
                  <c:v>43952</c:v>
                </c:pt>
                <c:pt idx="92">
                  <c:v>43983</c:v>
                </c:pt>
                <c:pt idx="93">
                  <c:v>44013</c:v>
                </c:pt>
                <c:pt idx="94">
                  <c:v>44044</c:v>
                </c:pt>
                <c:pt idx="95">
                  <c:v>44075</c:v>
                </c:pt>
                <c:pt idx="96">
                  <c:v>44105</c:v>
                </c:pt>
                <c:pt idx="97">
                  <c:v>44136</c:v>
                </c:pt>
                <c:pt idx="98">
                  <c:v>44166</c:v>
                </c:pt>
                <c:pt idx="99">
                  <c:v>44197</c:v>
                </c:pt>
                <c:pt idx="100">
                  <c:v>44228</c:v>
                </c:pt>
                <c:pt idx="101">
                  <c:v>44256</c:v>
                </c:pt>
                <c:pt idx="102">
                  <c:v>44287</c:v>
                </c:pt>
                <c:pt idx="103">
                  <c:v>44317</c:v>
                </c:pt>
                <c:pt idx="104">
                  <c:v>44348</c:v>
                </c:pt>
                <c:pt idx="105">
                  <c:v>44378</c:v>
                </c:pt>
                <c:pt idx="106">
                  <c:v>44409</c:v>
                </c:pt>
                <c:pt idx="107">
                  <c:v>44440</c:v>
                </c:pt>
                <c:pt idx="108">
                  <c:v>44470</c:v>
                </c:pt>
                <c:pt idx="109">
                  <c:v>44501</c:v>
                </c:pt>
                <c:pt idx="110">
                  <c:v>44531</c:v>
                </c:pt>
                <c:pt idx="111">
                  <c:v>44562</c:v>
                </c:pt>
                <c:pt idx="112">
                  <c:v>44593</c:v>
                </c:pt>
              </c:numCache>
            </c:numRef>
          </c:cat>
          <c:val>
            <c:numRef>
              <c:f>'Historical Data'!Freddie_share</c:f>
              <c:numCache>
                <c:formatCode>0%</c:formatCode>
                <c:ptCount val="113"/>
                <c:pt idx="0">
                  <c:v>0</c:v>
                </c:pt>
                <c:pt idx="1">
                  <c:v>0</c:v>
                </c:pt>
                <c:pt idx="2">
                  <c:v>0</c:v>
                </c:pt>
                <c:pt idx="3">
                  <c:v>0</c:v>
                </c:pt>
                <c:pt idx="4">
                  <c:v>4.3668122962117195E-3</c:v>
                </c:pt>
                <c:pt idx="5">
                  <c:v>0</c:v>
                </c:pt>
                <c:pt idx="6">
                  <c:v>0</c:v>
                </c:pt>
                <c:pt idx="7">
                  <c:v>0</c:v>
                </c:pt>
                <c:pt idx="8">
                  <c:v>2.6109660975635052E-3</c:v>
                </c:pt>
                <c:pt idx="9">
                  <c:v>0</c:v>
                </c:pt>
                <c:pt idx="10">
                  <c:v>5.9701493009924889E-3</c:v>
                </c:pt>
                <c:pt idx="11">
                  <c:v>1.4104372821748257E-3</c:v>
                </c:pt>
                <c:pt idx="12">
                  <c:v>1.6393442638218403E-3</c:v>
                </c:pt>
                <c:pt idx="13">
                  <c:v>1.0489510372281075E-2</c:v>
                </c:pt>
                <c:pt idx="14">
                  <c:v>0</c:v>
                </c:pt>
                <c:pt idx="15">
                  <c:v>3.0303029343485832E-3</c:v>
                </c:pt>
                <c:pt idx="16">
                  <c:v>0</c:v>
                </c:pt>
                <c:pt idx="17">
                  <c:v>5.2356021478772163E-3</c:v>
                </c:pt>
                <c:pt idx="18">
                  <c:v>4.999999888241291E-3</c:v>
                </c:pt>
                <c:pt idx="19">
                  <c:v>3.2786885276436806E-3</c:v>
                </c:pt>
                <c:pt idx="20">
                  <c:v>4.3165469542145729E-3</c:v>
                </c:pt>
                <c:pt idx="21">
                  <c:v>0</c:v>
                </c:pt>
                <c:pt idx="22">
                  <c:v>0</c:v>
                </c:pt>
                <c:pt idx="23">
                  <c:v>0</c:v>
                </c:pt>
                <c:pt idx="24">
                  <c:v>0</c:v>
                </c:pt>
                <c:pt idx="25">
                  <c:v>7.5471698073670268E-4</c:v>
                </c:pt>
                <c:pt idx="26">
                  <c:v>0</c:v>
                </c:pt>
                <c:pt idx="27">
                  <c:v>1.0816657450050116E-3</c:v>
                </c:pt>
                <c:pt idx="28">
                  <c:v>1.1076923459768295E-2</c:v>
                </c:pt>
                <c:pt idx="29">
                  <c:v>6.7658997140824795E-3</c:v>
                </c:pt>
                <c:pt idx="30">
                  <c:v>5.8682314120233059E-3</c:v>
                </c:pt>
                <c:pt idx="31">
                  <c:v>7.2716698050498962E-3</c:v>
                </c:pt>
                <c:pt idx="32">
                  <c:v>4.4236271642148495E-3</c:v>
                </c:pt>
                <c:pt idx="33">
                  <c:v>3.0973451212048531E-3</c:v>
                </c:pt>
                <c:pt idx="34">
                  <c:v>5.2154194563627243E-3</c:v>
                </c:pt>
                <c:pt idx="35">
                  <c:v>2.8423771727830172E-3</c:v>
                </c:pt>
                <c:pt idx="36">
                  <c:v>2.5474100839346647E-3</c:v>
                </c:pt>
                <c:pt idx="37">
                  <c:v>0</c:v>
                </c:pt>
                <c:pt idx="38">
                  <c:v>5.1046453882008791E-4</c:v>
                </c:pt>
                <c:pt idx="39">
                  <c:v>0</c:v>
                </c:pt>
                <c:pt idx="40">
                  <c:v>0</c:v>
                </c:pt>
                <c:pt idx="41">
                  <c:v>7.5075076892971992E-4</c:v>
                </c:pt>
                <c:pt idx="42">
                  <c:v>0</c:v>
                </c:pt>
                <c:pt idx="43">
                  <c:v>0</c:v>
                </c:pt>
                <c:pt idx="44">
                  <c:v>6.7521946039050817E-4</c:v>
                </c:pt>
                <c:pt idx="45">
                  <c:v>2.9469549190253019E-3</c:v>
                </c:pt>
                <c:pt idx="46">
                  <c:v>0</c:v>
                </c:pt>
                <c:pt idx="47">
                  <c:v>0</c:v>
                </c:pt>
                <c:pt idx="48">
                  <c:v>0</c:v>
                </c:pt>
                <c:pt idx="49">
                  <c:v>0</c:v>
                </c:pt>
                <c:pt idx="50">
                  <c:v>1.8674136372283101E-3</c:v>
                </c:pt>
                <c:pt idx="51">
                  <c:v>1.0351967066526413E-3</c:v>
                </c:pt>
                <c:pt idx="52">
                  <c:v>2.7816412039101124E-3</c:v>
                </c:pt>
                <c:pt idx="53">
                  <c:v>1.1487650917842984E-3</c:v>
                </c:pt>
                <c:pt idx="54">
                  <c:v>6.2676274683326483E-4</c:v>
                </c:pt>
                <c:pt idx="55">
                  <c:v>3.5512603353708982E-3</c:v>
                </c:pt>
                <c:pt idx="56">
                  <c:v>5.1756426692008972E-3</c:v>
                </c:pt>
                <c:pt idx="57">
                  <c:v>5.845717154443264E-3</c:v>
                </c:pt>
                <c:pt idx="58">
                  <c:v>9.764084592461586E-3</c:v>
                </c:pt>
                <c:pt idx="59">
                  <c:v>1.5527012757956982E-2</c:v>
                </c:pt>
                <c:pt idx="60">
                  <c:v>2.087065763771534E-2</c:v>
                </c:pt>
                <c:pt idx="61">
                  <c:v>2.6021890342235565E-2</c:v>
                </c:pt>
                <c:pt idx="62">
                  <c:v>2.7613269165158272E-2</c:v>
                </c:pt>
                <c:pt idx="63">
                  <c:v>2.9464205726981163E-2</c:v>
                </c:pt>
                <c:pt idx="64">
                  <c:v>3.1836222857236862E-2</c:v>
                </c:pt>
                <c:pt idx="65">
                  <c:v>2.8071802109479904E-2</c:v>
                </c:pt>
                <c:pt idx="66">
                  <c:v>2.3546081036329269E-2</c:v>
                </c:pt>
                <c:pt idx="67">
                  <c:v>2.7545278891921043E-2</c:v>
                </c:pt>
                <c:pt idx="68">
                  <c:v>2.8455451130867004E-2</c:v>
                </c:pt>
                <c:pt idx="69">
                  <c:v>2.8549730777740479E-2</c:v>
                </c:pt>
                <c:pt idx="70">
                  <c:v>2.9140327125787735E-2</c:v>
                </c:pt>
                <c:pt idx="71">
                  <c:v>3.0336117371916771E-2</c:v>
                </c:pt>
                <c:pt idx="72">
                  <c:v>3.262985497713089E-2</c:v>
                </c:pt>
                <c:pt idx="73">
                  <c:v>3.3875353634357452E-2</c:v>
                </c:pt>
                <c:pt idx="74">
                  <c:v>3.3401589840650558E-2</c:v>
                </c:pt>
                <c:pt idx="75">
                  <c:v>3.6368843168020248E-2</c:v>
                </c:pt>
                <c:pt idx="76">
                  <c:v>4.4176515191793442E-2</c:v>
                </c:pt>
                <c:pt idx="77">
                  <c:v>5.0844039767980576E-2</c:v>
                </c:pt>
                <c:pt idx="78">
                  <c:v>6.0803242027759552E-2</c:v>
                </c:pt>
                <c:pt idx="79">
                  <c:v>8.0986194312572479E-2</c:v>
                </c:pt>
                <c:pt idx="80">
                  <c:v>7.5846843421459198E-2</c:v>
                </c:pt>
                <c:pt idx="81">
                  <c:v>9.4058282673358917E-2</c:v>
                </c:pt>
                <c:pt idx="82">
                  <c:v>0.11534839868545532</c:v>
                </c:pt>
                <c:pt idx="83">
                  <c:v>0.12459578365087509</c:v>
                </c:pt>
                <c:pt idx="84">
                  <c:v>0.15879072248935699</c:v>
                </c:pt>
                <c:pt idx="85">
                  <c:v>0.16108500957489014</c:v>
                </c:pt>
                <c:pt idx="86">
                  <c:v>0.15364076197147369</c:v>
                </c:pt>
                <c:pt idx="87">
                  <c:v>0.15724596381187439</c:v>
                </c:pt>
                <c:pt idx="88">
                  <c:v>0.18306849896907806</c:v>
                </c:pt>
                <c:pt idx="89">
                  <c:v>0.236972376704216</c:v>
                </c:pt>
                <c:pt idx="90">
                  <c:v>0.27742177248001099</c:v>
                </c:pt>
                <c:pt idx="91">
                  <c:v>0.33855471014976501</c:v>
                </c:pt>
                <c:pt idx="92">
                  <c:v>0.41788142919540405</c:v>
                </c:pt>
                <c:pt idx="93">
                  <c:v>0.43525189161300659</c:v>
                </c:pt>
                <c:pt idx="94">
                  <c:v>0.44431480765342712</c:v>
                </c:pt>
                <c:pt idx="95">
                  <c:v>0.4654066264629364</c:v>
                </c:pt>
                <c:pt idx="96">
                  <c:v>0.45781758427619934</c:v>
                </c:pt>
                <c:pt idx="97">
                  <c:v>0.47046858072280884</c:v>
                </c:pt>
                <c:pt idx="98">
                  <c:v>0.46822884678840637</c:v>
                </c:pt>
                <c:pt idx="99">
                  <c:v>0.46565848588943481</c:v>
                </c:pt>
                <c:pt idx="100">
                  <c:v>0.48412728309631348</c:v>
                </c:pt>
                <c:pt idx="101">
                  <c:v>0.48357820510864258</c:v>
                </c:pt>
                <c:pt idx="102">
                  <c:v>0.43067452311515808</c:v>
                </c:pt>
                <c:pt idx="103">
                  <c:v>0.38148975372314453</c:v>
                </c:pt>
                <c:pt idx="104">
                  <c:v>0.36384361982345581</c:v>
                </c:pt>
                <c:pt idx="105">
                  <c:v>0.33201766014099121</c:v>
                </c:pt>
                <c:pt idx="106">
                  <c:v>0.33160281181335449</c:v>
                </c:pt>
                <c:pt idx="107">
                  <c:v>0.36203169822692871</c:v>
                </c:pt>
                <c:pt idx="108">
                  <c:v>0.35654231905937195</c:v>
                </c:pt>
                <c:pt idx="109">
                  <c:v>0.35090664029121399</c:v>
                </c:pt>
                <c:pt idx="110">
                  <c:v>0.33033931255340576</c:v>
                </c:pt>
                <c:pt idx="111">
                  <c:v>0.27285575866699219</c:v>
                </c:pt>
                <c:pt idx="112">
                  <c:v>0.2666907012462616</c:v>
                </c:pt>
              </c:numCache>
            </c:numRef>
          </c:val>
          <c:smooth val="0"/>
          <c:extLst>
            <c:ext xmlns:c16="http://schemas.microsoft.com/office/drawing/2014/chart" uri="{C3380CC4-5D6E-409C-BE32-E72D297353CC}">
              <c16:uniqueId val="{00000001-D6ED-4442-8C40-09E5A8F83CFD}"/>
            </c:ext>
          </c:extLst>
        </c:ser>
        <c:ser>
          <c:idx val="2"/>
          <c:order val="2"/>
          <c:tx>
            <c:v>Fannie</c:v>
          </c:tx>
          <c:spPr>
            <a:ln w="28575" cap="rnd">
              <a:solidFill>
                <a:schemeClr val="accent2"/>
              </a:solidFill>
              <a:round/>
            </a:ln>
            <a:effectLst/>
          </c:spPr>
          <c:marker>
            <c:symbol val="none"/>
          </c:marker>
          <c:cat>
            <c:numRef>
              <c:f>'Historical Data'!Date</c:f>
              <c:numCache>
                <c:formatCode>mmm\-yy</c:formatCode>
                <c:ptCount val="113"/>
                <c:pt idx="0">
                  <c:v>41183</c:v>
                </c:pt>
                <c:pt idx="1">
                  <c:v>41214</c:v>
                </c:pt>
                <c:pt idx="2">
                  <c:v>41244</c:v>
                </c:pt>
                <c:pt idx="3">
                  <c:v>41275</c:v>
                </c:pt>
                <c:pt idx="4">
                  <c:v>41306</c:v>
                </c:pt>
                <c:pt idx="5">
                  <c:v>41334</c:v>
                </c:pt>
                <c:pt idx="6">
                  <c:v>41365</c:v>
                </c:pt>
                <c:pt idx="7">
                  <c:v>41395</c:v>
                </c:pt>
                <c:pt idx="8">
                  <c:v>41426</c:v>
                </c:pt>
                <c:pt idx="9">
                  <c:v>41456</c:v>
                </c:pt>
                <c:pt idx="10">
                  <c:v>41487</c:v>
                </c:pt>
                <c:pt idx="11">
                  <c:v>41518</c:v>
                </c:pt>
                <c:pt idx="12">
                  <c:v>41548</c:v>
                </c:pt>
                <c:pt idx="13">
                  <c:v>41579</c:v>
                </c:pt>
                <c:pt idx="14">
                  <c:v>41609</c:v>
                </c:pt>
                <c:pt idx="15">
                  <c:v>41640</c:v>
                </c:pt>
                <c:pt idx="16">
                  <c:v>41671</c:v>
                </c:pt>
                <c:pt idx="17">
                  <c:v>41699</c:v>
                </c:pt>
                <c:pt idx="18">
                  <c:v>41730</c:v>
                </c:pt>
                <c:pt idx="19">
                  <c:v>41760</c:v>
                </c:pt>
                <c:pt idx="20">
                  <c:v>41791</c:v>
                </c:pt>
                <c:pt idx="21">
                  <c:v>41821</c:v>
                </c:pt>
                <c:pt idx="22">
                  <c:v>41852</c:v>
                </c:pt>
                <c:pt idx="23">
                  <c:v>41883</c:v>
                </c:pt>
                <c:pt idx="24">
                  <c:v>41913</c:v>
                </c:pt>
                <c:pt idx="25">
                  <c:v>41944</c:v>
                </c:pt>
                <c:pt idx="26">
                  <c:v>41974</c:v>
                </c:pt>
                <c:pt idx="27">
                  <c:v>42005</c:v>
                </c:pt>
                <c:pt idx="28">
                  <c:v>42036</c:v>
                </c:pt>
                <c:pt idx="29">
                  <c:v>42064</c:v>
                </c:pt>
                <c:pt idx="30">
                  <c:v>42095</c:v>
                </c:pt>
                <c:pt idx="31">
                  <c:v>42125</c:v>
                </c:pt>
                <c:pt idx="32">
                  <c:v>42156</c:v>
                </c:pt>
                <c:pt idx="33">
                  <c:v>42186</c:v>
                </c:pt>
                <c:pt idx="34">
                  <c:v>42217</c:v>
                </c:pt>
                <c:pt idx="35">
                  <c:v>42248</c:v>
                </c:pt>
                <c:pt idx="36">
                  <c:v>42278</c:v>
                </c:pt>
                <c:pt idx="37">
                  <c:v>42309</c:v>
                </c:pt>
                <c:pt idx="38">
                  <c:v>42339</c:v>
                </c:pt>
                <c:pt idx="39">
                  <c:v>42370</c:v>
                </c:pt>
                <c:pt idx="40">
                  <c:v>42401</c:v>
                </c:pt>
                <c:pt idx="41">
                  <c:v>42430</c:v>
                </c:pt>
                <c:pt idx="42">
                  <c:v>42461</c:v>
                </c:pt>
                <c:pt idx="43">
                  <c:v>42491</c:v>
                </c:pt>
                <c:pt idx="44">
                  <c:v>42522</c:v>
                </c:pt>
                <c:pt idx="45">
                  <c:v>42552</c:v>
                </c:pt>
                <c:pt idx="46">
                  <c:v>42583</c:v>
                </c:pt>
                <c:pt idx="47">
                  <c:v>42614</c:v>
                </c:pt>
                <c:pt idx="48">
                  <c:v>42644</c:v>
                </c:pt>
                <c:pt idx="49">
                  <c:v>42675</c:v>
                </c:pt>
                <c:pt idx="50">
                  <c:v>42705</c:v>
                </c:pt>
                <c:pt idx="51">
                  <c:v>42736</c:v>
                </c:pt>
                <c:pt idx="52">
                  <c:v>42767</c:v>
                </c:pt>
                <c:pt idx="53">
                  <c:v>42795</c:v>
                </c:pt>
                <c:pt idx="54">
                  <c:v>42826</c:v>
                </c:pt>
                <c:pt idx="55">
                  <c:v>42856</c:v>
                </c:pt>
                <c:pt idx="56">
                  <c:v>42887</c:v>
                </c:pt>
                <c:pt idx="57">
                  <c:v>42917</c:v>
                </c:pt>
                <c:pt idx="58">
                  <c:v>42948</c:v>
                </c:pt>
                <c:pt idx="59">
                  <c:v>42979</c:v>
                </c:pt>
                <c:pt idx="60">
                  <c:v>43009</c:v>
                </c:pt>
                <c:pt idx="61">
                  <c:v>43040</c:v>
                </c:pt>
                <c:pt idx="62">
                  <c:v>43070</c:v>
                </c:pt>
                <c:pt idx="63">
                  <c:v>43101</c:v>
                </c:pt>
                <c:pt idx="64">
                  <c:v>43132</c:v>
                </c:pt>
                <c:pt idx="65">
                  <c:v>43160</c:v>
                </c:pt>
                <c:pt idx="66">
                  <c:v>43191</c:v>
                </c:pt>
                <c:pt idx="67">
                  <c:v>43221</c:v>
                </c:pt>
                <c:pt idx="68">
                  <c:v>43252</c:v>
                </c:pt>
                <c:pt idx="69">
                  <c:v>43282</c:v>
                </c:pt>
                <c:pt idx="70">
                  <c:v>43313</c:v>
                </c:pt>
                <c:pt idx="71">
                  <c:v>43344</c:v>
                </c:pt>
                <c:pt idx="72">
                  <c:v>43374</c:v>
                </c:pt>
                <c:pt idx="73">
                  <c:v>43405</c:v>
                </c:pt>
                <c:pt idx="74">
                  <c:v>43435</c:v>
                </c:pt>
                <c:pt idx="75">
                  <c:v>43466</c:v>
                </c:pt>
                <c:pt idx="76">
                  <c:v>43497</c:v>
                </c:pt>
                <c:pt idx="77">
                  <c:v>43525</c:v>
                </c:pt>
                <c:pt idx="78">
                  <c:v>43556</c:v>
                </c:pt>
                <c:pt idx="79">
                  <c:v>43586</c:v>
                </c:pt>
                <c:pt idx="80">
                  <c:v>43617</c:v>
                </c:pt>
                <c:pt idx="81">
                  <c:v>43647</c:v>
                </c:pt>
                <c:pt idx="82">
                  <c:v>43678</c:v>
                </c:pt>
                <c:pt idx="83">
                  <c:v>43709</c:v>
                </c:pt>
                <c:pt idx="84">
                  <c:v>43739</c:v>
                </c:pt>
                <c:pt idx="85">
                  <c:v>43770</c:v>
                </c:pt>
                <c:pt idx="86">
                  <c:v>43800</c:v>
                </c:pt>
                <c:pt idx="87">
                  <c:v>43831</c:v>
                </c:pt>
                <c:pt idx="88">
                  <c:v>43862</c:v>
                </c:pt>
                <c:pt idx="89">
                  <c:v>43891</c:v>
                </c:pt>
                <c:pt idx="90">
                  <c:v>43922</c:v>
                </c:pt>
                <c:pt idx="91">
                  <c:v>43952</c:v>
                </c:pt>
                <c:pt idx="92">
                  <c:v>43983</c:v>
                </c:pt>
                <c:pt idx="93">
                  <c:v>44013</c:v>
                </c:pt>
                <c:pt idx="94">
                  <c:v>44044</c:v>
                </c:pt>
                <c:pt idx="95">
                  <c:v>44075</c:v>
                </c:pt>
                <c:pt idx="96">
                  <c:v>44105</c:v>
                </c:pt>
                <c:pt idx="97">
                  <c:v>44136</c:v>
                </c:pt>
                <c:pt idx="98">
                  <c:v>44166</c:v>
                </c:pt>
                <c:pt idx="99">
                  <c:v>44197</c:v>
                </c:pt>
                <c:pt idx="100">
                  <c:v>44228</c:v>
                </c:pt>
                <c:pt idx="101">
                  <c:v>44256</c:v>
                </c:pt>
                <c:pt idx="102">
                  <c:v>44287</c:v>
                </c:pt>
                <c:pt idx="103">
                  <c:v>44317</c:v>
                </c:pt>
                <c:pt idx="104">
                  <c:v>44348</c:v>
                </c:pt>
                <c:pt idx="105">
                  <c:v>44378</c:v>
                </c:pt>
                <c:pt idx="106">
                  <c:v>44409</c:v>
                </c:pt>
                <c:pt idx="107">
                  <c:v>44440</c:v>
                </c:pt>
                <c:pt idx="108">
                  <c:v>44470</c:v>
                </c:pt>
                <c:pt idx="109">
                  <c:v>44501</c:v>
                </c:pt>
                <c:pt idx="110">
                  <c:v>44531</c:v>
                </c:pt>
                <c:pt idx="111">
                  <c:v>44562</c:v>
                </c:pt>
                <c:pt idx="112">
                  <c:v>44593</c:v>
                </c:pt>
              </c:numCache>
            </c:numRef>
          </c:cat>
          <c:val>
            <c:numRef>
              <c:f>'Historical Data'!Fannie_share</c:f>
              <c:numCache>
                <c:formatCode>0%</c:formatCode>
                <c:ptCount val="113"/>
                <c:pt idx="0">
                  <c:v>5.5710305459797382E-3</c:v>
                </c:pt>
                <c:pt idx="1">
                  <c:v>5.8139534667134285E-3</c:v>
                </c:pt>
                <c:pt idx="2">
                  <c:v>0</c:v>
                </c:pt>
                <c:pt idx="3">
                  <c:v>0</c:v>
                </c:pt>
                <c:pt idx="4">
                  <c:v>2.9411765281111002E-3</c:v>
                </c:pt>
                <c:pt idx="5">
                  <c:v>5.2493438124656677E-3</c:v>
                </c:pt>
                <c:pt idx="6">
                  <c:v>0</c:v>
                </c:pt>
                <c:pt idx="7">
                  <c:v>1.9880714826285839E-3</c:v>
                </c:pt>
                <c:pt idx="8">
                  <c:v>3.4246575087308884E-3</c:v>
                </c:pt>
                <c:pt idx="9">
                  <c:v>1.3531799195334315E-3</c:v>
                </c:pt>
                <c:pt idx="10">
                  <c:v>1.5673980815336108E-3</c:v>
                </c:pt>
                <c:pt idx="11">
                  <c:v>0</c:v>
                </c:pt>
                <c:pt idx="12">
                  <c:v>1.7452007159590721E-3</c:v>
                </c:pt>
                <c:pt idx="13">
                  <c:v>6.8965516984462738E-3</c:v>
                </c:pt>
                <c:pt idx="14">
                  <c:v>2.9850746504962444E-3</c:v>
                </c:pt>
                <c:pt idx="15">
                  <c:v>0</c:v>
                </c:pt>
                <c:pt idx="16">
                  <c:v>3.2154340296983719E-3</c:v>
                </c:pt>
                <c:pt idx="17">
                  <c:v>3.6101082805544138E-3</c:v>
                </c:pt>
                <c:pt idx="18">
                  <c:v>2.8653296176344156E-3</c:v>
                </c:pt>
                <c:pt idx="19">
                  <c:v>4.7732698731124401E-3</c:v>
                </c:pt>
                <c:pt idx="20">
                  <c:v>6.772009190171957E-3</c:v>
                </c:pt>
                <c:pt idx="21">
                  <c:v>3.8461538497358561E-3</c:v>
                </c:pt>
                <c:pt idx="22">
                  <c:v>1.123595517128706E-2</c:v>
                </c:pt>
                <c:pt idx="23">
                  <c:v>2.0000000949949026E-3</c:v>
                </c:pt>
                <c:pt idx="24">
                  <c:v>6.5573770552873611E-3</c:v>
                </c:pt>
                <c:pt idx="25">
                  <c:v>6.8728523328900337E-3</c:v>
                </c:pt>
                <c:pt idx="26">
                  <c:v>9.5628416165709496E-3</c:v>
                </c:pt>
                <c:pt idx="27">
                  <c:v>1.2206573039293289E-2</c:v>
                </c:pt>
                <c:pt idx="28">
                  <c:v>1.813880167901516E-2</c:v>
                </c:pt>
                <c:pt idx="29">
                  <c:v>2.0164301618933678E-2</c:v>
                </c:pt>
                <c:pt idx="30">
                  <c:v>1.5706805512309074E-2</c:v>
                </c:pt>
                <c:pt idx="31">
                  <c:v>6.0952380299568176E-3</c:v>
                </c:pt>
                <c:pt idx="32">
                  <c:v>8.0780880525708199E-3</c:v>
                </c:pt>
                <c:pt idx="33">
                  <c:v>4.8273298889398575E-3</c:v>
                </c:pt>
                <c:pt idx="34">
                  <c:v>5.1340558566153049E-3</c:v>
                </c:pt>
                <c:pt idx="35">
                  <c:v>1.005413755774498E-2</c:v>
                </c:pt>
                <c:pt idx="36">
                  <c:v>7.0588234812021255E-3</c:v>
                </c:pt>
                <c:pt idx="37">
                  <c:v>2.7290447615087032E-3</c:v>
                </c:pt>
                <c:pt idx="38">
                  <c:v>3.9630117826163769E-3</c:v>
                </c:pt>
                <c:pt idx="39">
                  <c:v>3.5523979458957911E-3</c:v>
                </c:pt>
                <c:pt idx="40">
                  <c:v>1.2755101779475808E-3</c:v>
                </c:pt>
                <c:pt idx="41">
                  <c:v>2.333722310140729E-3</c:v>
                </c:pt>
                <c:pt idx="42">
                  <c:v>0</c:v>
                </c:pt>
                <c:pt idx="43">
                  <c:v>4.871259443461895E-3</c:v>
                </c:pt>
                <c:pt idx="44">
                  <c:v>2.1994134876877069E-3</c:v>
                </c:pt>
                <c:pt idx="45">
                  <c:v>4.5413258485496044E-3</c:v>
                </c:pt>
                <c:pt idx="46">
                  <c:v>6.0667339712381363E-3</c:v>
                </c:pt>
                <c:pt idx="47">
                  <c:v>9.0307043865323067E-3</c:v>
                </c:pt>
                <c:pt idx="48">
                  <c:v>1.9495958462357521E-2</c:v>
                </c:pt>
                <c:pt idx="49">
                  <c:v>2.0549926906824112E-2</c:v>
                </c:pt>
                <c:pt idx="50">
                  <c:v>3.0438732355833054E-2</c:v>
                </c:pt>
                <c:pt idx="51">
                  <c:v>3.4787487238645554E-2</c:v>
                </c:pt>
                <c:pt idx="52">
                  <c:v>3.0305914580821991E-2</c:v>
                </c:pt>
                <c:pt idx="53">
                  <c:v>3.1395729631185532E-2</c:v>
                </c:pt>
                <c:pt idx="54">
                  <c:v>2.8841644525527954E-2</c:v>
                </c:pt>
                <c:pt idx="55">
                  <c:v>2.9607692733407021E-2</c:v>
                </c:pt>
                <c:pt idx="56">
                  <c:v>2.9217524453997612E-2</c:v>
                </c:pt>
                <c:pt idx="57">
                  <c:v>3.3043317496776581E-2</c:v>
                </c:pt>
                <c:pt idx="58">
                  <c:v>4.1944842785596848E-2</c:v>
                </c:pt>
                <c:pt idx="59">
                  <c:v>4.850580170750618E-2</c:v>
                </c:pt>
                <c:pt idx="60">
                  <c:v>7.2880469262599945E-2</c:v>
                </c:pt>
                <c:pt idx="61">
                  <c:v>8.5478857159614563E-2</c:v>
                </c:pt>
                <c:pt idx="62">
                  <c:v>7.6314598321914673E-2</c:v>
                </c:pt>
                <c:pt idx="63">
                  <c:v>6.992485374212265E-2</c:v>
                </c:pt>
                <c:pt idx="64">
                  <c:v>7.3698617517948151E-2</c:v>
                </c:pt>
                <c:pt idx="65">
                  <c:v>7.0070601999759674E-2</c:v>
                </c:pt>
                <c:pt idx="66">
                  <c:v>5.5713530629873276E-2</c:v>
                </c:pt>
                <c:pt idx="67">
                  <c:v>5.073225125670433E-2</c:v>
                </c:pt>
                <c:pt idx="68">
                  <c:v>4.590534046292305E-2</c:v>
                </c:pt>
                <c:pt idx="69">
                  <c:v>4.4029481709003448E-2</c:v>
                </c:pt>
                <c:pt idx="70">
                  <c:v>4.8993475735187531E-2</c:v>
                </c:pt>
                <c:pt idx="71">
                  <c:v>5.315873771905899E-2</c:v>
                </c:pt>
                <c:pt idx="72">
                  <c:v>5.4199047386646271E-2</c:v>
                </c:pt>
                <c:pt idx="73">
                  <c:v>5.440947413444519E-2</c:v>
                </c:pt>
                <c:pt idx="74">
                  <c:v>5.1781453192234039E-2</c:v>
                </c:pt>
                <c:pt idx="75">
                  <c:v>5.0583656877279282E-2</c:v>
                </c:pt>
                <c:pt idx="76">
                  <c:v>6.8796783685684204E-2</c:v>
                </c:pt>
                <c:pt idx="77">
                  <c:v>8.3361439406871796E-2</c:v>
                </c:pt>
                <c:pt idx="78">
                  <c:v>7.7107563614845276E-2</c:v>
                </c:pt>
                <c:pt idx="79">
                  <c:v>0.10134937614202499</c:v>
                </c:pt>
                <c:pt idx="80">
                  <c:v>9.6277393400669098E-2</c:v>
                </c:pt>
                <c:pt idx="81">
                  <c:v>0.11202109605073929</c:v>
                </c:pt>
                <c:pt idx="82">
                  <c:v>0.17029988765716553</c:v>
                </c:pt>
                <c:pt idx="83">
                  <c:v>0.20026491582393646</c:v>
                </c:pt>
                <c:pt idx="84">
                  <c:v>0.27027863264083862</c:v>
                </c:pt>
                <c:pt idx="85">
                  <c:v>0.24682797491550446</c:v>
                </c:pt>
                <c:pt idx="86">
                  <c:v>0.23482654988765717</c:v>
                </c:pt>
                <c:pt idx="87">
                  <c:v>0.2181069403886795</c:v>
                </c:pt>
                <c:pt idx="88">
                  <c:v>0.22561223804950714</c:v>
                </c:pt>
                <c:pt idx="89">
                  <c:v>0.26220172643661499</c:v>
                </c:pt>
                <c:pt idx="90">
                  <c:v>0.30053302645683289</c:v>
                </c:pt>
                <c:pt idx="91">
                  <c:v>0.32814857363700867</c:v>
                </c:pt>
                <c:pt idx="92">
                  <c:v>0.37372040748596191</c:v>
                </c:pt>
                <c:pt idx="93">
                  <c:v>0.39823111891746521</c:v>
                </c:pt>
                <c:pt idx="94">
                  <c:v>0.39161169528961182</c:v>
                </c:pt>
                <c:pt idx="95">
                  <c:v>0.41822043061256409</c:v>
                </c:pt>
                <c:pt idx="96">
                  <c:v>0.43601840734481812</c:v>
                </c:pt>
                <c:pt idx="97">
                  <c:v>0.43629962205886841</c:v>
                </c:pt>
                <c:pt idx="98">
                  <c:v>0.43029168248176575</c:v>
                </c:pt>
                <c:pt idx="99">
                  <c:v>0.44098836183547974</c:v>
                </c:pt>
                <c:pt idx="100">
                  <c:v>0.49225527048110962</c:v>
                </c:pt>
                <c:pt idx="101">
                  <c:v>0.49527481198310852</c:v>
                </c:pt>
                <c:pt idx="102">
                  <c:v>0.45495402812957764</c:v>
                </c:pt>
                <c:pt idx="103">
                  <c:v>0.3750883936882019</c:v>
                </c:pt>
                <c:pt idx="104">
                  <c:v>0.35319462418556213</c:v>
                </c:pt>
                <c:pt idx="105">
                  <c:v>0.36903840303421021</c:v>
                </c:pt>
                <c:pt idx="106">
                  <c:v>0.38241478800773621</c:v>
                </c:pt>
                <c:pt idx="107">
                  <c:v>0.44439023733139038</c:v>
                </c:pt>
                <c:pt idx="108">
                  <c:v>0.44454449415206909</c:v>
                </c:pt>
                <c:pt idx="109">
                  <c:v>0.41285818815231323</c:v>
                </c:pt>
                <c:pt idx="110">
                  <c:v>0.36160627007484436</c:v>
                </c:pt>
                <c:pt idx="111">
                  <c:v>0.33396199345588684</c:v>
                </c:pt>
                <c:pt idx="112">
                  <c:v>0.33142557740211487</c:v>
                </c:pt>
              </c:numCache>
            </c:numRef>
          </c:val>
          <c:smooth val="0"/>
          <c:extLst>
            <c:ext xmlns:c16="http://schemas.microsoft.com/office/drawing/2014/chart" uri="{C3380CC4-5D6E-409C-BE32-E72D297353CC}">
              <c16:uniqueId val="{00000002-D6ED-4442-8C40-09E5A8F83CFD}"/>
            </c:ext>
          </c:extLst>
        </c:ser>
        <c:dLbls>
          <c:showLegendKey val="0"/>
          <c:showVal val="0"/>
          <c:showCatName val="0"/>
          <c:showSerName val="0"/>
          <c:showPercent val="0"/>
          <c:showBubbleSize val="0"/>
        </c:dLbls>
        <c:smooth val="0"/>
        <c:axId val="818539967"/>
        <c:axId val="818533727"/>
      </c:lineChart>
      <c:dateAx>
        <c:axId val="818539967"/>
        <c:scaling>
          <c:orientation val="minMax"/>
        </c:scaling>
        <c:delete val="0"/>
        <c:axPos val="b"/>
        <c:numFmt formatCode="mmm\-yy" sourceLinked="1"/>
        <c:majorTickMark val="in"/>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818533727"/>
        <c:crosses val="autoZero"/>
        <c:auto val="1"/>
        <c:lblOffset val="100"/>
        <c:baseTimeUnit val="months"/>
        <c:majorUnit val="6"/>
        <c:majorTimeUnit val="months"/>
      </c:dateAx>
      <c:valAx>
        <c:axId val="81853372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818539967"/>
        <c:crosses val="autoZero"/>
        <c:crossBetween val="between"/>
      </c:valAx>
      <c:spPr>
        <a:noFill/>
        <a:ln>
          <a:solidFill>
            <a:sysClr val="windowText" lastClr="000000"/>
          </a:solidFill>
        </a:ln>
        <a:effectLst/>
      </c:spPr>
    </c:plotArea>
    <c:legend>
      <c:legendPos val="r"/>
      <c:layout>
        <c:manualLayout>
          <c:xMode val="edge"/>
          <c:yMode val="edge"/>
          <c:x val="0.13626297423948455"/>
          <c:y val="0.17107715708331014"/>
          <c:w val="0.36537216108755727"/>
          <c:h val="0.15485580579426722"/>
        </c:manualLayout>
      </c:layout>
      <c:overlay val="0"/>
      <c:spPr>
        <a:solidFill>
          <a:sysClr val="window" lastClr="FFFFFF"/>
        </a:solidFill>
        <a:ln w="3175">
          <a:solidFill>
            <a:sysClr val="windowText" lastClr="000000"/>
          </a:solid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ysClr val="windowText" lastClr="000000"/>
          </a:solidFill>
        </a:defRPr>
      </a:pPr>
      <a:endParaRPr lang="en-US"/>
    </a:p>
  </c:txPr>
  <c:externalData r:id="rId4">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en-US" sz="1200" b="1" dirty="0" smtClean="0">
                <a:effectLst/>
              </a:rPr>
              <a:t>Share of GSE loans with appraisal waiver,</a:t>
            </a:r>
            <a:endParaRPr lang="en-US" sz="1200" dirty="0" smtClean="0">
              <a:effectLst/>
            </a:endParaRPr>
          </a:p>
          <a:p>
            <a:pPr>
              <a:defRPr/>
            </a:pPr>
            <a:r>
              <a:rPr lang="en-US" sz="1200" b="1" dirty="0" smtClean="0">
                <a:effectLst/>
              </a:rPr>
              <a:t> by loan purpose</a:t>
            </a:r>
            <a:endParaRPr lang="en-US" sz="1200" dirty="0">
              <a:effectLst/>
            </a:endParaRPr>
          </a:p>
        </c:rich>
      </c:tx>
      <c:layout>
        <c:manualLayout>
          <c:xMode val="edge"/>
          <c:yMode val="edge"/>
          <c:x val="0.19155011454072254"/>
          <c:y val="0"/>
        </c:manualLayout>
      </c:layout>
      <c:overlay val="0"/>
      <c:spPr>
        <a:solidFill>
          <a:srgbClr val="ED7D31">
            <a:lumMod val="20000"/>
            <a:lumOff val="80000"/>
          </a:srgbClr>
        </a:solid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8.4456036745406818E-2"/>
          <c:y val="5.0925925925925923E-2"/>
          <c:w val="0.89198775153105869"/>
          <c:h val="0.81640171003681228"/>
        </c:manualLayout>
      </c:layout>
      <c:lineChart>
        <c:grouping val="standard"/>
        <c:varyColors val="0"/>
        <c:ser>
          <c:idx val="0"/>
          <c:order val="0"/>
          <c:tx>
            <c:v>Purchase</c:v>
          </c:tx>
          <c:spPr>
            <a:ln w="28575" cap="rnd">
              <a:solidFill>
                <a:schemeClr val="accent1"/>
              </a:solidFill>
              <a:round/>
            </a:ln>
            <a:effectLst/>
          </c:spPr>
          <c:marker>
            <c:symbol val="none"/>
          </c:marker>
          <c:cat>
            <c:numRef>
              <c:f>'Historical Data'!Date</c:f>
              <c:numCache>
                <c:formatCode>mmm\-yy</c:formatCode>
                <c:ptCount val="113"/>
                <c:pt idx="0">
                  <c:v>41183</c:v>
                </c:pt>
                <c:pt idx="1">
                  <c:v>41214</c:v>
                </c:pt>
                <c:pt idx="2">
                  <c:v>41244</c:v>
                </c:pt>
                <c:pt idx="3">
                  <c:v>41275</c:v>
                </c:pt>
                <c:pt idx="4">
                  <c:v>41306</c:v>
                </c:pt>
                <c:pt idx="5">
                  <c:v>41334</c:v>
                </c:pt>
                <c:pt idx="6">
                  <c:v>41365</c:v>
                </c:pt>
                <c:pt idx="7">
                  <c:v>41395</c:v>
                </c:pt>
                <c:pt idx="8">
                  <c:v>41426</c:v>
                </c:pt>
                <c:pt idx="9">
                  <c:v>41456</c:v>
                </c:pt>
                <c:pt idx="10">
                  <c:v>41487</c:v>
                </c:pt>
                <c:pt idx="11">
                  <c:v>41518</c:v>
                </c:pt>
                <c:pt idx="12">
                  <c:v>41548</c:v>
                </c:pt>
                <c:pt idx="13">
                  <c:v>41579</c:v>
                </c:pt>
                <c:pt idx="14">
                  <c:v>41609</c:v>
                </c:pt>
                <c:pt idx="15">
                  <c:v>41640</c:v>
                </c:pt>
                <c:pt idx="16">
                  <c:v>41671</c:v>
                </c:pt>
                <c:pt idx="17">
                  <c:v>41699</c:v>
                </c:pt>
                <c:pt idx="18">
                  <c:v>41730</c:v>
                </c:pt>
                <c:pt idx="19">
                  <c:v>41760</c:v>
                </c:pt>
                <c:pt idx="20">
                  <c:v>41791</c:v>
                </c:pt>
                <c:pt idx="21">
                  <c:v>41821</c:v>
                </c:pt>
                <c:pt idx="22">
                  <c:v>41852</c:v>
                </c:pt>
                <c:pt idx="23">
                  <c:v>41883</c:v>
                </c:pt>
                <c:pt idx="24">
                  <c:v>41913</c:v>
                </c:pt>
                <c:pt idx="25">
                  <c:v>41944</c:v>
                </c:pt>
                <c:pt idx="26">
                  <c:v>41974</c:v>
                </c:pt>
                <c:pt idx="27">
                  <c:v>42005</c:v>
                </c:pt>
                <c:pt idx="28">
                  <c:v>42036</c:v>
                </c:pt>
                <c:pt idx="29">
                  <c:v>42064</c:v>
                </c:pt>
                <c:pt idx="30">
                  <c:v>42095</c:v>
                </c:pt>
                <c:pt idx="31">
                  <c:v>42125</c:v>
                </c:pt>
                <c:pt idx="32">
                  <c:v>42156</c:v>
                </c:pt>
                <c:pt idx="33">
                  <c:v>42186</c:v>
                </c:pt>
                <c:pt idx="34">
                  <c:v>42217</c:v>
                </c:pt>
                <c:pt idx="35">
                  <c:v>42248</c:v>
                </c:pt>
                <c:pt idx="36">
                  <c:v>42278</c:v>
                </c:pt>
                <c:pt idx="37">
                  <c:v>42309</c:v>
                </c:pt>
                <c:pt idx="38">
                  <c:v>42339</c:v>
                </c:pt>
                <c:pt idx="39">
                  <c:v>42370</c:v>
                </c:pt>
                <c:pt idx="40">
                  <c:v>42401</c:v>
                </c:pt>
                <c:pt idx="41">
                  <c:v>42430</c:v>
                </c:pt>
                <c:pt idx="42">
                  <c:v>42461</c:v>
                </c:pt>
                <c:pt idx="43">
                  <c:v>42491</c:v>
                </c:pt>
                <c:pt idx="44">
                  <c:v>42522</c:v>
                </c:pt>
                <c:pt idx="45">
                  <c:v>42552</c:v>
                </c:pt>
                <c:pt idx="46">
                  <c:v>42583</c:v>
                </c:pt>
                <c:pt idx="47">
                  <c:v>42614</c:v>
                </c:pt>
                <c:pt idx="48">
                  <c:v>42644</c:v>
                </c:pt>
                <c:pt idx="49">
                  <c:v>42675</c:v>
                </c:pt>
                <c:pt idx="50">
                  <c:v>42705</c:v>
                </c:pt>
                <c:pt idx="51">
                  <c:v>42736</c:v>
                </c:pt>
                <c:pt idx="52">
                  <c:v>42767</c:v>
                </c:pt>
                <c:pt idx="53">
                  <c:v>42795</c:v>
                </c:pt>
                <c:pt idx="54">
                  <c:v>42826</c:v>
                </c:pt>
                <c:pt idx="55">
                  <c:v>42856</c:v>
                </c:pt>
                <c:pt idx="56">
                  <c:v>42887</c:v>
                </c:pt>
                <c:pt idx="57">
                  <c:v>42917</c:v>
                </c:pt>
                <c:pt idx="58">
                  <c:v>42948</c:v>
                </c:pt>
                <c:pt idx="59">
                  <c:v>42979</c:v>
                </c:pt>
                <c:pt idx="60">
                  <c:v>43009</c:v>
                </c:pt>
                <c:pt idx="61">
                  <c:v>43040</c:v>
                </c:pt>
                <c:pt idx="62">
                  <c:v>43070</c:v>
                </c:pt>
                <c:pt idx="63">
                  <c:v>43101</c:v>
                </c:pt>
                <c:pt idx="64">
                  <c:v>43132</c:v>
                </c:pt>
                <c:pt idx="65">
                  <c:v>43160</c:v>
                </c:pt>
                <c:pt idx="66">
                  <c:v>43191</c:v>
                </c:pt>
                <c:pt idx="67">
                  <c:v>43221</c:v>
                </c:pt>
                <c:pt idx="68">
                  <c:v>43252</c:v>
                </c:pt>
                <c:pt idx="69">
                  <c:v>43282</c:v>
                </c:pt>
                <c:pt idx="70">
                  <c:v>43313</c:v>
                </c:pt>
                <c:pt idx="71">
                  <c:v>43344</c:v>
                </c:pt>
                <c:pt idx="72">
                  <c:v>43374</c:v>
                </c:pt>
                <c:pt idx="73">
                  <c:v>43405</c:v>
                </c:pt>
                <c:pt idx="74">
                  <c:v>43435</c:v>
                </c:pt>
                <c:pt idx="75">
                  <c:v>43466</c:v>
                </c:pt>
                <c:pt idx="76">
                  <c:v>43497</c:v>
                </c:pt>
                <c:pt idx="77">
                  <c:v>43525</c:v>
                </c:pt>
                <c:pt idx="78">
                  <c:v>43556</c:v>
                </c:pt>
                <c:pt idx="79">
                  <c:v>43586</c:v>
                </c:pt>
                <c:pt idx="80">
                  <c:v>43617</c:v>
                </c:pt>
                <c:pt idx="81">
                  <c:v>43647</c:v>
                </c:pt>
                <c:pt idx="82">
                  <c:v>43678</c:v>
                </c:pt>
                <c:pt idx="83">
                  <c:v>43709</c:v>
                </c:pt>
                <c:pt idx="84">
                  <c:v>43739</c:v>
                </c:pt>
                <c:pt idx="85">
                  <c:v>43770</c:v>
                </c:pt>
                <c:pt idx="86">
                  <c:v>43800</c:v>
                </c:pt>
                <c:pt idx="87">
                  <c:v>43831</c:v>
                </c:pt>
                <c:pt idx="88">
                  <c:v>43862</c:v>
                </c:pt>
                <c:pt idx="89">
                  <c:v>43891</c:v>
                </c:pt>
                <c:pt idx="90">
                  <c:v>43922</c:v>
                </c:pt>
                <c:pt idx="91">
                  <c:v>43952</c:v>
                </c:pt>
                <c:pt idx="92">
                  <c:v>43983</c:v>
                </c:pt>
                <c:pt idx="93">
                  <c:v>44013</c:v>
                </c:pt>
                <c:pt idx="94">
                  <c:v>44044</c:v>
                </c:pt>
                <c:pt idx="95">
                  <c:v>44075</c:v>
                </c:pt>
                <c:pt idx="96">
                  <c:v>44105</c:v>
                </c:pt>
                <c:pt idx="97">
                  <c:v>44136</c:v>
                </c:pt>
                <c:pt idx="98">
                  <c:v>44166</c:v>
                </c:pt>
                <c:pt idx="99">
                  <c:v>44197</c:v>
                </c:pt>
                <c:pt idx="100">
                  <c:v>44228</c:v>
                </c:pt>
                <c:pt idx="101">
                  <c:v>44256</c:v>
                </c:pt>
                <c:pt idx="102">
                  <c:v>44287</c:v>
                </c:pt>
                <c:pt idx="103">
                  <c:v>44317</c:v>
                </c:pt>
                <c:pt idx="104">
                  <c:v>44348</c:v>
                </c:pt>
                <c:pt idx="105">
                  <c:v>44378</c:v>
                </c:pt>
                <c:pt idx="106">
                  <c:v>44409</c:v>
                </c:pt>
                <c:pt idx="107">
                  <c:v>44440</c:v>
                </c:pt>
                <c:pt idx="108">
                  <c:v>44470</c:v>
                </c:pt>
                <c:pt idx="109">
                  <c:v>44501</c:v>
                </c:pt>
                <c:pt idx="110">
                  <c:v>44531</c:v>
                </c:pt>
                <c:pt idx="111">
                  <c:v>44562</c:v>
                </c:pt>
                <c:pt idx="112">
                  <c:v>44593</c:v>
                </c:pt>
              </c:numCache>
            </c:numRef>
          </c:cat>
          <c:val>
            <c:numRef>
              <c:f>'Historical Data'!Purchase_share</c:f>
              <c:numCache>
                <c:formatCode>0%</c:formatCode>
                <c:ptCount val="113"/>
                <c:pt idx="0">
                  <c:v>0</c:v>
                </c:pt>
                <c:pt idx="1">
                  <c:v>0</c:v>
                </c:pt>
                <c:pt idx="2">
                  <c:v>0</c:v>
                </c:pt>
                <c:pt idx="3">
                  <c:v>0</c:v>
                </c:pt>
                <c:pt idx="4">
                  <c:v>0</c:v>
                </c:pt>
                <c:pt idx="5">
                  <c:v>0</c:v>
                </c:pt>
                <c:pt idx="6">
                  <c:v>0</c:v>
                </c:pt>
                <c:pt idx="7">
                  <c:v>0</c:v>
                </c:pt>
                <c:pt idx="8">
                  <c:v>5.0505050458014011E-3</c:v>
                </c:pt>
                <c:pt idx="9">
                  <c:v>0</c:v>
                </c:pt>
                <c:pt idx="10">
                  <c:v>1.0288066230714321E-2</c:v>
                </c:pt>
                <c:pt idx="11">
                  <c:v>1.4388489071279764E-3</c:v>
                </c:pt>
                <c:pt idx="12">
                  <c:v>3.5273367539048195E-3</c:v>
                </c:pt>
                <c:pt idx="13">
                  <c:v>1.3368983753025532E-2</c:v>
                </c:pt>
                <c:pt idx="14">
                  <c:v>3.3898304682224989E-3</c:v>
                </c:pt>
                <c:pt idx="15">
                  <c:v>2.8089887928217649E-3</c:v>
                </c:pt>
                <c:pt idx="16">
                  <c:v>3.1250000465661287E-3</c:v>
                </c:pt>
                <c:pt idx="17">
                  <c:v>2.7322403620928526E-3</c:v>
                </c:pt>
                <c:pt idx="18">
                  <c:v>7.4999998323619366E-3</c:v>
                </c:pt>
                <c:pt idx="19">
                  <c:v>1.6501650679856539E-3</c:v>
                </c:pt>
                <c:pt idx="20">
                  <c:v>4.9937576986849308E-3</c:v>
                </c:pt>
                <c:pt idx="21">
                  <c:v>0</c:v>
                </c:pt>
                <c:pt idx="22">
                  <c:v>3.4883720800280571E-3</c:v>
                </c:pt>
                <c:pt idx="23">
                  <c:v>0</c:v>
                </c:pt>
                <c:pt idx="24">
                  <c:v>7.535794866271317E-4</c:v>
                </c:pt>
                <c:pt idx="25">
                  <c:v>1.7182130832225084E-3</c:v>
                </c:pt>
                <c:pt idx="26">
                  <c:v>1.7513134516775608E-3</c:v>
                </c:pt>
                <c:pt idx="27">
                  <c:v>2.7155464049428701E-3</c:v>
                </c:pt>
                <c:pt idx="28">
                  <c:v>1.7889088019728661E-2</c:v>
                </c:pt>
                <c:pt idx="29">
                  <c:v>1.537433173507452E-2</c:v>
                </c:pt>
                <c:pt idx="30">
                  <c:v>9.8969070240855217E-3</c:v>
                </c:pt>
                <c:pt idx="31">
                  <c:v>9.6090128645300865E-3</c:v>
                </c:pt>
                <c:pt idx="32">
                  <c:v>5.8236271142959595E-3</c:v>
                </c:pt>
                <c:pt idx="33">
                  <c:v>3.7297059316188097E-3</c:v>
                </c:pt>
                <c:pt idx="34">
                  <c:v>5.9751435182988644E-3</c:v>
                </c:pt>
                <c:pt idx="35">
                  <c:v>4.6229413710534573E-3</c:v>
                </c:pt>
                <c:pt idx="36">
                  <c:v>3.8436900358647108E-3</c:v>
                </c:pt>
                <c:pt idx="37">
                  <c:v>0</c:v>
                </c:pt>
                <c:pt idx="38">
                  <c:v>9.8619330674409866E-4</c:v>
                </c:pt>
                <c:pt idx="39">
                  <c:v>6.1842921422794461E-4</c:v>
                </c:pt>
                <c:pt idx="40">
                  <c:v>0</c:v>
                </c:pt>
                <c:pt idx="41">
                  <c:v>9.8522170446813107E-4</c:v>
                </c:pt>
                <c:pt idx="42">
                  <c:v>0</c:v>
                </c:pt>
                <c:pt idx="43">
                  <c:v>1.240694778971374E-3</c:v>
                </c:pt>
                <c:pt idx="44">
                  <c:v>0</c:v>
                </c:pt>
                <c:pt idx="45">
                  <c:v>7.6219509355723858E-4</c:v>
                </c:pt>
                <c:pt idx="46">
                  <c:v>0</c:v>
                </c:pt>
                <c:pt idx="47">
                  <c:v>3.4013604745268822E-3</c:v>
                </c:pt>
                <c:pt idx="48">
                  <c:v>3.1608059071004391E-3</c:v>
                </c:pt>
                <c:pt idx="49">
                  <c:v>3.0115945264697075E-3</c:v>
                </c:pt>
                <c:pt idx="50">
                  <c:v>8.7177101522684097E-3</c:v>
                </c:pt>
                <c:pt idx="51">
                  <c:v>1.1054257862269878E-2</c:v>
                </c:pt>
                <c:pt idx="52">
                  <c:v>6.2325838953256607E-3</c:v>
                </c:pt>
                <c:pt idx="53">
                  <c:v>3.260468365624547E-3</c:v>
                </c:pt>
                <c:pt idx="54">
                  <c:v>2.9544029384851456E-3</c:v>
                </c:pt>
                <c:pt idx="55">
                  <c:v>3.489326685667038E-3</c:v>
                </c:pt>
                <c:pt idx="56">
                  <c:v>3.5022103693336248E-3</c:v>
                </c:pt>
                <c:pt idx="57">
                  <c:v>3.4429817460477352E-3</c:v>
                </c:pt>
                <c:pt idx="58">
                  <c:v>3.403916722163558E-3</c:v>
                </c:pt>
                <c:pt idx="59">
                  <c:v>3.8058934733271599E-3</c:v>
                </c:pt>
                <c:pt idx="60">
                  <c:v>9.4567183405160904E-3</c:v>
                </c:pt>
                <c:pt idx="61">
                  <c:v>1.7171081155538559E-2</c:v>
                </c:pt>
                <c:pt idx="62">
                  <c:v>1.9703855738043785E-2</c:v>
                </c:pt>
                <c:pt idx="63">
                  <c:v>1.910487562417984E-2</c:v>
                </c:pt>
                <c:pt idx="64">
                  <c:v>2.1097259595990181E-2</c:v>
                </c:pt>
                <c:pt idx="65">
                  <c:v>2.1023830398917198E-2</c:v>
                </c:pt>
                <c:pt idx="66">
                  <c:v>2.1375345066189766E-2</c:v>
                </c:pt>
                <c:pt idx="67">
                  <c:v>2.2928301244974136E-2</c:v>
                </c:pt>
                <c:pt idx="68">
                  <c:v>2.5780299678444862E-2</c:v>
                </c:pt>
                <c:pt idx="69">
                  <c:v>2.6928262785077095E-2</c:v>
                </c:pt>
                <c:pt idx="70">
                  <c:v>2.8952853754162788E-2</c:v>
                </c:pt>
                <c:pt idx="71">
                  <c:v>3.0309192836284637E-2</c:v>
                </c:pt>
                <c:pt idx="72">
                  <c:v>3.1464796513319016E-2</c:v>
                </c:pt>
                <c:pt idx="73">
                  <c:v>3.177502378821373E-2</c:v>
                </c:pt>
                <c:pt idx="74">
                  <c:v>3.0760521069169044E-2</c:v>
                </c:pt>
                <c:pt idx="75">
                  <c:v>2.9304863885045052E-2</c:v>
                </c:pt>
                <c:pt idx="76">
                  <c:v>3.3869065344333649E-2</c:v>
                </c:pt>
                <c:pt idx="77">
                  <c:v>3.8537725806236267E-2</c:v>
                </c:pt>
                <c:pt idx="78">
                  <c:v>4.0208734571933746E-2</c:v>
                </c:pt>
                <c:pt idx="79">
                  <c:v>4.3712768703699112E-2</c:v>
                </c:pt>
                <c:pt idx="80">
                  <c:v>4.4807001948356628E-2</c:v>
                </c:pt>
                <c:pt idx="81">
                  <c:v>4.9367409199476242E-2</c:v>
                </c:pt>
                <c:pt idx="82">
                  <c:v>5.1217887550592422E-2</c:v>
                </c:pt>
                <c:pt idx="83">
                  <c:v>5.4353680461645126E-2</c:v>
                </c:pt>
                <c:pt idx="84">
                  <c:v>5.5565152317285538E-2</c:v>
                </c:pt>
                <c:pt idx="85">
                  <c:v>5.6844882667064667E-2</c:v>
                </c:pt>
                <c:pt idx="86">
                  <c:v>5.8159705251455307E-2</c:v>
                </c:pt>
                <c:pt idx="87">
                  <c:v>5.7655837386846542E-2</c:v>
                </c:pt>
                <c:pt idx="88">
                  <c:v>5.7084068655967712E-2</c:v>
                </c:pt>
                <c:pt idx="89">
                  <c:v>5.8885611593723297E-2</c:v>
                </c:pt>
                <c:pt idx="90">
                  <c:v>6.1755996197462082E-2</c:v>
                </c:pt>
                <c:pt idx="91">
                  <c:v>6.5242759883403778E-2</c:v>
                </c:pt>
                <c:pt idx="92">
                  <c:v>8.2191616296768188E-2</c:v>
                </c:pt>
                <c:pt idx="93">
                  <c:v>9.946335107088089E-2</c:v>
                </c:pt>
                <c:pt idx="94">
                  <c:v>0.11254607141017914</c:v>
                </c:pt>
                <c:pt idx="95">
                  <c:v>0.11428623646497726</c:v>
                </c:pt>
                <c:pt idx="96">
                  <c:v>0.10978442430496216</c:v>
                </c:pt>
                <c:pt idx="97">
                  <c:v>0.1098458468914032</c:v>
                </c:pt>
                <c:pt idx="98">
                  <c:v>0.11001681536436081</c:v>
                </c:pt>
                <c:pt idx="99">
                  <c:v>0.1056634783744812</c:v>
                </c:pt>
                <c:pt idx="100">
                  <c:v>9.9780760705471039E-2</c:v>
                </c:pt>
                <c:pt idx="101">
                  <c:v>9.8604336380958557E-2</c:v>
                </c:pt>
                <c:pt idx="102">
                  <c:v>9.5025502145290375E-2</c:v>
                </c:pt>
                <c:pt idx="103">
                  <c:v>9.214317798614502E-2</c:v>
                </c:pt>
                <c:pt idx="104">
                  <c:v>9.3739420175552368E-2</c:v>
                </c:pt>
                <c:pt idx="105">
                  <c:v>0.10279981791973114</c:v>
                </c:pt>
                <c:pt idx="106">
                  <c:v>0.12015751004219055</c:v>
                </c:pt>
                <c:pt idx="107">
                  <c:v>0.13280552625656128</c:v>
                </c:pt>
                <c:pt idx="108">
                  <c:v>0.13611742854118347</c:v>
                </c:pt>
                <c:pt idx="109">
                  <c:v>0.1366477757692337</c:v>
                </c:pt>
                <c:pt idx="110">
                  <c:v>0.1270473301410675</c:v>
                </c:pt>
                <c:pt idx="111">
                  <c:v>0.10635577887296677</c:v>
                </c:pt>
                <c:pt idx="112">
                  <c:v>9.5780692994594574E-2</c:v>
                </c:pt>
              </c:numCache>
            </c:numRef>
          </c:val>
          <c:smooth val="0"/>
          <c:extLst>
            <c:ext xmlns:c16="http://schemas.microsoft.com/office/drawing/2014/chart" uri="{C3380CC4-5D6E-409C-BE32-E72D297353CC}">
              <c16:uniqueId val="{00000000-CAF5-42C8-B953-A7310378819E}"/>
            </c:ext>
          </c:extLst>
        </c:ser>
        <c:ser>
          <c:idx val="1"/>
          <c:order val="1"/>
          <c:tx>
            <c:v>Cash out</c:v>
          </c:tx>
          <c:spPr>
            <a:ln w="28575" cap="rnd">
              <a:solidFill>
                <a:schemeClr val="accent2"/>
              </a:solidFill>
              <a:round/>
            </a:ln>
            <a:effectLst/>
          </c:spPr>
          <c:marker>
            <c:symbol val="none"/>
          </c:marker>
          <c:cat>
            <c:numRef>
              <c:f>'Historical Data'!Date</c:f>
              <c:numCache>
                <c:formatCode>mmm\-yy</c:formatCode>
                <c:ptCount val="113"/>
                <c:pt idx="0">
                  <c:v>41183</c:v>
                </c:pt>
                <c:pt idx="1">
                  <c:v>41214</c:v>
                </c:pt>
                <c:pt idx="2">
                  <c:v>41244</c:v>
                </c:pt>
                <c:pt idx="3">
                  <c:v>41275</c:v>
                </c:pt>
                <c:pt idx="4">
                  <c:v>41306</c:v>
                </c:pt>
                <c:pt idx="5">
                  <c:v>41334</c:v>
                </c:pt>
                <c:pt idx="6">
                  <c:v>41365</c:v>
                </c:pt>
                <c:pt idx="7">
                  <c:v>41395</c:v>
                </c:pt>
                <c:pt idx="8">
                  <c:v>41426</c:v>
                </c:pt>
                <c:pt idx="9">
                  <c:v>41456</c:v>
                </c:pt>
                <c:pt idx="10">
                  <c:v>41487</c:v>
                </c:pt>
                <c:pt idx="11">
                  <c:v>41518</c:v>
                </c:pt>
                <c:pt idx="12">
                  <c:v>41548</c:v>
                </c:pt>
                <c:pt idx="13">
                  <c:v>41579</c:v>
                </c:pt>
                <c:pt idx="14">
                  <c:v>41609</c:v>
                </c:pt>
                <c:pt idx="15">
                  <c:v>41640</c:v>
                </c:pt>
                <c:pt idx="16">
                  <c:v>41671</c:v>
                </c:pt>
                <c:pt idx="17">
                  <c:v>41699</c:v>
                </c:pt>
                <c:pt idx="18">
                  <c:v>41730</c:v>
                </c:pt>
                <c:pt idx="19">
                  <c:v>41760</c:v>
                </c:pt>
                <c:pt idx="20">
                  <c:v>41791</c:v>
                </c:pt>
                <c:pt idx="21">
                  <c:v>41821</c:v>
                </c:pt>
                <c:pt idx="22">
                  <c:v>41852</c:v>
                </c:pt>
                <c:pt idx="23">
                  <c:v>41883</c:v>
                </c:pt>
                <c:pt idx="24">
                  <c:v>41913</c:v>
                </c:pt>
                <c:pt idx="25">
                  <c:v>41944</c:v>
                </c:pt>
                <c:pt idx="26">
                  <c:v>41974</c:v>
                </c:pt>
                <c:pt idx="27">
                  <c:v>42005</c:v>
                </c:pt>
                <c:pt idx="28">
                  <c:v>42036</c:v>
                </c:pt>
                <c:pt idx="29">
                  <c:v>42064</c:v>
                </c:pt>
                <c:pt idx="30">
                  <c:v>42095</c:v>
                </c:pt>
                <c:pt idx="31">
                  <c:v>42125</c:v>
                </c:pt>
                <c:pt idx="32">
                  <c:v>42156</c:v>
                </c:pt>
                <c:pt idx="33">
                  <c:v>42186</c:v>
                </c:pt>
                <c:pt idx="34">
                  <c:v>42217</c:v>
                </c:pt>
                <c:pt idx="35">
                  <c:v>42248</c:v>
                </c:pt>
                <c:pt idx="36">
                  <c:v>42278</c:v>
                </c:pt>
                <c:pt idx="37">
                  <c:v>42309</c:v>
                </c:pt>
                <c:pt idx="38">
                  <c:v>42339</c:v>
                </c:pt>
                <c:pt idx="39">
                  <c:v>42370</c:v>
                </c:pt>
                <c:pt idx="40">
                  <c:v>42401</c:v>
                </c:pt>
                <c:pt idx="41">
                  <c:v>42430</c:v>
                </c:pt>
                <c:pt idx="42">
                  <c:v>42461</c:v>
                </c:pt>
                <c:pt idx="43">
                  <c:v>42491</c:v>
                </c:pt>
                <c:pt idx="44">
                  <c:v>42522</c:v>
                </c:pt>
                <c:pt idx="45">
                  <c:v>42552</c:v>
                </c:pt>
                <c:pt idx="46">
                  <c:v>42583</c:v>
                </c:pt>
                <c:pt idx="47">
                  <c:v>42614</c:v>
                </c:pt>
                <c:pt idx="48">
                  <c:v>42644</c:v>
                </c:pt>
                <c:pt idx="49">
                  <c:v>42675</c:v>
                </c:pt>
                <c:pt idx="50">
                  <c:v>42705</c:v>
                </c:pt>
                <c:pt idx="51">
                  <c:v>42736</c:v>
                </c:pt>
                <c:pt idx="52">
                  <c:v>42767</c:v>
                </c:pt>
                <c:pt idx="53">
                  <c:v>42795</c:v>
                </c:pt>
                <c:pt idx="54">
                  <c:v>42826</c:v>
                </c:pt>
                <c:pt idx="55">
                  <c:v>42856</c:v>
                </c:pt>
                <c:pt idx="56">
                  <c:v>42887</c:v>
                </c:pt>
                <c:pt idx="57">
                  <c:v>42917</c:v>
                </c:pt>
                <c:pt idx="58">
                  <c:v>42948</c:v>
                </c:pt>
                <c:pt idx="59">
                  <c:v>42979</c:v>
                </c:pt>
                <c:pt idx="60">
                  <c:v>43009</c:v>
                </c:pt>
                <c:pt idx="61">
                  <c:v>43040</c:v>
                </c:pt>
                <c:pt idx="62">
                  <c:v>43070</c:v>
                </c:pt>
                <c:pt idx="63">
                  <c:v>43101</c:v>
                </c:pt>
                <c:pt idx="64">
                  <c:v>43132</c:v>
                </c:pt>
                <c:pt idx="65">
                  <c:v>43160</c:v>
                </c:pt>
                <c:pt idx="66">
                  <c:v>43191</c:v>
                </c:pt>
                <c:pt idx="67">
                  <c:v>43221</c:v>
                </c:pt>
                <c:pt idx="68">
                  <c:v>43252</c:v>
                </c:pt>
                <c:pt idx="69">
                  <c:v>43282</c:v>
                </c:pt>
                <c:pt idx="70">
                  <c:v>43313</c:v>
                </c:pt>
                <c:pt idx="71">
                  <c:v>43344</c:v>
                </c:pt>
                <c:pt idx="72">
                  <c:v>43374</c:v>
                </c:pt>
                <c:pt idx="73">
                  <c:v>43405</c:v>
                </c:pt>
                <c:pt idx="74">
                  <c:v>43435</c:v>
                </c:pt>
                <c:pt idx="75">
                  <c:v>43466</c:v>
                </c:pt>
                <c:pt idx="76">
                  <c:v>43497</c:v>
                </c:pt>
                <c:pt idx="77">
                  <c:v>43525</c:v>
                </c:pt>
                <c:pt idx="78">
                  <c:v>43556</c:v>
                </c:pt>
                <c:pt idx="79">
                  <c:v>43586</c:v>
                </c:pt>
                <c:pt idx="80">
                  <c:v>43617</c:v>
                </c:pt>
                <c:pt idx="81">
                  <c:v>43647</c:v>
                </c:pt>
                <c:pt idx="82">
                  <c:v>43678</c:v>
                </c:pt>
                <c:pt idx="83">
                  <c:v>43709</c:v>
                </c:pt>
                <c:pt idx="84">
                  <c:v>43739</c:v>
                </c:pt>
                <c:pt idx="85">
                  <c:v>43770</c:v>
                </c:pt>
                <c:pt idx="86">
                  <c:v>43800</c:v>
                </c:pt>
                <c:pt idx="87">
                  <c:v>43831</c:v>
                </c:pt>
                <c:pt idx="88">
                  <c:v>43862</c:v>
                </c:pt>
                <c:pt idx="89">
                  <c:v>43891</c:v>
                </c:pt>
                <c:pt idx="90">
                  <c:v>43922</c:v>
                </c:pt>
                <c:pt idx="91">
                  <c:v>43952</c:v>
                </c:pt>
                <c:pt idx="92">
                  <c:v>43983</c:v>
                </c:pt>
                <c:pt idx="93">
                  <c:v>44013</c:v>
                </c:pt>
                <c:pt idx="94">
                  <c:v>44044</c:v>
                </c:pt>
                <c:pt idx="95">
                  <c:v>44075</c:v>
                </c:pt>
                <c:pt idx="96">
                  <c:v>44105</c:v>
                </c:pt>
                <c:pt idx="97">
                  <c:v>44136</c:v>
                </c:pt>
                <c:pt idx="98">
                  <c:v>44166</c:v>
                </c:pt>
                <c:pt idx="99">
                  <c:v>44197</c:v>
                </c:pt>
                <c:pt idx="100">
                  <c:v>44228</c:v>
                </c:pt>
                <c:pt idx="101">
                  <c:v>44256</c:v>
                </c:pt>
                <c:pt idx="102">
                  <c:v>44287</c:v>
                </c:pt>
                <c:pt idx="103">
                  <c:v>44317</c:v>
                </c:pt>
                <c:pt idx="104">
                  <c:v>44348</c:v>
                </c:pt>
                <c:pt idx="105">
                  <c:v>44378</c:v>
                </c:pt>
                <c:pt idx="106">
                  <c:v>44409</c:v>
                </c:pt>
                <c:pt idx="107">
                  <c:v>44440</c:v>
                </c:pt>
                <c:pt idx="108">
                  <c:v>44470</c:v>
                </c:pt>
                <c:pt idx="109">
                  <c:v>44501</c:v>
                </c:pt>
                <c:pt idx="110">
                  <c:v>44531</c:v>
                </c:pt>
                <c:pt idx="111">
                  <c:v>44562</c:v>
                </c:pt>
                <c:pt idx="112">
                  <c:v>44593</c:v>
                </c:pt>
              </c:numCache>
            </c:numRef>
          </c:cat>
          <c:val>
            <c:numRef>
              <c:f>'Historical Data'!CO_share</c:f>
              <c:numCache>
                <c:formatCode>0%</c:formatCode>
                <c:ptCount val="11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2.3696683347225189E-3</c:v>
                </c:pt>
                <c:pt idx="48">
                  <c:v>0</c:v>
                </c:pt>
                <c:pt idx="49">
                  <c:v>0</c:v>
                </c:pt>
                <c:pt idx="50">
                  <c:v>0</c:v>
                </c:pt>
                <c:pt idx="51">
                  <c:v>2.0435771439224482E-3</c:v>
                </c:pt>
                <c:pt idx="52">
                  <c:v>1.6216035932302475E-2</c:v>
                </c:pt>
                <c:pt idx="53">
                  <c:v>3.269563615322113E-2</c:v>
                </c:pt>
                <c:pt idx="54">
                  <c:v>3.6157861351966858E-2</c:v>
                </c:pt>
                <c:pt idx="55">
                  <c:v>3.3853400498628616E-2</c:v>
                </c:pt>
                <c:pt idx="56">
                  <c:v>2.8189202770590782E-2</c:v>
                </c:pt>
                <c:pt idx="57">
                  <c:v>3.2313600182533264E-2</c:v>
                </c:pt>
                <c:pt idx="58">
                  <c:v>3.4437172114849091E-2</c:v>
                </c:pt>
                <c:pt idx="59">
                  <c:v>3.9715070277452469E-2</c:v>
                </c:pt>
                <c:pt idx="60">
                  <c:v>4.8066247254610062E-2</c:v>
                </c:pt>
                <c:pt idx="61">
                  <c:v>5.1157720386981964E-2</c:v>
                </c:pt>
                <c:pt idx="62">
                  <c:v>5.0892140716314316E-2</c:v>
                </c:pt>
                <c:pt idx="63">
                  <c:v>5.0184883177280426E-2</c:v>
                </c:pt>
                <c:pt idx="64">
                  <c:v>4.956180602312088E-2</c:v>
                </c:pt>
                <c:pt idx="65">
                  <c:v>5.0201684236526489E-2</c:v>
                </c:pt>
                <c:pt idx="66">
                  <c:v>4.2516905814409256E-2</c:v>
                </c:pt>
                <c:pt idx="67">
                  <c:v>4.5911263674497604E-2</c:v>
                </c:pt>
                <c:pt idx="68">
                  <c:v>4.3730851262807846E-2</c:v>
                </c:pt>
                <c:pt idx="69">
                  <c:v>4.4589802622795105E-2</c:v>
                </c:pt>
                <c:pt idx="70">
                  <c:v>4.9318462610244751E-2</c:v>
                </c:pt>
                <c:pt idx="71">
                  <c:v>5.3512897342443466E-2</c:v>
                </c:pt>
                <c:pt idx="72">
                  <c:v>5.1870513707399368E-2</c:v>
                </c:pt>
                <c:pt idx="73">
                  <c:v>5.0105974078178406E-2</c:v>
                </c:pt>
                <c:pt idx="74">
                  <c:v>4.905049130320549E-2</c:v>
                </c:pt>
                <c:pt idx="75">
                  <c:v>5.0163097679615021E-2</c:v>
                </c:pt>
                <c:pt idx="76">
                  <c:v>5.5490847676992416E-2</c:v>
                </c:pt>
                <c:pt idx="77">
                  <c:v>6.0991041362285614E-2</c:v>
                </c:pt>
                <c:pt idx="78">
                  <c:v>6.1295337975025177E-2</c:v>
                </c:pt>
                <c:pt idx="79">
                  <c:v>6.7206628620624542E-2</c:v>
                </c:pt>
                <c:pt idx="80">
                  <c:v>6.7103557288646698E-2</c:v>
                </c:pt>
                <c:pt idx="81">
                  <c:v>7.5187847018241882E-2</c:v>
                </c:pt>
                <c:pt idx="82">
                  <c:v>9.2279925942420959E-2</c:v>
                </c:pt>
                <c:pt idx="83">
                  <c:v>0.10162156075239182</c:v>
                </c:pt>
                <c:pt idx="84">
                  <c:v>0.11467017978429794</c:v>
                </c:pt>
                <c:pt idx="85">
                  <c:v>0.10779424011707306</c:v>
                </c:pt>
                <c:pt idx="86">
                  <c:v>0.1052769273519516</c:v>
                </c:pt>
                <c:pt idx="87">
                  <c:v>0.10154180228710175</c:v>
                </c:pt>
                <c:pt idx="88">
                  <c:v>0.10285533964633942</c:v>
                </c:pt>
                <c:pt idx="89">
                  <c:v>0.11250942200422287</c:v>
                </c:pt>
                <c:pt idx="90">
                  <c:v>0.11715342849493027</c:v>
                </c:pt>
                <c:pt idx="91">
                  <c:v>0.15356135368347168</c:v>
                </c:pt>
                <c:pt idx="92">
                  <c:v>0.23919215798377991</c:v>
                </c:pt>
                <c:pt idx="93">
                  <c:v>0.27301514148712158</c:v>
                </c:pt>
                <c:pt idx="94">
                  <c:v>0.2938653826713562</c:v>
                </c:pt>
                <c:pt idx="95">
                  <c:v>0.30786699056625366</c:v>
                </c:pt>
                <c:pt idx="96">
                  <c:v>0.30981031060218811</c:v>
                </c:pt>
                <c:pt idx="97">
                  <c:v>0.33346253633499146</c:v>
                </c:pt>
                <c:pt idx="98">
                  <c:v>0.34165775775909424</c:v>
                </c:pt>
                <c:pt idx="99">
                  <c:v>0.35650539398193359</c:v>
                </c:pt>
                <c:pt idx="100">
                  <c:v>0.35994136333465576</c:v>
                </c:pt>
                <c:pt idx="101">
                  <c:v>0.36797520518302917</c:v>
                </c:pt>
                <c:pt idx="102">
                  <c:v>0.34823316335678101</c:v>
                </c:pt>
                <c:pt idx="103">
                  <c:v>0.32948881387710571</c:v>
                </c:pt>
                <c:pt idx="104">
                  <c:v>0.33730700612068176</c:v>
                </c:pt>
                <c:pt idx="105">
                  <c:v>0.34871622920036316</c:v>
                </c:pt>
                <c:pt idx="106">
                  <c:v>0.3570416271686554</c:v>
                </c:pt>
                <c:pt idx="107">
                  <c:v>0.38212981820106506</c:v>
                </c:pt>
                <c:pt idx="108">
                  <c:v>0.38033130764961243</c:v>
                </c:pt>
                <c:pt idx="109">
                  <c:v>0.37095609307289124</c:v>
                </c:pt>
                <c:pt idx="110">
                  <c:v>0.35124126076698303</c:v>
                </c:pt>
                <c:pt idx="111">
                  <c:v>0.3188500702381134</c:v>
                </c:pt>
                <c:pt idx="112">
                  <c:v>0.29728633165359497</c:v>
                </c:pt>
              </c:numCache>
            </c:numRef>
          </c:val>
          <c:smooth val="0"/>
          <c:extLst>
            <c:ext xmlns:c16="http://schemas.microsoft.com/office/drawing/2014/chart" uri="{C3380CC4-5D6E-409C-BE32-E72D297353CC}">
              <c16:uniqueId val="{00000001-CAF5-42C8-B953-A7310378819E}"/>
            </c:ext>
          </c:extLst>
        </c:ser>
        <c:ser>
          <c:idx val="2"/>
          <c:order val="2"/>
          <c:tx>
            <c:v>No cash out</c:v>
          </c:tx>
          <c:spPr>
            <a:ln w="28575" cap="rnd">
              <a:solidFill>
                <a:schemeClr val="accent3"/>
              </a:solidFill>
              <a:round/>
            </a:ln>
            <a:effectLst/>
          </c:spPr>
          <c:marker>
            <c:symbol val="none"/>
          </c:marker>
          <c:cat>
            <c:numRef>
              <c:f>'Historical Data'!Date</c:f>
              <c:numCache>
                <c:formatCode>mmm\-yy</c:formatCode>
                <c:ptCount val="113"/>
                <c:pt idx="0">
                  <c:v>41183</c:v>
                </c:pt>
                <c:pt idx="1">
                  <c:v>41214</c:v>
                </c:pt>
                <c:pt idx="2">
                  <c:v>41244</c:v>
                </c:pt>
                <c:pt idx="3">
                  <c:v>41275</c:v>
                </c:pt>
                <c:pt idx="4">
                  <c:v>41306</c:v>
                </c:pt>
                <c:pt idx="5">
                  <c:v>41334</c:v>
                </c:pt>
                <c:pt idx="6">
                  <c:v>41365</c:v>
                </c:pt>
                <c:pt idx="7">
                  <c:v>41395</c:v>
                </c:pt>
                <c:pt idx="8">
                  <c:v>41426</c:v>
                </c:pt>
                <c:pt idx="9">
                  <c:v>41456</c:v>
                </c:pt>
                <c:pt idx="10">
                  <c:v>41487</c:v>
                </c:pt>
                <c:pt idx="11">
                  <c:v>41518</c:v>
                </c:pt>
                <c:pt idx="12">
                  <c:v>41548</c:v>
                </c:pt>
                <c:pt idx="13">
                  <c:v>41579</c:v>
                </c:pt>
                <c:pt idx="14">
                  <c:v>41609</c:v>
                </c:pt>
                <c:pt idx="15">
                  <c:v>41640</c:v>
                </c:pt>
                <c:pt idx="16">
                  <c:v>41671</c:v>
                </c:pt>
                <c:pt idx="17">
                  <c:v>41699</c:v>
                </c:pt>
                <c:pt idx="18">
                  <c:v>41730</c:v>
                </c:pt>
                <c:pt idx="19">
                  <c:v>41760</c:v>
                </c:pt>
                <c:pt idx="20">
                  <c:v>41791</c:v>
                </c:pt>
                <c:pt idx="21">
                  <c:v>41821</c:v>
                </c:pt>
                <c:pt idx="22">
                  <c:v>41852</c:v>
                </c:pt>
                <c:pt idx="23">
                  <c:v>41883</c:v>
                </c:pt>
                <c:pt idx="24">
                  <c:v>41913</c:v>
                </c:pt>
                <c:pt idx="25">
                  <c:v>41944</c:v>
                </c:pt>
                <c:pt idx="26">
                  <c:v>41974</c:v>
                </c:pt>
                <c:pt idx="27">
                  <c:v>42005</c:v>
                </c:pt>
                <c:pt idx="28">
                  <c:v>42036</c:v>
                </c:pt>
                <c:pt idx="29">
                  <c:v>42064</c:v>
                </c:pt>
                <c:pt idx="30">
                  <c:v>42095</c:v>
                </c:pt>
                <c:pt idx="31">
                  <c:v>42125</c:v>
                </c:pt>
                <c:pt idx="32">
                  <c:v>42156</c:v>
                </c:pt>
                <c:pt idx="33">
                  <c:v>42186</c:v>
                </c:pt>
                <c:pt idx="34">
                  <c:v>42217</c:v>
                </c:pt>
                <c:pt idx="35">
                  <c:v>42248</c:v>
                </c:pt>
                <c:pt idx="36">
                  <c:v>42278</c:v>
                </c:pt>
                <c:pt idx="37">
                  <c:v>42309</c:v>
                </c:pt>
                <c:pt idx="38">
                  <c:v>42339</c:v>
                </c:pt>
                <c:pt idx="39">
                  <c:v>42370</c:v>
                </c:pt>
                <c:pt idx="40">
                  <c:v>42401</c:v>
                </c:pt>
                <c:pt idx="41">
                  <c:v>42430</c:v>
                </c:pt>
                <c:pt idx="42">
                  <c:v>42461</c:v>
                </c:pt>
                <c:pt idx="43">
                  <c:v>42491</c:v>
                </c:pt>
                <c:pt idx="44">
                  <c:v>42522</c:v>
                </c:pt>
                <c:pt idx="45">
                  <c:v>42552</c:v>
                </c:pt>
                <c:pt idx="46">
                  <c:v>42583</c:v>
                </c:pt>
                <c:pt idx="47">
                  <c:v>42614</c:v>
                </c:pt>
                <c:pt idx="48">
                  <c:v>42644</c:v>
                </c:pt>
                <c:pt idx="49">
                  <c:v>42675</c:v>
                </c:pt>
                <c:pt idx="50">
                  <c:v>42705</c:v>
                </c:pt>
                <c:pt idx="51">
                  <c:v>42736</c:v>
                </c:pt>
                <c:pt idx="52">
                  <c:v>42767</c:v>
                </c:pt>
                <c:pt idx="53">
                  <c:v>42795</c:v>
                </c:pt>
                <c:pt idx="54">
                  <c:v>42826</c:v>
                </c:pt>
                <c:pt idx="55">
                  <c:v>42856</c:v>
                </c:pt>
                <c:pt idx="56">
                  <c:v>42887</c:v>
                </c:pt>
                <c:pt idx="57">
                  <c:v>42917</c:v>
                </c:pt>
                <c:pt idx="58">
                  <c:v>42948</c:v>
                </c:pt>
                <c:pt idx="59">
                  <c:v>42979</c:v>
                </c:pt>
                <c:pt idx="60">
                  <c:v>43009</c:v>
                </c:pt>
                <c:pt idx="61">
                  <c:v>43040</c:v>
                </c:pt>
                <c:pt idx="62">
                  <c:v>43070</c:v>
                </c:pt>
                <c:pt idx="63">
                  <c:v>43101</c:v>
                </c:pt>
                <c:pt idx="64">
                  <c:v>43132</c:v>
                </c:pt>
                <c:pt idx="65">
                  <c:v>43160</c:v>
                </c:pt>
                <c:pt idx="66">
                  <c:v>43191</c:v>
                </c:pt>
                <c:pt idx="67">
                  <c:v>43221</c:v>
                </c:pt>
                <c:pt idx="68">
                  <c:v>43252</c:v>
                </c:pt>
                <c:pt idx="69">
                  <c:v>43282</c:v>
                </c:pt>
                <c:pt idx="70">
                  <c:v>43313</c:v>
                </c:pt>
                <c:pt idx="71">
                  <c:v>43344</c:v>
                </c:pt>
                <c:pt idx="72">
                  <c:v>43374</c:v>
                </c:pt>
                <c:pt idx="73">
                  <c:v>43405</c:v>
                </c:pt>
                <c:pt idx="74">
                  <c:v>43435</c:v>
                </c:pt>
                <c:pt idx="75">
                  <c:v>43466</c:v>
                </c:pt>
                <c:pt idx="76">
                  <c:v>43497</c:v>
                </c:pt>
                <c:pt idx="77">
                  <c:v>43525</c:v>
                </c:pt>
                <c:pt idx="78">
                  <c:v>43556</c:v>
                </c:pt>
                <c:pt idx="79">
                  <c:v>43586</c:v>
                </c:pt>
                <c:pt idx="80">
                  <c:v>43617</c:v>
                </c:pt>
                <c:pt idx="81">
                  <c:v>43647</c:v>
                </c:pt>
                <c:pt idx="82">
                  <c:v>43678</c:v>
                </c:pt>
                <c:pt idx="83">
                  <c:v>43709</c:v>
                </c:pt>
                <c:pt idx="84">
                  <c:v>43739</c:v>
                </c:pt>
                <c:pt idx="85">
                  <c:v>43770</c:v>
                </c:pt>
                <c:pt idx="86">
                  <c:v>43800</c:v>
                </c:pt>
                <c:pt idx="87">
                  <c:v>43831</c:v>
                </c:pt>
                <c:pt idx="88">
                  <c:v>43862</c:v>
                </c:pt>
                <c:pt idx="89">
                  <c:v>43891</c:v>
                </c:pt>
                <c:pt idx="90">
                  <c:v>43922</c:v>
                </c:pt>
                <c:pt idx="91">
                  <c:v>43952</c:v>
                </c:pt>
                <c:pt idx="92">
                  <c:v>43983</c:v>
                </c:pt>
                <c:pt idx="93">
                  <c:v>44013</c:v>
                </c:pt>
                <c:pt idx="94">
                  <c:v>44044</c:v>
                </c:pt>
                <c:pt idx="95">
                  <c:v>44075</c:v>
                </c:pt>
                <c:pt idx="96">
                  <c:v>44105</c:v>
                </c:pt>
                <c:pt idx="97">
                  <c:v>44136</c:v>
                </c:pt>
                <c:pt idx="98">
                  <c:v>44166</c:v>
                </c:pt>
                <c:pt idx="99">
                  <c:v>44197</c:v>
                </c:pt>
                <c:pt idx="100">
                  <c:v>44228</c:v>
                </c:pt>
                <c:pt idx="101">
                  <c:v>44256</c:v>
                </c:pt>
                <c:pt idx="102">
                  <c:v>44287</c:v>
                </c:pt>
                <c:pt idx="103">
                  <c:v>44317</c:v>
                </c:pt>
                <c:pt idx="104">
                  <c:v>44348</c:v>
                </c:pt>
                <c:pt idx="105">
                  <c:v>44378</c:v>
                </c:pt>
                <c:pt idx="106">
                  <c:v>44409</c:v>
                </c:pt>
                <c:pt idx="107">
                  <c:v>44440</c:v>
                </c:pt>
                <c:pt idx="108">
                  <c:v>44470</c:v>
                </c:pt>
                <c:pt idx="109">
                  <c:v>44501</c:v>
                </c:pt>
                <c:pt idx="110">
                  <c:v>44531</c:v>
                </c:pt>
                <c:pt idx="111">
                  <c:v>44562</c:v>
                </c:pt>
                <c:pt idx="112">
                  <c:v>44593</c:v>
                </c:pt>
              </c:numCache>
            </c:numRef>
          </c:cat>
          <c:val>
            <c:numRef>
              <c:f>'Historical Data'!NCO_share</c:f>
              <c:numCache>
                <c:formatCode>0%</c:formatCode>
                <c:ptCount val="113"/>
                <c:pt idx="0">
                  <c:v>8.4033617749810219E-3</c:v>
                </c:pt>
                <c:pt idx="1">
                  <c:v>7.5187971815466881E-3</c:v>
                </c:pt>
                <c:pt idx="2">
                  <c:v>0</c:v>
                </c:pt>
                <c:pt idx="3">
                  <c:v>0</c:v>
                </c:pt>
                <c:pt idx="4">
                  <c:v>7.5757578015327454E-3</c:v>
                </c:pt>
                <c:pt idx="5">
                  <c:v>6.7114094272255898E-3</c:v>
                </c:pt>
                <c:pt idx="6">
                  <c:v>0</c:v>
                </c:pt>
                <c:pt idx="7">
                  <c:v>2.7855152729898691E-3</c:v>
                </c:pt>
                <c:pt idx="8">
                  <c:v>2.5510203558951616E-3</c:v>
                </c:pt>
                <c:pt idx="9">
                  <c:v>1.9960079807788134E-3</c:v>
                </c:pt>
                <c:pt idx="10">
                  <c:v>1.1428571306169033E-3</c:v>
                </c:pt>
                <c:pt idx="11">
                  <c:v>0</c:v>
                </c:pt>
                <c:pt idx="12">
                  <c:v>0</c:v>
                </c:pt>
                <c:pt idx="13">
                  <c:v>4.8543689772486687E-3</c:v>
                </c:pt>
                <c:pt idx="14">
                  <c:v>0</c:v>
                </c:pt>
                <c:pt idx="15">
                  <c:v>0</c:v>
                </c:pt>
                <c:pt idx="16">
                  <c:v>0</c:v>
                </c:pt>
                <c:pt idx="17">
                  <c:v>1.1695906519889832E-2</c:v>
                </c:pt>
                <c:pt idx="18">
                  <c:v>0</c:v>
                </c:pt>
                <c:pt idx="19">
                  <c:v>1.2048192322254181E-2</c:v>
                </c:pt>
                <c:pt idx="20">
                  <c:v>9.4339624047279358E-3</c:v>
                </c:pt>
                <c:pt idx="21">
                  <c:v>7.8125E-3</c:v>
                </c:pt>
                <c:pt idx="22">
                  <c:v>1.171875E-2</c:v>
                </c:pt>
                <c:pt idx="23">
                  <c:v>3.2786885276436806E-3</c:v>
                </c:pt>
                <c:pt idx="24">
                  <c:v>6.7567569203674793E-3</c:v>
                </c:pt>
                <c:pt idx="25">
                  <c:v>6.4377682283520699E-3</c:v>
                </c:pt>
                <c:pt idx="26">
                  <c:v>5.727376788854599E-3</c:v>
                </c:pt>
                <c:pt idx="27">
                  <c:v>1.0091743431985378E-2</c:v>
                </c:pt>
                <c:pt idx="28">
                  <c:v>1.4840989373624325E-2</c:v>
                </c:pt>
                <c:pt idx="29">
                  <c:v>1.4103982597589493E-2</c:v>
                </c:pt>
                <c:pt idx="30">
                  <c:v>1.2661712244153023E-2</c:v>
                </c:pt>
                <c:pt idx="31">
                  <c:v>4.9710026942193508E-3</c:v>
                </c:pt>
                <c:pt idx="32">
                  <c:v>7.8802201896905899E-3</c:v>
                </c:pt>
                <c:pt idx="33">
                  <c:v>4.9800798296928406E-3</c:v>
                </c:pt>
                <c:pt idx="34">
                  <c:v>5.1432768814265728E-3</c:v>
                </c:pt>
                <c:pt idx="35">
                  <c:v>6.9264071062207222E-3</c:v>
                </c:pt>
                <c:pt idx="36">
                  <c:v>6.4239827916026115E-3</c:v>
                </c:pt>
                <c:pt idx="37">
                  <c:v>3.9548021741211414E-3</c:v>
                </c:pt>
                <c:pt idx="38">
                  <c:v>5.5928411893546581E-3</c:v>
                </c:pt>
                <c:pt idx="39">
                  <c:v>6.4102564938366413E-3</c:v>
                </c:pt>
                <c:pt idx="40">
                  <c:v>2.0703934133052826E-3</c:v>
                </c:pt>
                <c:pt idx="41">
                  <c:v>3.0120480805635452E-3</c:v>
                </c:pt>
                <c:pt idx="42">
                  <c:v>0</c:v>
                </c:pt>
                <c:pt idx="43">
                  <c:v>4.8732943832874298E-3</c:v>
                </c:pt>
                <c:pt idx="44">
                  <c:v>5.6338026188313961E-3</c:v>
                </c:pt>
                <c:pt idx="45">
                  <c:v>1.6509434208273888E-2</c:v>
                </c:pt>
                <c:pt idx="46">
                  <c:v>2.1126760169863701E-2</c:v>
                </c:pt>
                <c:pt idx="47">
                  <c:v>1.4876033179461956E-2</c:v>
                </c:pt>
                <c:pt idx="48">
                  <c:v>4.8941798508167267E-2</c:v>
                </c:pt>
                <c:pt idx="49">
                  <c:v>5.106382817029953E-2</c:v>
                </c:pt>
                <c:pt idx="50">
                  <c:v>7.4540823698043823E-2</c:v>
                </c:pt>
                <c:pt idx="51">
                  <c:v>8.2906745374202728E-2</c:v>
                </c:pt>
                <c:pt idx="52">
                  <c:v>6.7964546382427216E-2</c:v>
                </c:pt>
                <c:pt idx="53">
                  <c:v>7.4725791811943054E-2</c:v>
                </c:pt>
                <c:pt idx="54">
                  <c:v>8.1144645810127258E-2</c:v>
                </c:pt>
                <c:pt idx="55">
                  <c:v>7.6684840023517609E-2</c:v>
                </c:pt>
                <c:pt idx="56">
                  <c:v>7.1040891110897064E-2</c:v>
                </c:pt>
                <c:pt idx="57">
                  <c:v>9.2267550528049469E-2</c:v>
                </c:pt>
                <c:pt idx="58">
                  <c:v>0.11571738123893738</c:v>
                </c:pt>
                <c:pt idx="59">
                  <c:v>0.13482384383678436</c:v>
                </c:pt>
                <c:pt idx="60">
                  <c:v>0.17062605917453766</c:v>
                </c:pt>
                <c:pt idx="61">
                  <c:v>0.1730155348777771</c:v>
                </c:pt>
                <c:pt idx="62">
                  <c:v>0.16397970914840698</c:v>
                </c:pt>
                <c:pt idx="63">
                  <c:v>0.15902420878410339</c:v>
                </c:pt>
                <c:pt idx="64">
                  <c:v>0.15200197696685791</c:v>
                </c:pt>
                <c:pt idx="65">
                  <c:v>0.14185430109500885</c:v>
                </c:pt>
                <c:pt idx="66">
                  <c:v>0.11586973816156387</c:v>
                </c:pt>
                <c:pt idx="67">
                  <c:v>0.11635430157184601</c:v>
                </c:pt>
                <c:pt idx="68">
                  <c:v>0.10733645409345627</c:v>
                </c:pt>
                <c:pt idx="69">
                  <c:v>0.10592310130596161</c:v>
                </c:pt>
                <c:pt idx="70">
                  <c:v>0.11446529626846313</c:v>
                </c:pt>
                <c:pt idx="71">
                  <c:v>0.11996403336524963</c:v>
                </c:pt>
                <c:pt idx="72">
                  <c:v>0.12453541159629822</c:v>
                </c:pt>
                <c:pt idx="73">
                  <c:v>0.12087861448526382</c:v>
                </c:pt>
                <c:pt idx="74">
                  <c:v>0.11853929609060287</c:v>
                </c:pt>
                <c:pt idx="75">
                  <c:v>0.12841156125068665</c:v>
                </c:pt>
                <c:pt idx="76">
                  <c:v>0.1657058447599411</c:v>
                </c:pt>
                <c:pt idx="77">
                  <c:v>0.20884469151496887</c:v>
                </c:pt>
                <c:pt idx="78">
                  <c:v>0.23296703398227692</c:v>
                </c:pt>
                <c:pt idx="79">
                  <c:v>0.30863258242607117</c:v>
                </c:pt>
                <c:pt idx="80">
                  <c:v>0.28599345684051514</c:v>
                </c:pt>
                <c:pt idx="81">
                  <c:v>0.34909400343894958</c:v>
                </c:pt>
                <c:pt idx="82">
                  <c:v>0.40034446120262146</c:v>
                </c:pt>
                <c:pt idx="83">
                  <c:v>0.42689907550811768</c:v>
                </c:pt>
                <c:pt idx="84">
                  <c:v>0.46739301085472107</c:v>
                </c:pt>
                <c:pt idx="85">
                  <c:v>0.44248715043067932</c:v>
                </c:pt>
                <c:pt idx="86">
                  <c:v>0.43903785943984985</c:v>
                </c:pt>
                <c:pt idx="87">
                  <c:v>0.43824326992034912</c:v>
                </c:pt>
                <c:pt idx="88">
                  <c:v>0.44402569532394409</c:v>
                </c:pt>
                <c:pt idx="89">
                  <c:v>0.50097393989562988</c:v>
                </c:pt>
                <c:pt idx="90">
                  <c:v>0.53077644109725952</c:v>
                </c:pt>
                <c:pt idx="91">
                  <c:v>0.5188482403755188</c:v>
                </c:pt>
                <c:pt idx="92">
                  <c:v>0.58038085699081421</c:v>
                </c:pt>
                <c:pt idx="93">
                  <c:v>0.63204097747802734</c:v>
                </c:pt>
                <c:pt idx="94">
                  <c:v>0.65725719928741455</c:v>
                </c:pt>
                <c:pt idx="95">
                  <c:v>0.67957425117492676</c:v>
                </c:pt>
                <c:pt idx="96">
                  <c:v>0.6775621771812439</c:v>
                </c:pt>
                <c:pt idx="97">
                  <c:v>0.67387038469314575</c:v>
                </c:pt>
                <c:pt idx="98">
                  <c:v>0.66944164037704468</c:v>
                </c:pt>
                <c:pt idx="99">
                  <c:v>0.67842799425125122</c:v>
                </c:pt>
                <c:pt idx="100">
                  <c:v>0.68376272916793823</c:v>
                </c:pt>
                <c:pt idx="101">
                  <c:v>0.68153119087219238</c:v>
                </c:pt>
                <c:pt idx="102">
                  <c:v>0.65379911661148071</c:v>
                </c:pt>
                <c:pt idx="103">
                  <c:v>0.61093324422836304</c:v>
                </c:pt>
                <c:pt idx="104">
                  <c:v>0.6248055100440979</c:v>
                </c:pt>
                <c:pt idx="105">
                  <c:v>0.63874614238739014</c:v>
                </c:pt>
                <c:pt idx="106">
                  <c:v>0.65070164203643799</c:v>
                </c:pt>
                <c:pt idx="107">
                  <c:v>0.68968665599822998</c:v>
                </c:pt>
                <c:pt idx="108">
                  <c:v>0.67594915628433228</c:v>
                </c:pt>
                <c:pt idx="109">
                  <c:v>0.65119868516921997</c:v>
                </c:pt>
                <c:pt idx="110">
                  <c:v>0.62203043699264526</c:v>
                </c:pt>
                <c:pt idx="111">
                  <c:v>0.59765547513961792</c:v>
                </c:pt>
                <c:pt idx="112">
                  <c:v>0.57820528745651245</c:v>
                </c:pt>
              </c:numCache>
            </c:numRef>
          </c:val>
          <c:smooth val="0"/>
          <c:extLst>
            <c:ext xmlns:c16="http://schemas.microsoft.com/office/drawing/2014/chart" uri="{C3380CC4-5D6E-409C-BE32-E72D297353CC}">
              <c16:uniqueId val="{00000002-CAF5-42C8-B953-A7310378819E}"/>
            </c:ext>
          </c:extLst>
        </c:ser>
        <c:dLbls>
          <c:showLegendKey val="0"/>
          <c:showVal val="0"/>
          <c:showCatName val="0"/>
          <c:showSerName val="0"/>
          <c:showPercent val="0"/>
          <c:showBubbleSize val="0"/>
        </c:dLbls>
        <c:smooth val="0"/>
        <c:axId val="470765007"/>
        <c:axId val="470760847"/>
      </c:lineChart>
      <c:dateAx>
        <c:axId val="470765007"/>
        <c:scaling>
          <c:orientation val="minMax"/>
        </c:scaling>
        <c:delete val="0"/>
        <c:axPos val="b"/>
        <c:numFmt formatCode="mmm\-yy" sourceLinked="1"/>
        <c:majorTickMark val="in"/>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470760847"/>
        <c:crosses val="autoZero"/>
        <c:auto val="1"/>
        <c:lblOffset val="100"/>
        <c:baseTimeUnit val="months"/>
        <c:majorUnit val="6"/>
        <c:majorTimeUnit val="months"/>
      </c:dateAx>
      <c:valAx>
        <c:axId val="47076084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470765007"/>
        <c:crosses val="autoZero"/>
        <c:crossBetween val="between"/>
      </c:valAx>
      <c:spPr>
        <a:noFill/>
        <a:ln>
          <a:solidFill>
            <a:schemeClr val="tx1"/>
          </a:solidFill>
        </a:ln>
        <a:effectLst/>
      </c:spPr>
    </c:plotArea>
    <c:legend>
      <c:legendPos val="r"/>
      <c:layout>
        <c:manualLayout>
          <c:xMode val="edge"/>
          <c:yMode val="edge"/>
          <c:x val="0.16130767284430572"/>
          <c:y val="0.16267274023313805"/>
          <c:w val="0.25825715497065943"/>
          <c:h val="0.14407549029739808"/>
        </c:manualLayout>
      </c:layout>
      <c:overlay val="0"/>
      <c:spPr>
        <a:solidFill>
          <a:sysClr val="window" lastClr="FFFFFF"/>
        </a:solidFill>
        <a:ln>
          <a:solidFill>
            <a:sysClr val="windowText" lastClr="000000"/>
          </a:solid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ysClr val="windowText" lastClr="000000"/>
          </a:solidFill>
        </a:defRPr>
      </a:pPr>
      <a:endParaRPr lang="en-US"/>
    </a:p>
  </c:txPr>
  <c:externalData r:id="rId4">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ysClr val="windowText" lastClr="000000"/>
                </a:solidFill>
                <a:latin typeface="+mn-lt"/>
                <a:ea typeface="+mn-ea"/>
                <a:cs typeface="+mn-cs"/>
              </a:defRPr>
            </a:pPr>
            <a:r>
              <a:rPr lang="en-US" sz="1200" b="1"/>
              <a:t>Actual Ever 60+ Delinquency Rate &amp; Stressed Mortgage Default Rate (MDR) for 30-yr POO FRMs originated in 2016-2019</a:t>
            </a:r>
          </a:p>
        </c:rich>
      </c:tx>
      <c:overlay val="0"/>
      <c:spPr>
        <a:solidFill>
          <a:schemeClr val="accent2">
            <a:lumMod val="20000"/>
            <a:lumOff val="80000"/>
          </a:schemeClr>
        </a:solidFill>
        <a:ln>
          <a:noFill/>
        </a:ln>
        <a:effectLst/>
      </c:spPr>
      <c:txPr>
        <a:bodyPr rot="0" spcFirstLastPara="1" vertOverflow="ellipsis" vert="horz" wrap="square" anchor="ctr" anchorCtr="1"/>
        <a:lstStyle/>
        <a:p>
          <a:pPr>
            <a:defRPr sz="1200" b="0" i="0"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0.11797295411316902"/>
          <c:y val="0.14103176363171266"/>
          <c:w val="0.73941557944049718"/>
          <c:h val="0.72113780159184604"/>
        </c:manualLayout>
      </c:layout>
      <c:lineChart>
        <c:grouping val="standard"/>
        <c:varyColors val="0"/>
        <c:ser>
          <c:idx val="0"/>
          <c:order val="0"/>
          <c:tx>
            <c:strRef>
              <c:f>'All orig. 2016-2019 '!$B$5</c:f>
              <c:strCache>
                <c:ptCount val="1"/>
                <c:pt idx="0">
                  <c:v>Ever 60+ through Nov. 2019 (left axis)</c:v>
                </c:pt>
              </c:strCache>
            </c:strRef>
          </c:tx>
          <c:spPr>
            <a:ln w="28575" cap="rnd">
              <a:solidFill>
                <a:schemeClr val="accent1"/>
              </a:solidFill>
              <a:round/>
            </a:ln>
            <a:effectLst/>
          </c:spPr>
          <c:marker>
            <c:symbol val="none"/>
          </c:marker>
          <c:cat>
            <c:strRef>
              <c:f>'All orig. 2016-2019 '!$A$6:$A$15</c:f>
              <c:strCache>
                <c:ptCount val="10"/>
                <c:pt idx="0">
                  <c:v>1 (lowest)</c:v>
                </c:pt>
                <c:pt idx="1">
                  <c:v>2</c:v>
                </c:pt>
                <c:pt idx="2">
                  <c:v>3</c:v>
                </c:pt>
                <c:pt idx="3">
                  <c:v>4</c:v>
                </c:pt>
                <c:pt idx="4">
                  <c:v>5</c:v>
                </c:pt>
                <c:pt idx="5">
                  <c:v>6</c:v>
                </c:pt>
                <c:pt idx="6">
                  <c:v>7</c:v>
                </c:pt>
                <c:pt idx="7">
                  <c:v>8</c:v>
                </c:pt>
                <c:pt idx="8">
                  <c:v>9</c:v>
                </c:pt>
                <c:pt idx="9">
                  <c:v>10 (highest)</c:v>
                </c:pt>
              </c:strCache>
            </c:strRef>
          </c:cat>
          <c:val>
            <c:numRef>
              <c:f>'All orig. 2016-2019 '!$B$6:$B$15</c:f>
              <c:numCache>
                <c:formatCode>0.0%</c:formatCode>
                <c:ptCount val="10"/>
                <c:pt idx="0">
                  <c:v>1.4054E-3</c:v>
                </c:pt>
                <c:pt idx="1">
                  <c:v>2.1297E-3</c:v>
                </c:pt>
                <c:pt idx="2">
                  <c:v>2.9307999999999999E-3</c:v>
                </c:pt>
                <c:pt idx="3">
                  <c:v>5.7587000000000003E-3</c:v>
                </c:pt>
                <c:pt idx="4">
                  <c:v>7.1644999999999999E-3</c:v>
                </c:pt>
                <c:pt idx="5">
                  <c:v>1.11022E-2</c:v>
                </c:pt>
                <c:pt idx="6">
                  <c:v>2.1013E-2</c:v>
                </c:pt>
                <c:pt idx="7">
                  <c:v>2.94033E-2</c:v>
                </c:pt>
                <c:pt idx="8">
                  <c:v>5.7350900000000003E-2</c:v>
                </c:pt>
                <c:pt idx="9">
                  <c:v>0.1023732</c:v>
                </c:pt>
              </c:numCache>
            </c:numRef>
          </c:val>
          <c:smooth val="0"/>
          <c:extLst>
            <c:ext xmlns:c16="http://schemas.microsoft.com/office/drawing/2014/chart" uri="{C3380CC4-5D6E-409C-BE32-E72D297353CC}">
              <c16:uniqueId val="{00000000-A09C-496B-BA74-3D35E9455835}"/>
            </c:ext>
          </c:extLst>
        </c:ser>
        <c:ser>
          <c:idx val="1"/>
          <c:order val="1"/>
          <c:tx>
            <c:strRef>
              <c:f>'All orig. 2016-2019 '!$C$5</c:f>
              <c:strCache>
                <c:ptCount val="1"/>
                <c:pt idx="0">
                  <c:v>Ever 60+ through Apr. 2021 (left axis)</c:v>
                </c:pt>
              </c:strCache>
            </c:strRef>
          </c:tx>
          <c:spPr>
            <a:ln w="28575" cap="rnd">
              <a:solidFill>
                <a:schemeClr val="accent2"/>
              </a:solidFill>
              <a:round/>
            </a:ln>
            <a:effectLst/>
          </c:spPr>
          <c:marker>
            <c:symbol val="none"/>
          </c:marker>
          <c:cat>
            <c:strRef>
              <c:f>'All orig. 2016-2019 '!$A$6:$A$15</c:f>
              <c:strCache>
                <c:ptCount val="10"/>
                <c:pt idx="0">
                  <c:v>1 (lowest)</c:v>
                </c:pt>
                <c:pt idx="1">
                  <c:v>2</c:v>
                </c:pt>
                <c:pt idx="2">
                  <c:v>3</c:v>
                </c:pt>
                <c:pt idx="3">
                  <c:v>4</c:v>
                </c:pt>
                <c:pt idx="4">
                  <c:v>5</c:v>
                </c:pt>
                <c:pt idx="5">
                  <c:v>6</c:v>
                </c:pt>
                <c:pt idx="6">
                  <c:v>7</c:v>
                </c:pt>
                <c:pt idx="7">
                  <c:v>8</c:v>
                </c:pt>
                <c:pt idx="8">
                  <c:v>9</c:v>
                </c:pt>
                <c:pt idx="9">
                  <c:v>10 (highest)</c:v>
                </c:pt>
              </c:strCache>
            </c:strRef>
          </c:cat>
          <c:val>
            <c:numRef>
              <c:f>'All orig. 2016-2019 '!$C$6:$C$15</c:f>
              <c:numCache>
                <c:formatCode>0.0%</c:formatCode>
                <c:ptCount val="10"/>
                <c:pt idx="0">
                  <c:v>1.5203299999999999E-2</c:v>
                </c:pt>
                <c:pt idx="1">
                  <c:v>2.21143E-2</c:v>
                </c:pt>
                <c:pt idx="2">
                  <c:v>2.8773099999999999E-2</c:v>
                </c:pt>
                <c:pt idx="3">
                  <c:v>3.9679100000000002E-2</c:v>
                </c:pt>
                <c:pt idx="4">
                  <c:v>5.3091899999999997E-2</c:v>
                </c:pt>
                <c:pt idx="5">
                  <c:v>7.1002399999999993E-2</c:v>
                </c:pt>
                <c:pt idx="6">
                  <c:v>9.6042199999999994E-2</c:v>
                </c:pt>
                <c:pt idx="7">
                  <c:v>0.1223573</c:v>
                </c:pt>
                <c:pt idx="8">
                  <c:v>0.1676832</c:v>
                </c:pt>
                <c:pt idx="9">
                  <c:v>0.25537650000000001</c:v>
                </c:pt>
              </c:numCache>
            </c:numRef>
          </c:val>
          <c:smooth val="0"/>
          <c:extLst>
            <c:ext xmlns:c16="http://schemas.microsoft.com/office/drawing/2014/chart" uri="{C3380CC4-5D6E-409C-BE32-E72D297353CC}">
              <c16:uniqueId val="{00000001-A09C-496B-BA74-3D35E9455835}"/>
            </c:ext>
          </c:extLst>
        </c:ser>
        <c:dLbls>
          <c:showLegendKey val="0"/>
          <c:showVal val="0"/>
          <c:showCatName val="0"/>
          <c:showSerName val="0"/>
          <c:showPercent val="0"/>
          <c:showBubbleSize val="0"/>
        </c:dLbls>
        <c:marker val="1"/>
        <c:smooth val="0"/>
        <c:axId val="909975311"/>
        <c:axId val="909959919"/>
      </c:lineChart>
      <c:lineChart>
        <c:grouping val="standard"/>
        <c:varyColors val="0"/>
        <c:ser>
          <c:idx val="2"/>
          <c:order val="2"/>
          <c:tx>
            <c:strRef>
              <c:f>'All orig. 2016-2019 '!$D$5</c:f>
              <c:strCache>
                <c:ptCount val="1"/>
                <c:pt idx="0">
                  <c:v>Avg. MDR (right axis)</c:v>
                </c:pt>
              </c:strCache>
            </c:strRef>
          </c:tx>
          <c:spPr>
            <a:ln w="28575" cap="rnd">
              <a:solidFill>
                <a:schemeClr val="bg1">
                  <a:lumMod val="65000"/>
                </a:schemeClr>
              </a:solidFill>
              <a:round/>
            </a:ln>
            <a:effectLst/>
          </c:spPr>
          <c:marker>
            <c:symbol val="none"/>
          </c:marker>
          <c:cat>
            <c:strRef>
              <c:f>'All orig. 2016-2019 '!$A$6:$A$15</c:f>
              <c:strCache>
                <c:ptCount val="10"/>
                <c:pt idx="0">
                  <c:v>1 (lowest)</c:v>
                </c:pt>
                <c:pt idx="1">
                  <c:v>2</c:v>
                </c:pt>
                <c:pt idx="2">
                  <c:v>3</c:v>
                </c:pt>
                <c:pt idx="3">
                  <c:v>4</c:v>
                </c:pt>
                <c:pt idx="4">
                  <c:v>5</c:v>
                </c:pt>
                <c:pt idx="5">
                  <c:v>6</c:v>
                </c:pt>
                <c:pt idx="6">
                  <c:v>7</c:v>
                </c:pt>
                <c:pt idx="7">
                  <c:v>8</c:v>
                </c:pt>
                <c:pt idx="8">
                  <c:v>9</c:v>
                </c:pt>
                <c:pt idx="9">
                  <c:v>10 (highest)</c:v>
                </c:pt>
              </c:strCache>
            </c:strRef>
          </c:cat>
          <c:val>
            <c:numRef>
              <c:f>'All orig. 2016-2019 '!$D$6:$D$15</c:f>
              <c:numCache>
                <c:formatCode>0.0%</c:formatCode>
                <c:ptCount val="10"/>
                <c:pt idx="0">
                  <c:v>1.8327900000000001E-2</c:v>
                </c:pt>
                <c:pt idx="1">
                  <c:v>3.4754170000000001E-2</c:v>
                </c:pt>
                <c:pt idx="2">
                  <c:v>4.5321760000000003E-2</c:v>
                </c:pt>
                <c:pt idx="3">
                  <c:v>6.4419950000000004E-2</c:v>
                </c:pt>
                <c:pt idx="4">
                  <c:v>8.0539340000000001E-2</c:v>
                </c:pt>
                <c:pt idx="5">
                  <c:v>0.10668286</c:v>
                </c:pt>
                <c:pt idx="6">
                  <c:v>0.13729384</c:v>
                </c:pt>
                <c:pt idx="7">
                  <c:v>0.17654502</c:v>
                </c:pt>
                <c:pt idx="8">
                  <c:v>0.24822284</c:v>
                </c:pt>
                <c:pt idx="9">
                  <c:v>0.36466268000000002</c:v>
                </c:pt>
              </c:numCache>
            </c:numRef>
          </c:val>
          <c:smooth val="0"/>
          <c:extLst>
            <c:ext xmlns:c16="http://schemas.microsoft.com/office/drawing/2014/chart" uri="{C3380CC4-5D6E-409C-BE32-E72D297353CC}">
              <c16:uniqueId val="{00000002-A09C-496B-BA74-3D35E9455835}"/>
            </c:ext>
          </c:extLst>
        </c:ser>
        <c:dLbls>
          <c:showLegendKey val="0"/>
          <c:showVal val="0"/>
          <c:showCatName val="0"/>
          <c:showSerName val="0"/>
          <c:showPercent val="0"/>
          <c:showBubbleSize val="0"/>
        </c:dLbls>
        <c:marker val="1"/>
        <c:smooth val="0"/>
        <c:axId val="1033168767"/>
        <c:axId val="1033167935"/>
      </c:lineChart>
      <c:catAx>
        <c:axId val="909975311"/>
        <c:scaling>
          <c:orientation val="minMax"/>
        </c:scaling>
        <c:delete val="0"/>
        <c:axPos val="b"/>
        <c:title>
          <c:tx>
            <c:rich>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r>
                  <a:rPr lang="en-US"/>
                  <a:t>MDR Risk Decile</a:t>
                </a:r>
              </a:p>
            </c:rich>
          </c:tx>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0" spcFirstLastPara="1" vertOverflow="ellipsis" wrap="square" anchor="ctr" anchorCtr="1"/>
          <a:lstStyle/>
          <a:p>
            <a:pPr>
              <a:defRPr sz="1100" b="0" i="0" u="none" strike="noStrike" kern="1200" baseline="0">
                <a:solidFill>
                  <a:sysClr val="windowText" lastClr="000000"/>
                </a:solidFill>
                <a:latin typeface="+mn-lt"/>
                <a:ea typeface="+mn-ea"/>
                <a:cs typeface="+mn-cs"/>
              </a:defRPr>
            </a:pPr>
            <a:endParaRPr lang="en-US"/>
          </a:p>
        </c:txPr>
        <c:crossAx val="909959919"/>
        <c:crosses val="autoZero"/>
        <c:auto val="1"/>
        <c:lblAlgn val="ctr"/>
        <c:lblOffset val="100"/>
        <c:noMultiLvlLbl val="0"/>
      </c:catAx>
      <c:valAx>
        <c:axId val="90995991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r>
                  <a:rPr lang="en-US"/>
                  <a:t>Ever 60+ Delinquency Rate</a:t>
                </a:r>
              </a:p>
            </c:rich>
          </c:tx>
          <c:overlay val="0"/>
          <c:spPr>
            <a:noFill/>
            <a:ln>
              <a:noFill/>
            </a:ln>
            <a:effectLst/>
          </c:spPr>
          <c:txPr>
            <a:bodyPr rot="-54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crossAx val="909975311"/>
        <c:crosses val="autoZero"/>
        <c:crossBetween val="between"/>
      </c:valAx>
      <c:valAx>
        <c:axId val="1033167935"/>
        <c:scaling>
          <c:orientation val="minMax"/>
        </c:scaling>
        <c:delete val="0"/>
        <c:axPos val="r"/>
        <c:title>
          <c:tx>
            <c:rich>
              <a:bodyPr rot="-54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r>
                  <a:rPr lang="en-US"/>
                  <a:t>Stressed MDR (expected Mortgage Default Rate under Stress)</a:t>
                </a:r>
              </a:p>
            </c:rich>
          </c:tx>
          <c:overlay val="0"/>
          <c:spPr>
            <a:noFill/>
            <a:ln>
              <a:noFill/>
            </a:ln>
            <a:effectLst/>
          </c:spPr>
          <c:txPr>
            <a:bodyPr rot="-54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title>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crossAx val="1033168767"/>
        <c:crosses val="max"/>
        <c:crossBetween val="between"/>
      </c:valAx>
      <c:catAx>
        <c:axId val="1033168767"/>
        <c:scaling>
          <c:orientation val="minMax"/>
        </c:scaling>
        <c:delete val="1"/>
        <c:axPos val="b"/>
        <c:numFmt formatCode="General" sourceLinked="1"/>
        <c:majorTickMark val="out"/>
        <c:minorTickMark val="none"/>
        <c:tickLblPos val="nextTo"/>
        <c:crossAx val="1033167935"/>
        <c:crosses val="autoZero"/>
        <c:auto val="1"/>
        <c:lblAlgn val="ctr"/>
        <c:lblOffset val="100"/>
        <c:noMultiLvlLbl val="0"/>
      </c:catAx>
      <c:spPr>
        <a:noFill/>
        <a:ln>
          <a:solidFill>
            <a:schemeClr val="tx1"/>
          </a:solidFill>
        </a:ln>
        <a:effectLst/>
      </c:spPr>
    </c:plotArea>
    <c:legend>
      <c:legendPos val="b"/>
      <c:layout>
        <c:manualLayout>
          <c:xMode val="edge"/>
          <c:yMode val="edge"/>
          <c:x val="0.1403258900775457"/>
          <c:y val="0.18331886537202252"/>
          <c:w val="0.41067102507499859"/>
          <c:h val="0.13954205651711007"/>
        </c:manualLayout>
      </c:layout>
      <c:overlay val="0"/>
      <c:spPr>
        <a:solidFill>
          <a:sysClr val="window" lastClr="FFFFFF"/>
        </a:solidFill>
        <a:ln>
          <a:solidFill>
            <a:sysClr val="windowText" lastClr="000000"/>
          </a:solid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sz="1100">
          <a:solidFill>
            <a:sysClr val="windowText" lastClr="000000"/>
          </a:solidFill>
        </a:defRPr>
      </a:pPr>
      <a:endParaRPr lang="en-US"/>
    </a:p>
  </c:txPr>
  <c:externalData r:id="rId4">
    <c:autoUpdate val="0"/>
  </c:externalData>
  <c:userShapes r:id="rId5"/>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dirty="0" smtClean="0"/>
              <a:t>MDR</a:t>
            </a:r>
            <a:endParaRPr lang="en-US" sz="1400" dirty="0"/>
          </a:p>
        </c:rich>
      </c:tx>
      <c:overlay val="0"/>
      <c:spPr>
        <a:solidFill>
          <a:srgbClr val="FBE5D6"/>
        </a:solidFill>
      </c:spPr>
    </c:title>
    <c:autoTitleDeleted val="0"/>
    <c:plotArea>
      <c:layout>
        <c:manualLayout>
          <c:layoutTarget val="inner"/>
          <c:xMode val="edge"/>
          <c:yMode val="edge"/>
          <c:x val="8.9789605207472659E-2"/>
          <c:y val="7.5886026667966427E-2"/>
          <c:w val="0.8985986605661459"/>
          <c:h val="0.83950279544085094"/>
        </c:manualLayout>
      </c:layout>
      <c:lineChart>
        <c:grouping val="standard"/>
        <c:varyColors val="0"/>
        <c:ser>
          <c:idx val="2"/>
          <c:order val="0"/>
          <c:tx>
            <c:strRef>
              <c:f>MDR!$B$1</c:f>
              <c:strCache>
                <c:ptCount val="1"/>
                <c:pt idx="0">
                  <c:v>Composite</c:v>
                </c:pt>
              </c:strCache>
            </c:strRef>
          </c:tx>
          <c:spPr>
            <a:ln>
              <a:solidFill>
                <a:schemeClr val="tx1"/>
              </a:solidFill>
            </a:ln>
          </c:spPr>
          <c:marker>
            <c:symbol val="none"/>
          </c:marker>
          <c:dPt>
            <c:idx val="4"/>
            <c:bubble3D val="0"/>
            <c:spPr>
              <a:ln w="28575">
                <a:solidFill>
                  <a:schemeClr val="tx1"/>
                </a:solidFill>
              </a:ln>
            </c:spPr>
            <c:extLst>
              <c:ext xmlns:c16="http://schemas.microsoft.com/office/drawing/2014/chart" uri="{C3380CC4-5D6E-409C-BE32-E72D297353CC}">
                <c16:uniqueId val="{00000001-BB57-4152-A266-609C715BDCCE}"/>
              </c:ext>
            </c:extLst>
          </c:dPt>
          <c:cat>
            <c:numRef>
              <c:f>MDR!$A$2:$A$103</c:f>
              <c:numCache>
                <c:formatCode>[$-409]mmm\-yy;@</c:formatCode>
                <c:ptCount val="102"/>
                <c:pt idx="0">
                  <c:v>41167</c:v>
                </c:pt>
                <c:pt idx="1">
                  <c:v>41197</c:v>
                </c:pt>
                <c:pt idx="2">
                  <c:v>41228</c:v>
                </c:pt>
                <c:pt idx="3">
                  <c:v>41258</c:v>
                </c:pt>
                <c:pt idx="4">
                  <c:v>41289</c:v>
                </c:pt>
                <c:pt idx="5">
                  <c:v>41320</c:v>
                </c:pt>
                <c:pt idx="6">
                  <c:v>41348</c:v>
                </c:pt>
                <c:pt idx="7">
                  <c:v>41379</c:v>
                </c:pt>
                <c:pt idx="8">
                  <c:v>41409</c:v>
                </c:pt>
                <c:pt idx="9">
                  <c:v>41440</c:v>
                </c:pt>
                <c:pt idx="10">
                  <c:v>41470</c:v>
                </c:pt>
                <c:pt idx="11">
                  <c:v>41501</c:v>
                </c:pt>
                <c:pt idx="12">
                  <c:v>41532</c:v>
                </c:pt>
                <c:pt idx="13">
                  <c:v>41562</c:v>
                </c:pt>
                <c:pt idx="14">
                  <c:v>41593</c:v>
                </c:pt>
                <c:pt idx="15">
                  <c:v>41623</c:v>
                </c:pt>
                <c:pt idx="16">
                  <c:v>41654</c:v>
                </c:pt>
                <c:pt idx="17">
                  <c:v>41685</c:v>
                </c:pt>
                <c:pt idx="18">
                  <c:v>41713</c:v>
                </c:pt>
                <c:pt idx="19">
                  <c:v>41744</c:v>
                </c:pt>
                <c:pt idx="20">
                  <c:v>41774</c:v>
                </c:pt>
                <c:pt idx="21">
                  <c:v>41805</c:v>
                </c:pt>
                <c:pt idx="22">
                  <c:v>41835</c:v>
                </c:pt>
                <c:pt idx="23">
                  <c:v>41866</c:v>
                </c:pt>
                <c:pt idx="24">
                  <c:v>41897</c:v>
                </c:pt>
                <c:pt idx="25">
                  <c:v>41927</c:v>
                </c:pt>
                <c:pt idx="26">
                  <c:v>41958</c:v>
                </c:pt>
                <c:pt idx="27">
                  <c:v>41988</c:v>
                </c:pt>
                <c:pt idx="28">
                  <c:v>42019</c:v>
                </c:pt>
                <c:pt idx="29">
                  <c:v>42050</c:v>
                </c:pt>
                <c:pt idx="30">
                  <c:v>42078</c:v>
                </c:pt>
                <c:pt idx="31">
                  <c:v>42109</c:v>
                </c:pt>
                <c:pt idx="32">
                  <c:v>42139</c:v>
                </c:pt>
                <c:pt idx="33">
                  <c:v>42170</c:v>
                </c:pt>
                <c:pt idx="34">
                  <c:v>42200</c:v>
                </c:pt>
                <c:pt idx="35">
                  <c:v>42231</c:v>
                </c:pt>
                <c:pt idx="36">
                  <c:v>42262</c:v>
                </c:pt>
                <c:pt idx="37">
                  <c:v>42292</c:v>
                </c:pt>
                <c:pt idx="38">
                  <c:v>42323</c:v>
                </c:pt>
                <c:pt idx="39">
                  <c:v>42353</c:v>
                </c:pt>
                <c:pt idx="40">
                  <c:v>42384</c:v>
                </c:pt>
                <c:pt idx="41">
                  <c:v>42415</c:v>
                </c:pt>
                <c:pt idx="42">
                  <c:v>42444</c:v>
                </c:pt>
                <c:pt idx="43">
                  <c:v>42475</c:v>
                </c:pt>
                <c:pt idx="44">
                  <c:v>42505</c:v>
                </c:pt>
                <c:pt idx="45">
                  <c:v>42536</c:v>
                </c:pt>
                <c:pt idx="46">
                  <c:v>42566</c:v>
                </c:pt>
                <c:pt idx="47">
                  <c:v>42597</c:v>
                </c:pt>
                <c:pt idx="48">
                  <c:v>42628</c:v>
                </c:pt>
                <c:pt idx="49">
                  <c:v>42658</c:v>
                </c:pt>
                <c:pt idx="50">
                  <c:v>42689</c:v>
                </c:pt>
                <c:pt idx="51">
                  <c:v>42719</c:v>
                </c:pt>
                <c:pt idx="52">
                  <c:v>42750</c:v>
                </c:pt>
                <c:pt idx="53">
                  <c:v>42781</c:v>
                </c:pt>
                <c:pt idx="54">
                  <c:v>42809</c:v>
                </c:pt>
                <c:pt idx="55">
                  <c:v>42840</c:v>
                </c:pt>
                <c:pt idx="56">
                  <c:v>42870</c:v>
                </c:pt>
                <c:pt idx="57">
                  <c:v>42901</c:v>
                </c:pt>
                <c:pt idx="58">
                  <c:v>42931</c:v>
                </c:pt>
                <c:pt idx="59">
                  <c:v>42962</c:v>
                </c:pt>
                <c:pt idx="60">
                  <c:v>42993</c:v>
                </c:pt>
                <c:pt idx="61">
                  <c:v>43023</c:v>
                </c:pt>
                <c:pt idx="62">
                  <c:v>43054</c:v>
                </c:pt>
                <c:pt idx="63">
                  <c:v>43084</c:v>
                </c:pt>
                <c:pt idx="64">
                  <c:v>43115</c:v>
                </c:pt>
                <c:pt idx="65">
                  <c:v>43146</c:v>
                </c:pt>
                <c:pt idx="66">
                  <c:v>43174</c:v>
                </c:pt>
                <c:pt idx="67">
                  <c:v>43205</c:v>
                </c:pt>
                <c:pt idx="68">
                  <c:v>43235</c:v>
                </c:pt>
                <c:pt idx="69">
                  <c:v>43266</c:v>
                </c:pt>
                <c:pt idx="70">
                  <c:v>43296</c:v>
                </c:pt>
                <c:pt idx="71">
                  <c:v>43327</c:v>
                </c:pt>
                <c:pt idx="72">
                  <c:v>43358</c:v>
                </c:pt>
                <c:pt idx="73">
                  <c:v>43388</c:v>
                </c:pt>
                <c:pt idx="74">
                  <c:v>43419</c:v>
                </c:pt>
                <c:pt idx="75">
                  <c:v>43449</c:v>
                </c:pt>
                <c:pt idx="76">
                  <c:v>43480</c:v>
                </c:pt>
                <c:pt idx="77">
                  <c:v>43511</c:v>
                </c:pt>
                <c:pt idx="78">
                  <c:v>43539</c:v>
                </c:pt>
                <c:pt idx="79">
                  <c:v>43570</c:v>
                </c:pt>
                <c:pt idx="80">
                  <c:v>43600</c:v>
                </c:pt>
                <c:pt idx="81">
                  <c:v>43631</c:v>
                </c:pt>
                <c:pt idx="82">
                  <c:v>43661</c:v>
                </c:pt>
                <c:pt idx="83">
                  <c:v>43692</c:v>
                </c:pt>
                <c:pt idx="84">
                  <c:v>43723</c:v>
                </c:pt>
                <c:pt idx="85">
                  <c:v>43753</c:v>
                </c:pt>
                <c:pt idx="86">
                  <c:v>43784</c:v>
                </c:pt>
                <c:pt idx="87">
                  <c:v>43814</c:v>
                </c:pt>
                <c:pt idx="88">
                  <c:v>43845</c:v>
                </c:pt>
                <c:pt idx="89">
                  <c:v>43876</c:v>
                </c:pt>
                <c:pt idx="90">
                  <c:v>43905</c:v>
                </c:pt>
                <c:pt idx="91">
                  <c:v>43936</c:v>
                </c:pt>
                <c:pt idx="92">
                  <c:v>43966</c:v>
                </c:pt>
                <c:pt idx="93">
                  <c:v>43997</c:v>
                </c:pt>
                <c:pt idx="94">
                  <c:v>44027</c:v>
                </c:pt>
                <c:pt idx="95">
                  <c:v>44058</c:v>
                </c:pt>
                <c:pt idx="96">
                  <c:v>44089</c:v>
                </c:pt>
                <c:pt idx="97">
                  <c:v>44119</c:v>
                </c:pt>
                <c:pt idx="98">
                  <c:v>44150</c:v>
                </c:pt>
                <c:pt idx="99">
                  <c:v>44180</c:v>
                </c:pt>
                <c:pt idx="100">
                  <c:v>44211</c:v>
                </c:pt>
                <c:pt idx="101">
                  <c:v>44242</c:v>
                </c:pt>
              </c:numCache>
            </c:numRef>
          </c:cat>
          <c:val>
            <c:numRef>
              <c:f>MDR!$B$2:$B$103</c:f>
              <c:numCache>
                <c:formatCode>General</c:formatCode>
                <c:ptCount val="102"/>
                <c:pt idx="0">
                  <c:v>0.13913970000000001</c:v>
                </c:pt>
                <c:pt idx="1">
                  <c:v>0.13606080000000001</c:v>
                </c:pt>
                <c:pt idx="2">
                  <c:v>0.13689180000000001</c:v>
                </c:pt>
                <c:pt idx="3">
                  <c:v>0.1359369</c:v>
                </c:pt>
                <c:pt idx="4">
                  <c:v>0.13981589999999999</c:v>
                </c:pt>
                <c:pt idx="5">
                  <c:v>0.13633990000000001</c:v>
                </c:pt>
                <c:pt idx="6">
                  <c:v>0.13595570000000001</c:v>
                </c:pt>
                <c:pt idx="7">
                  <c:v>0.13493379999999999</c:v>
                </c:pt>
                <c:pt idx="8">
                  <c:v>0.12967719999999999</c:v>
                </c:pt>
                <c:pt idx="9">
                  <c:v>0.12688369999999999</c:v>
                </c:pt>
                <c:pt idx="10">
                  <c:v>0.12778010000000001</c:v>
                </c:pt>
                <c:pt idx="11">
                  <c:v>0.12916559999999999</c:v>
                </c:pt>
                <c:pt idx="12">
                  <c:v>0.13269700000000001</c:v>
                </c:pt>
                <c:pt idx="13">
                  <c:v>0.13099839999999999</c:v>
                </c:pt>
                <c:pt idx="14">
                  <c:v>0.13636380000000001</c:v>
                </c:pt>
                <c:pt idx="15">
                  <c:v>0.13530030000000001</c:v>
                </c:pt>
                <c:pt idx="16">
                  <c:v>0.1399059</c:v>
                </c:pt>
                <c:pt idx="17">
                  <c:v>0.1372969</c:v>
                </c:pt>
                <c:pt idx="18">
                  <c:v>0.1391945</c:v>
                </c:pt>
                <c:pt idx="19">
                  <c:v>0.14059060000000001</c:v>
                </c:pt>
                <c:pt idx="20">
                  <c:v>0.13775009999999999</c:v>
                </c:pt>
                <c:pt idx="21">
                  <c:v>0.1341492</c:v>
                </c:pt>
                <c:pt idx="22">
                  <c:v>0.1357334</c:v>
                </c:pt>
                <c:pt idx="23">
                  <c:v>0.136069</c:v>
                </c:pt>
                <c:pt idx="24">
                  <c:v>0.13914080000000001</c:v>
                </c:pt>
                <c:pt idx="25">
                  <c:v>0.1403663</c:v>
                </c:pt>
                <c:pt idx="26">
                  <c:v>0.14216229999999999</c:v>
                </c:pt>
                <c:pt idx="27">
                  <c:v>0.1415429</c:v>
                </c:pt>
                <c:pt idx="28">
                  <c:v>0.1418392</c:v>
                </c:pt>
                <c:pt idx="29">
                  <c:v>0.14478920000000001</c:v>
                </c:pt>
                <c:pt idx="30">
                  <c:v>0.1465166</c:v>
                </c:pt>
                <c:pt idx="31">
                  <c:v>0.14835129999999999</c:v>
                </c:pt>
                <c:pt idx="32">
                  <c:v>0.14356189999999999</c:v>
                </c:pt>
                <c:pt idx="33">
                  <c:v>0.1425698</c:v>
                </c:pt>
                <c:pt idx="34">
                  <c:v>0.14449200000000001</c:v>
                </c:pt>
                <c:pt idx="35">
                  <c:v>0.14519109999999999</c:v>
                </c:pt>
                <c:pt idx="36">
                  <c:v>0.14758260000000001</c:v>
                </c:pt>
                <c:pt idx="37">
                  <c:v>0.14725669999999999</c:v>
                </c:pt>
                <c:pt idx="38">
                  <c:v>0.14599390000000001</c:v>
                </c:pt>
                <c:pt idx="39">
                  <c:v>0.14668429999999999</c:v>
                </c:pt>
                <c:pt idx="40">
                  <c:v>0.14848749999999999</c:v>
                </c:pt>
                <c:pt idx="41">
                  <c:v>0.1510531</c:v>
                </c:pt>
                <c:pt idx="42">
                  <c:v>0.1513729</c:v>
                </c:pt>
                <c:pt idx="43">
                  <c:v>0.1503324</c:v>
                </c:pt>
                <c:pt idx="44">
                  <c:v>0.14645050000000001</c:v>
                </c:pt>
                <c:pt idx="45">
                  <c:v>0.14380370000000001</c:v>
                </c:pt>
                <c:pt idx="46">
                  <c:v>0.1437349</c:v>
                </c:pt>
                <c:pt idx="47">
                  <c:v>0.14361019999999999</c:v>
                </c:pt>
                <c:pt idx="48">
                  <c:v>0.14462910000000001</c:v>
                </c:pt>
                <c:pt idx="49">
                  <c:v>0.14489769999999999</c:v>
                </c:pt>
                <c:pt idx="50">
                  <c:v>0.14595330000000001</c:v>
                </c:pt>
                <c:pt idx="51">
                  <c:v>0.14834939999999999</c:v>
                </c:pt>
                <c:pt idx="52">
                  <c:v>0.14968219999999999</c:v>
                </c:pt>
                <c:pt idx="53">
                  <c:v>0.1505184</c:v>
                </c:pt>
                <c:pt idx="54">
                  <c:v>0.15137619999999999</c:v>
                </c:pt>
                <c:pt idx="55">
                  <c:v>0.14959739999999999</c:v>
                </c:pt>
                <c:pt idx="56">
                  <c:v>0.1476952</c:v>
                </c:pt>
                <c:pt idx="57">
                  <c:v>0.144455</c:v>
                </c:pt>
                <c:pt idx="58">
                  <c:v>0.14432420000000001</c:v>
                </c:pt>
                <c:pt idx="59">
                  <c:v>0.14545330000000001</c:v>
                </c:pt>
                <c:pt idx="60">
                  <c:v>0.14721310000000001</c:v>
                </c:pt>
                <c:pt idx="61">
                  <c:v>0.14838599999999999</c:v>
                </c:pt>
                <c:pt idx="62">
                  <c:v>0.1477175</c:v>
                </c:pt>
                <c:pt idx="63">
                  <c:v>0.14972279999999999</c:v>
                </c:pt>
                <c:pt idx="64">
                  <c:v>0.15056050000000001</c:v>
                </c:pt>
                <c:pt idx="65">
                  <c:v>0.14918439999999999</c:v>
                </c:pt>
                <c:pt idx="66">
                  <c:v>0.15197330000000001</c:v>
                </c:pt>
                <c:pt idx="67">
                  <c:v>0.1511004</c:v>
                </c:pt>
                <c:pt idx="68">
                  <c:v>0.14842559999999999</c:v>
                </c:pt>
                <c:pt idx="69">
                  <c:v>0.1473517</c:v>
                </c:pt>
                <c:pt idx="70">
                  <c:v>0.14738660000000001</c:v>
                </c:pt>
                <c:pt idx="71">
                  <c:v>0.14865900000000001</c:v>
                </c:pt>
                <c:pt idx="72">
                  <c:v>0.14977969999999999</c:v>
                </c:pt>
                <c:pt idx="73">
                  <c:v>0.151389</c:v>
                </c:pt>
                <c:pt idx="74">
                  <c:v>0.15182960000000001</c:v>
                </c:pt>
                <c:pt idx="75">
                  <c:v>0.15366360000000001</c:v>
                </c:pt>
                <c:pt idx="76">
                  <c:v>0.15176310000000001</c:v>
                </c:pt>
                <c:pt idx="77">
                  <c:v>0.1530976</c:v>
                </c:pt>
                <c:pt idx="78">
                  <c:v>0.15539439999999999</c:v>
                </c:pt>
                <c:pt idx="79">
                  <c:v>0.15338170000000001</c:v>
                </c:pt>
                <c:pt idx="80">
                  <c:v>0.14863670000000001</c:v>
                </c:pt>
                <c:pt idx="81">
                  <c:v>0.14495250000000001</c:v>
                </c:pt>
                <c:pt idx="82">
                  <c:v>0.1450786</c:v>
                </c:pt>
                <c:pt idx="83">
                  <c:v>0.1445119</c:v>
                </c:pt>
                <c:pt idx="84">
                  <c:v>0.14411879999999999</c:v>
                </c:pt>
                <c:pt idx="85">
                  <c:v>0.14545240000000001</c:v>
                </c:pt>
                <c:pt idx="86">
                  <c:v>0.14562079999999999</c:v>
                </c:pt>
                <c:pt idx="87">
                  <c:v>0.1454821</c:v>
                </c:pt>
                <c:pt idx="88">
                  <c:v>0.14791019999999999</c:v>
                </c:pt>
                <c:pt idx="89">
                  <c:v>0.14400959999999999</c:v>
                </c:pt>
                <c:pt idx="90">
                  <c:v>0.1436364</c:v>
                </c:pt>
                <c:pt idx="91">
                  <c:v>0.1417428</c:v>
                </c:pt>
                <c:pt idx="92">
                  <c:v>0.13953189999999999</c:v>
                </c:pt>
                <c:pt idx="93">
                  <c:v>0.13387019999999999</c:v>
                </c:pt>
                <c:pt idx="94">
                  <c:v>0.1300443</c:v>
                </c:pt>
                <c:pt idx="95">
                  <c:v>0.12778680000000001</c:v>
                </c:pt>
                <c:pt idx="96">
                  <c:v>0.12790579999999999</c:v>
                </c:pt>
                <c:pt idx="97">
                  <c:v>0.12774160000000001</c:v>
                </c:pt>
                <c:pt idx="98">
                  <c:v>0.12718309999999999</c:v>
                </c:pt>
                <c:pt idx="99">
                  <c:v>0.1303511</c:v>
                </c:pt>
                <c:pt idx="100">
                  <c:v>0.13067309999999999</c:v>
                </c:pt>
                <c:pt idx="101">
                  <c:v>0.12933990000000001</c:v>
                </c:pt>
              </c:numCache>
            </c:numRef>
          </c:val>
          <c:smooth val="0"/>
          <c:extLst>
            <c:ext xmlns:c16="http://schemas.microsoft.com/office/drawing/2014/chart" uri="{C3380CC4-5D6E-409C-BE32-E72D297353CC}">
              <c16:uniqueId val="{00000002-BB57-4152-A266-609C715BDCCE}"/>
            </c:ext>
          </c:extLst>
        </c:ser>
        <c:ser>
          <c:idx val="1"/>
          <c:order val="2"/>
          <c:tx>
            <c:strRef>
              <c:f>MDR!$D$1</c:f>
              <c:strCache>
                <c:ptCount val="1"/>
                <c:pt idx="0">
                  <c:v>FHLMC</c:v>
                </c:pt>
              </c:strCache>
            </c:strRef>
          </c:tx>
          <c:spPr>
            <a:ln w="22225">
              <a:solidFill>
                <a:schemeClr val="accent2"/>
              </a:solidFill>
            </a:ln>
          </c:spPr>
          <c:marker>
            <c:symbol val="none"/>
          </c:marker>
          <c:cat>
            <c:numRef>
              <c:f>MDR!$A$2:$A$103</c:f>
              <c:numCache>
                <c:formatCode>[$-409]mmm\-yy;@</c:formatCode>
                <c:ptCount val="102"/>
                <c:pt idx="0">
                  <c:v>41167</c:v>
                </c:pt>
                <c:pt idx="1">
                  <c:v>41197</c:v>
                </c:pt>
                <c:pt idx="2">
                  <c:v>41228</c:v>
                </c:pt>
                <c:pt idx="3">
                  <c:v>41258</c:v>
                </c:pt>
                <c:pt idx="4">
                  <c:v>41289</c:v>
                </c:pt>
                <c:pt idx="5">
                  <c:v>41320</c:v>
                </c:pt>
                <c:pt idx="6">
                  <c:v>41348</c:v>
                </c:pt>
                <c:pt idx="7">
                  <c:v>41379</c:v>
                </c:pt>
                <c:pt idx="8">
                  <c:v>41409</c:v>
                </c:pt>
                <c:pt idx="9">
                  <c:v>41440</c:v>
                </c:pt>
                <c:pt idx="10">
                  <c:v>41470</c:v>
                </c:pt>
                <c:pt idx="11">
                  <c:v>41501</c:v>
                </c:pt>
                <c:pt idx="12">
                  <c:v>41532</c:v>
                </c:pt>
                <c:pt idx="13">
                  <c:v>41562</c:v>
                </c:pt>
                <c:pt idx="14">
                  <c:v>41593</c:v>
                </c:pt>
                <c:pt idx="15">
                  <c:v>41623</c:v>
                </c:pt>
                <c:pt idx="16">
                  <c:v>41654</c:v>
                </c:pt>
                <c:pt idx="17">
                  <c:v>41685</c:v>
                </c:pt>
                <c:pt idx="18">
                  <c:v>41713</c:v>
                </c:pt>
                <c:pt idx="19">
                  <c:v>41744</c:v>
                </c:pt>
                <c:pt idx="20">
                  <c:v>41774</c:v>
                </c:pt>
                <c:pt idx="21">
                  <c:v>41805</c:v>
                </c:pt>
                <c:pt idx="22">
                  <c:v>41835</c:v>
                </c:pt>
                <c:pt idx="23">
                  <c:v>41866</c:v>
                </c:pt>
                <c:pt idx="24">
                  <c:v>41897</c:v>
                </c:pt>
                <c:pt idx="25">
                  <c:v>41927</c:v>
                </c:pt>
                <c:pt idx="26">
                  <c:v>41958</c:v>
                </c:pt>
                <c:pt idx="27">
                  <c:v>41988</c:v>
                </c:pt>
                <c:pt idx="28">
                  <c:v>42019</c:v>
                </c:pt>
                <c:pt idx="29">
                  <c:v>42050</c:v>
                </c:pt>
                <c:pt idx="30">
                  <c:v>42078</c:v>
                </c:pt>
                <c:pt idx="31">
                  <c:v>42109</c:v>
                </c:pt>
                <c:pt idx="32">
                  <c:v>42139</c:v>
                </c:pt>
                <c:pt idx="33">
                  <c:v>42170</c:v>
                </c:pt>
                <c:pt idx="34">
                  <c:v>42200</c:v>
                </c:pt>
                <c:pt idx="35">
                  <c:v>42231</c:v>
                </c:pt>
                <c:pt idx="36">
                  <c:v>42262</c:v>
                </c:pt>
                <c:pt idx="37">
                  <c:v>42292</c:v>
                </c:pt>
                <c:pt idx="38">
                  <c:v>42323</c:v>
                </c:pt>
                <c:pt idx="39">
                  <c:v>42353</c:v>
                </c:pt>
                <c:pt idx="40">
                  <c:v>42384</c:v>
                </c:pt>
                <c:pt idx="41">
                  <c:v>42415</c:v>
                </c:pt>
                <c:pt idx="42">
                  <c:v>42444</c:v>
                </c:pt>
                <c:pt idx="43">
                  <c:v>42475</c:v>
                </c:pt>
                <c:pt idx="44">
                  <c:v>42505</c:v>
                </c:pt>
                <c:pt idx="45">
                  <c:v>42536</c:v>
                </c:pt>
                <c:pt idx="46">
                  <c:v>42566</c:v>
                </c:pt>
                <c:pt idx="47">
                  <c:v>42597</c:v>
                </c:pt>
                <c:pt idx="48">
                  <c:v>42628</c:v>
                </c:pt>
                <c:pt idx="49">
                  <c:v>42658</c:v>
                </c:pt>
                <c:pt idx="50">
                  <c:v>42689</c:v>
                </c:pt>
                <c:pt idx="51">
                  <c:v>42719</c:v>
                </c:pt>
                <c:pt idx="52">
                  <c:v>42750</c:v>
                </c:pt>
                <c:pt idx="53">
                  <c:v>42781</c:v>
                </c:pt>
                <c:pt idx="54">
                  <c:v>42809</c:v>
                </c:pt>
                <c:pt idx="55">
                  <c:v>42840</c:v>
                </c:pt>
                <c:pt idx="56">
                  <c:v>42870</c:v>
                </c:pt>
                <c:pt idx="57">
                  <c:v>42901</c:v>
                </c:pt>
                <c:pt idx="58">
                  <c:v>42931</c:v>
                </c:pt>
                <c:pt idx="59">
                  <c:v>42962</c:v>
                </c:pt>
                <c:pt idx="60">
                  <c:v>42993</c:v>
                </c:pt>
                <c:pt idx="61">
                  <c:v>43023</c:v>
                </c:pt>
                <c:pt idx="62">
                  <c:v>43054</c:v>
                </c:pt>
                <c:pt idx="63">
                  <c:v>43084</c:v>
                </c:pt>
                <c:pt idx="64">
                  <c:v>43115</c:v>
                </c:pt>
                <c:pt idx="65">
                  <c:v>43146</c:v>
                </c:pt>
                <c:pt idx="66">
                  <c:v>43174</c:v>
                </c:pt>
                <c:pt idx="67">
                  <c:v>43205</c:v>
                </c:pt>
                <c:pt idx="68">
                  <c:v>43235</c:v>
                </c:pt>
                <c:pt idx="69">
                  <c:v>43266</c:v>
                </c:pt>
                <c:pt idx="70">
                  <c:v>43296</c:v>
                </c:pt>
                <c:pt idx="71">
                  <c:v>43327</c:v>
                </c:pt>
                <c:pt idx="72">
                  <c:v>43358</c:v>
                </c:pt>
                <c:pt idx="73">
                  <c:v>43388</c:v>
                </c:pt>
                <c:pt idx="74">
                  <c:v>43419</c:v>
                </c:pt>
                <c:pt idx="75">
                  <c:v>43449</c:v>
                </c:pt>
                <c:pt idx="76">
                  <c:v>43480</c:v>
                </c:pt>
                <c:pt idx="77">
                  <c:v>43511</c:v>
                </c:pt>
                <c:pt idx="78">
                  <c:v>43539</c:v>
                </c:pt>
                <c:pt idx="79">
                  <c:v>43570</c:v>
                </c:pt>
                <c:pt idx="80">
                  <c:v>43600</c:v>
                </c:pt>
                <c:pt idx="81">
                  <c:v>43631</c:v>
                </c:pt>
                <c:pt idx="82">
                  <c:v>43661</c:v>
                </c:pt>
                <c:pt idx="83">
                  <c:v>43692</c:v>
                </c:pt>
                <c:pt idx="84">
                  <c:v>43723</c:v>
                </c:pt>
                <c:pt idx="85">
                  <c:v>43753</c:v>
                </c:pt>
                <c:pt idx="86">
                  <c:v>43784</c:v>
                </c:pt>
                <c:pt idx="87">
                  <c:v>43814</c:v>
                </c:pt>
                <c:pt idx="88">
                  <c:v>43845</c:v>
                </c:pt>
                <c:pt idx="89">
                  <c:v>43876</c:v>
                </c:pt>
                <c:pt idx="90">
                  <c:v>43905</c:v>
                </c:pt>
                <c:pt idx="91">
                  <c:v>43936</c:v>
                </c:pt>
                <c:pt idx="92">
                  <c:v>43966</c:v>
                </c:pt>
                <c:pt idx="93">
                  <c:v>43997</c:v>
                </c:pt>
                <c:pt idx="94">
                  <c:v>44027</c:v>
                </c:pt>
                <c:pt idx="95">
                  <c:v>44058</c:v>
                </c:pt>
                <c:pt idx="96">
                  <c:v>44089</c:v>
                </c:pt>
                <c:pt idx="97">
                  <c:v>44119</c:v>
                </c:pt>
                <c:pt idx="98">
                  <c:v>44150</c:v>
                </c:pt>
                <c:pt idx="99">
                  <c:v>44180</c:v>
                </c:pt>
                <c:pt idx="100">
                  <c:v>44211</c:v>
                </c:pt>
                <c:pt idx="101">
                  <c:v>44242</c:v>
                </c:pt>
              </c:numCache>
            </c:numRef>
          </c:cat>
          <c:val>
            <c:numRef>
              <c:f>MDR!$D$2:$D$103</c:f>
              <c:numCache>
                <c:formatCode>General</c:formatCode>
                <c:ptCount val="102"/>
                <c:pt idx="0">
                  <c:v>6.0307399999999997E-2</c:v>
                </c:pt>
                <c:pt idx="1">
                  <c:v>6.1287899999999999E-2</c:v>
                </c:pt>
                <c:pt idx="2">
                  <c:v>6.2757199999999999E-2</c:v>
                </c:pt>
                <c:pt idx="3">
                  <c:v>6.3523200000000002E-2</c:v>
                </c:pt>
                <c:pt idx="4">
                  <c:v>6.2422499999999999E-2</c:v>
                </c:pt>
                <c:pt idx="5">
                  <c:v>6.0285699999999998E-2</c:v>
                </c:pt>
                <c:pt idx="6">
                  <c:v>6.2219799999999999E-2</c:v>
                </c:pt>
                <c:pt idx="7">
                  <c:v>6.3413399999999995E-2</c:v>
                </c:pt>
                <c:pt idx="8">
                  <c:v>6.1292100000000002E-2</c:v>
                </c:pt>
                <c:pt idx="9">
                  <c:v>6.1083899999999997E-2</c:v>
                </c:pt>
                <c:pt idx="10">
                  <c:v>6.2490200000000003E-2</c:v>
                </c:pt>
                <c:pt idx="11">
                  <c:v>6.2753500000000004E-2</c:v>
                </c:pt>
                <c:pt idx="12">
                  <c:v>6.5338099999999996E-2</c:v>
                </c:pt>
                <c:pt idx="13">
                  <c:v>6.5623600000000004E-2</c:v>
                </c:pt>
                <c:pt idx="14">
                  <c:v>6.62214E-2</c:v>
                </c:pt>
                <c:pt idx="15">
                  <c:v>6.7597299999999999E-2</c:v>
                </c:pt>
                <c:pt idx="16">
                  <c:v>6.8145300000000006E-2</c:v>
                </c:pt>
                <c:pt idx="17">
                  <c:v>6.8764800000000001E-2</c:v>
                </c:pt>
                <c:pt idx="18">
                  <c:v>7.02068E-2</c:v>
                </c:pt>
                <c:pt idx="19">
                  <c:v>7.0542900000000006E-2</c:v>
                </c:pt>
                <c:pt idx="20">
                  <c:v>7.0219000000000004E-2</c:v>
                </c:pt>
                <c:pt idx="21">
                  <c:v>6.9807099999999997E-2</c:v>
                </c:pt>
                <c:pt idx="22">
                  <c:v>6.9832900000000003E-2</c:v>
                </c:pt>
                <c:pt idx="23">
                  <c:v>7.0287299999999997E-2</c:v>
                </c:pt>
                <c:pt idx="24">
                  <c:v>7.1121799999999999E-2</c:v>
                </c:pt>
                <c:pt idx="25">
                  <c:v>7.0638400000000004E-2</c:v>
                </c:pt>
                <c:pt idx="26">
                  <c:v>7.0628800000000005E-2</c:v>
                </c:pt>
                <c:pt idx="27">
                  <c:v>7.1815000000000004E-2</c:v>
                </c:pt>
                <c:pt idx="28">
                  <c:v>7.3127600000000001E-2</c:v>
                </c:pt>
                <c:pt idx="29">
                  <c:v>6.9946800000000003E-2</c:v>
                </c:pt>
                <c:pt idx="30">
                  <c:v>7.0099800000000004E-2</c:v>
                </c:pt>
                <c:pt idx="31">
                  <c:v>7.0313100000000003E-2</c:v>
                </c:pt>
                <c:pt idx="32">
                  <c:v>7.02565E-2</c:v>
                </c:pt>
                <c:pt idx="33">
                  <c:v>7.0008200000000007E-2</c:v>
                </c:pt>
                <c:pt idx="34">
                  <c:v>7.0082699999999998E-2</c:v>
                </c:pt>
                <c:pt idx="35">
                  <c:v>7.0767800000000006E-2</c:v>
                </c:pt>
                <c:pt idx="36">
                  <c:v>7.1882500000000002E-2</c:v>
                </c:pt>
                <c:pt idx="37">
                  <c:v>7.3539999999999994E-2</c:v>
                </c:pt>
                <c:pt idx="38">
                  <c:v>7.4109499999999995E-2</c:v>
                </c:pt>
                <c:pt idx="39">
                  <c:v>7.5174699999999997E-2</c:v>
                </c:pt>
                <c:pt idx="40">
                  <c:v>7.5446399999999997E-2</c:v>
                </c:pt>
                <c:pt idx="41">
                  <c:v>7.5746499999999994E-2</c:v>
                </c:pt>
                <c:pt idx="42">
                  <c:v>7.7339099999999994E-2</c:v>
                </c:pt>
                <c:pt idx="43">
                  <c:v>7.6794899999999999E-2</c:v>
                </c:pt>
                <c:pt idx="44">
                  <c:v>7.6474600000000004E-2</c:v>
                </c:pt>
                <c:pt idx="45">
                  <c:v>7.6615000000000003E-2</c:v>
                </c:pt>
                <c:pt idx="46">
                  <c:v>7.7770300000000001E-2</c:v>
                </c:pt>
                <c:pt idx="47">
                  <c:v>7.9114299999999999E-2</c:v>
                </c:pt>
                <c:pt idx="48">
                  <c:v>7.9823900000000003E-2</c:v>
                </c:pt>
                <c:pt idx="49">
                  <c:v>7.88494E-2</c:v>
                </c:pt>
                <c:pt idx="50">
                  <c:v>7.7624100000000001E-2</c:v>
                </c:pt>
                <c:pt idx="51">
                  <c:v>7.79136E-2</c:v>
                </c:pt>
                <c:pt idx="52">
                  <c:v>7.8449699999999997E-2</c:v>
                </c:pt>
                <c:pt idx="53">
                  <c:v>7.9126600000000005E-2</c:v>
                </c:pt>
                <c:pt idx="54">
                  <c:v>8.0584100000000006E-2</c:v>
                </c:pt>
                <c:pt idx="55">
                  <c:v>8.1884200000000004E-2</c:v>
                </c:pt>
                <c:pt idx="56">
                  <c:v>8.0494899999999994E-2</c:v>
                </c:pt>
                <c:pt idx="57">
                  <c:v>7.9280900000000001E-2</c:v>
                </c:pt>
                <c:pt idx="58">
                  <c:v>8.0055600000000005E-2</c:v>
                </c:pt>
                <c:pt idx="59">
                  <c:v>7.8655299999999997E-2</c:v>
                </c:pt>
                <c:pt idx="60">
                  <c:v>7.9802200000000004E-2</c:v>
                </c:pt>
                <c:pt idx="61">
                  <c:v>8.0352900000000005E-2</c:v>
                </c:pt>
                <c:pt idx="62">
                  <c:v>8.1012200000000006E-2</c:v>
                </c:pt>
                <c:pt idx="63">
                  <c:v>8.2197300000000001E-2</c:v>
                </c:pt>
                <c:pt idx="64">
                  <c:v>8.2052E-2</c:v>
                </c:pt>
                <c:pt idx="65">
                  <c:v>8.0724500000000005E-2</c:v>
                </c:pt>
                <c:pt idx="66">
                  <c:v>8.0254800000000001E-2</c:v>
                </c:pt>
                <c:pt idx="67">
                  <c:v>8.1483799999999995E-2</c:v>
                </c:pt>
                <c:pt idx="68">
                  <c:v>8.1619800000000006E-2</c:v>
                </c:pt>
                <c:pt idx="69">
                  <c:v>8.2304799999999997E-2</c:v>
                </c:pt>
                <c:pt idx="70">
                  <c:v>8.3042500000000005E-2</c:v>
                </c:pt>
                <c:pt idx="71">
                  <c:v>8.30737E-2</c:v>
                </c:pt>
                <c:pt idx="72">
                  <c:v>8.3198499999999995E-2</c:v>
                </c:pt>
                <c:pt idx="73">
                  <c:v>8.1719200000000006E-2</c:v>
                </c:pt>
                <c:pt idx="74">
                  <c:v>8.2050300000000007E-2</c:v>
                </c:pt>
                <c:pt idx="75">
                  <c:v>8.3316000000000001E-2</c:v>
                </c:pt>
                <c:pt idx="76">
                  <c:v>8.2455399999999998E-2</c:v>
                </c:pt>
                <c:pt idx="77">
                  <c:v>8.24096E-2</c:v>
                </c:pt>
                <c:pt idx="78">
                  <c:v>8.2533099999999998E-2</c:v>
                </c:pt>
                <c:pt idx="79">
                  <c:v>8.2411399999999996E-2</c:v>
                </c:pt>
                <c:pt idx="80">
                  <c:v>8.1511399999999998E-2</c:v>
                </c:pt>
                <c:pt idx="81">
                  <c:v>8.0759300000000006E-2</c:v>
                </c:pt>
                <c:pt idx="82">
                  <c:v>7.9474900000000001E-2</c:v>
                </c:pt>
                <c:pt idx="83">
                  <c:v>7.9900299999999994E-2</c:v>
                </c:pt>
                <c:pt idx="84">
                  <c:v>8.0099500000000004E-2</c:v>
                </c:pt>
                <c:pt idx="85">
                  <c:v>8.0056000000000002E-2</c:v>
                </c:pt>
                <c:pt idx="86">
                  <c:v>7.9569699999999993E-2</c:v>
                </c:pt>
                <c:pt idx="87">
                  <c:v>7.90434E-2</c:v>
                </c:pt>
                <c:pt idx="88">
                  <c:v>8.0289299999999994E-2</c:v>
                </c:pt>
                <c:pt idx="89">
                  <c:v>8.0190999999999998E-2</c:v>
                </c:pt>
                <c:pt idx="90">
                  <c:v>7.8505900000000003E-2</c:v>
                </c:pt>
                <c:pt idx="91">
                  <c:v>7.8700199999999998E-2</c:v>
                </c:pt>
                <c:pt idx="92">
                  <c:v>8.0874199999999993E-2</c:v>
                </c:pt>
                <c:pt idx="93">
                  <c:v>7.8508400000000006E-2</c:v>
                </c:pt>
                <c:pt idx="94">
                  <c:v>7.6166800000000007E-2</c:v>
                </c:pt>
                <c:pt idx="95">
                  <c:v>7.4476500000000001E-2</c:v>
                </c:pt>
                <c:pt idx="96">
                  <c:v>7.39041E-2</c:v>
                </c:pt>
                <c:pt idx="97">
                  <c:v>7.3533200000000007E-2</c:v>
                </c:pt>
                <c:pt idx="98">
                  <c:v>7.4071399999999996E-2</c:v>
                </c:pt>
                <c:pt idx="99">
                  <c:v>7.4911500000000006E-2</c:v>
                </c:pt>
                <c:pt idx="100">
                  <c:v>7.5422600000000006E-2</c:v>
                </c:pt>
                <c:pt idx="101">
                  <c:v>7.5353100000000006E-2</c:v>
                </c:pt>
              </c:numCache>
            </c:numRef>
          </c:val>
          <c:smooth val="0"/>
          <c:extLst>
            <c:ext xmlns:c16="http://schemas.microsoft.com/office/drawing/2014/chart" uri="{C3380CC4-5D6E-409C-BE32-E72D297353CC}">
              <c16:uniqueId val="{00000003-BB57-4152-A266-609C715BDCCE}"/>
            </c:ext>
          </c:extLst>
        </c:ser>
        <c:dLbls>
          <c:showLegendKey val="0"/>
          <c:showVal val="0"/>
          <c:showCatName val="0"/>
          <c:showSerName val="0"/>
          <c:showPercent val="0"/>
          <c:showBubbleSize val="0"/>
        </c:dLbls>
        <c:marker val="1"/>
        <c:smooth val="0"/>
        <c:axId val="539443168"/>
        <c:axId val="539443728"/>
      </c:lineChart>
      <c:lineChart>
        <c:grouping val="standard"/>
        <c:varyColors val="0"/>
        <c:ser>
          <c:idx val="0"/>
          <c:order val="1"/>
          <c:tx>
            <c:strRef>
              <c:f>MDR!$C$1</c:f>
              <c:strCache>
                <c:ptCount val="1"/>
                <c:pt idx="0">
                  <c:v>FHA</c:v>
                </c:pt>
              </c:strCache>
            </c:strRef>
          </c:tx>
          <c:spPr>
            <a:ln w="22225">
              <a:solidFill>
                <a:srgbClr val="C00000"/>
              </a:solidFill>
            </a:ln>
          </c:spPr>
          <c:marker>
            <c:symbol val="none"/>
          </c:marker>
          <c:cat>
            <c:numRef>
              <c:f>MDR!$A$2:$A$103</c:f>
              <c:numCache>
                <c:formatCode>[$-409]mmm\-yy;@</c:formatCode>
                <c:ptCount val="102"/>
                <c:pt idx="0">
                  <c:v>41167</c:v>
                </c:pt>
                <c:pt idx="1">
                  <c:v>41197</c:v>
                </c:pt>
                <c:pt idx="2">
                  <c:v>41228</c:v>
                </c:pt>
                <c:pt idx="3">
                  <c:v>41258</c:v>
                </c:pt>
                <c:pt idx="4">
                  <c:v>41289</c:v>
                </c:pt>
                <c:pt idx="5">
                  <c:v>41320</c:v>
                </c:pt>
                <c:pt idx="6">
                  <c:v>41348</c:v>
                </c:pt>
                <c:pt idx="7">
                  <c:v>41379</c:v>
                </c:pt>
                <c:pt idx="8">
                  <c:v>41409</c:v>
                </c:pt>
                <c:pt idx="9">
                  <c:v>41440</c:v>
                </c:pt>
                <c:pt idx="10">
                  <c:v>41470</c:v>
                </c:pt>
                <c:pt idx="11">
                  <c:v>41501</c:v>
                </c:pt>
                <c:pt idx="12">
                  <c:v>41532</c:v>
                </c:pt>
                <c:pt idx="13">
                  <c:v>41562</c:v>
                </c:pt>
                <c:pt idx="14">
                  <c:v>41593</c:v>
                </c:pt>
                <c:pt idx="15">
                  <c:v>41623</c:v>
                </c:pt>
                <c:pt idx="16">
                  <c:v>41654</c:v>
                </c:pt>
                <c:pt idx="17">
                  <c:v>41685</c:v>
                </c:pt>
                <c:pt idx="18">
                  <c:v>41713</c:v>
                </c:pt>
                <c:pt idx="19">
                  <c:v>41744</c:v>
                </c:pt>
                <c:pt idx="20">
                  <c:v>41774</c:v>
                </c:pt>
                <c:pt idx="21">
                  <c:v>41805</c:v>
                </c:pt>
                <c:pt idx="22">
                  <c:v>41835</c:v>
                </c:pt>
                <c:pt idx="23">
                  <c:v>41866</c:v>
                </c:pt>
                <c:pt idx="24">
                  <c:v>41897</c:v>
                </c:pt>
                <c:pt idx="25">
                  <c:v>41927</c:v>
                </c:pt>
                <c:pt idx="26">
                  <c:v>41958</c:v>
                </c:pt>
                <c:pt idx="27">
                  <c:v>41988</c:v>
                </c:pt>
                <c:pt idx="28">
                  <c:v>42019</c:v>
                </c:pt>
                <c:pt idx="29">
                  <c:v>42050</c:v>
                </c:pt>
                <c:pt idx="30">
                  <c:v>42078</c:v>
                </c:pt>
                <c:pt idx="31">
                  <c:v>42109</c:v>
                </c:pt>
                <c:pt idx="32">
                  <c:v>42139</c:v>
                </c:pt>
                <c:pt idx="33">
                  <c:v>42170</c:v>
                </c:pt>
                <c:pt idx="34">
                  <c:v>42200</c:v>
                </c:pt>
                <c:pt idx="35">
                  <c:v>42231</c:v>
                </c:pt>
                <c:pt idx="36">
                  <c:v>42262</c:v>
                </c:pt>
                <c:pt idx="37">
                  <c:v>42292</c:v>
                </c:pt>
                <c:pt idx="38">
                  <c:v>42323</c:v>
                </c:pt>
                <c:pt idx="39">
                  <c:v>42353</c:v>
                </c:pt>
                <c:pt idx="40">
                  <c:v>42384</c:v>
                </c:pt>
                <c:pt idx="41">
                  <c:v>42415</c:v>
                </c:pt>
                <c:pt idx="42">
                  <c:v>42444</c:v>
                </c:pt>
                <c:pt idx="43">
                  <c:v>42475</c:v>
                </c:pt>
                <c:pt idx="44">
                  <c:v>42505</c:v>
                </c:pt>
                <c:pt idx="45">
                  <c:v>42536</c:v>
                </c:pt>
                <c:pt idx="46">
                  <c:v>42566</c:v>
                </c:pt>
                <c:pt idx="47">
                  <c:v>42597</c:v>
                </c:pt>
                <c:pt idx="48">
                  <c:v>42628</c:v>
                </c:pt>
                <c:pt idx="49">
                  <c:v>42658</c:v>
                </c:pt>
                <c:pt idx="50">
                  <c:v>42689</c:v>
                </c:pt>
                <c:pt idx="51">
                  <c:v>42719</c:v>
                </c:pt>
                <c:pt idx="52">
                  <c:v>42750</c:v>
                </c:pt>
                <c:pt idx="53">
                  <c:v>42781</c:v>
                </c:pt>
                <c:pt idx="54">
                  <c:v>42809</c:v>
                </c:pt>
                <c:pt idx="55">
                  <c:v>42840</c:v>
                </c:pt>
                <c:pt idx="56">
                  <c:v>42870</c:v>
                </c:pt>
                <c:pt idx="57">
                  <c:v>42901</c:v>
                </c:pt>
                <c:pt idx="58">
                  <c:v>42931</c:v>
                </c:pt>
                <c:pt idx="59">
                  <c:v>42962</c:v>
                </c:pt>
                <c:pt idx="60">
                  <c:v>42993</c:v>
                </c:pt>
                <c:pt idx="61">
                  <c:v>43023</c:v>
                </c:pt>
                <c:pt idx="62">
                  <c:v>43054</c:v>
                </c:pt>
                <c:pt idx="63">
                  <c:v>43084</c:v>
                </c:pt>
                <c:pt idx="64">
                  <c:v>43115</c:v>
                </c:pt>
                <c:pt idx="65">
                  <c:v>43146</c:v>
                </c:pt>
                <c:pt idx="66">
                  <c:v>43174</c:v>
                </c:pt>
                <c:pt idx="67">
                  <c:v>43205</c:v>
                </c:pt>
                <c:pt idx="68">
                  <c:v>43235</c:v>
                </c:pt>
                <c:pt idx="69">
                  <c:v>43266</c:v>
                </c:pt>
                <c:pt idx="70">
                  <c:v>43296</c:v>
                </c:pt>
                <c:pt idx="71">
                  <c:v>43327</c:v>
                </c:pt>
                <c:pt idx="72">
                  <c:v>43358</c:v>
                </c:pt>
                <c:pt idx="73">
                  <c:v>43388</c:v>
                </c:pt>
                <c:pt idx="74">
                  <c:v>43419</c:v>
                </c:pt>
                <c:pt idx="75">
                  <c:v>43449</c:v>
                </c:pt>
                <c:pt idx="76">
                  <c:v>43480</c:v>
                </c:pt>
                <c:pt idx="77">
                  <c:v>43511</c:v>
                </c:pt>
                <c:pt idx="78">
                  <c:v>43539</c:v>
                </c:pt>
                <c:pt idx="79">
                  <c:v>43570</c:v>
                </c:pt>
                <c:pt idx="80">
                  <c:v>43600</c:v>
                </c:pt>
                <c:pt idx="81">
                  <c:v>43631</c:v>
                </c:pt>
                <c:pt idx="82">
                  <c:v>43661</c:v>
                </c:pt>
                <c:pt idx="83">
                  <c:v>43692</c:v>
                </c:pt>
                <c:pt idx="84">
                  <c:v>43723</c:v>
                </c:pt>
                <c:pt idx="85">
                  <c:v>43753</c:v>
                </c:pt>
                <c:pt idx="86">
                  <c:v>43784</c:v>
                </c:pt>
                <c:pt idx="87">
                  <c:v>43814</c:v>
                </c:pt>
                <c:pt idx="88">
                  <c:v>43845</c:v>
                </c:pt>
                <c:pt idx="89">
                  <c:v>43876</c:v>
                </c:pt>
                <c:pt idx="90">
                  <c:v>43905</c:v>
                </c:pt>
                <c:pt idx="91">
                  <c:v>43936</c:v>
                </c:pt>
                <c:pt idx="92">
                  <c:v>43966</c:v>
                </c:pt>
                <c:pt idx="93">
                  <c:v>43997</c:v>
                </c:pt>
                <c:pt idx="94">
                  <c:v>44027</c:v>
                </c:pt>
                <c:pt idx="95">
                  <c:v>44058</c:v>
                </c:pt>
                <c:pt idx="96">
                  <c:v>44089</c:v>
                </c:pt>
                <c:pt idx="97">
                  <c:v>44119</c:v>
                </c:pt>
                <c:pt idx="98">
                  <c:v>44150</c:v>
                </c:pt>
                <c:pt idx="99">
                  <c:v>44180</c:v>
                </c:pt>
                <c:pt idx="100">
                  <c:v>44211</c:v>
                </c:pt>
                <c:pt idx="101">
                  <c:v>44242</c:v>
                </c:pt>
              </c:numCache>
            </c:numRef>
          </c:cat>
          <c:val>
            <c:numRef>
              <c:f>MDR!$C$2:$C$103</c:f>
              <c:numCache>
                <c:formatCode>General</c:formatCode>
                <c:ptCount val="102"/>
                <c:pt idx="0">
                  <c:v>0.25741809999999998</c:v>
                </c:pt>
                <c:pt idx="1">
                  <c:v>0.25681179999999998</c:v>
                </c:pt>
                <c:pt idx="2">
                  <c:v>0.25635809999999998</c:v>
                </c:pt>
                <c:pt idx="3">
                  <c:v>0.25579289999999999</c:v>
                </c:pt>
                <c:pt idx="4">
                  <c:v>0.25720399999999999</c:v>
                </c:pt>
                <c:pt idx="5">
                  <c:v>0.25664809999999999</c:v>
                </c:pt>
                <c:pt idx="6">
                  <c:v>0.25841589999999998</c:v>
                </c:pt>
                <c:pt idx="7">
                  <c:v>0.25815399999999999</c:v>
                </c:pt>
                <c:pt idx="8">
                  <c:v>0.25801370000000001</c:v>
                </c:pt>
                <c:pt idx="9">
                  <c:v>0.26016980000000001</c:v>
                </c:pt>
                <c:pt idx="10">
                  <c:v>0.26491160000000002</c:v>
                </c:pt>
                <c:pt idx="11">
                  <c:v>0.26833299999999999</c:v>
                </c:pt>
                <c:pt idx="12">
                  <c:v>0.2716867</c:v>
                </c:pt>
                <c:pt idx="13">
                  <c:v>0.27404289999999998</c:v>
                </c:pt>
                <c:pt idx="14">
                  <c:v>0.2759373</c:v>
                </c:pt>
                <c:pt idx="15">
                  <c:v>0.27566560000000001</c:v>
                </c:pt>
                <c:pt idx="16">
                  <c:v>0.27886549999999999</c:v>
                </c:pt>
                <c:pt idx="17">
                  <c:v>0.2802946</c:v>
                </c:pt>
                <c:pt idx="18">
                  <c:v>0.28349609999999997</c:v>
                </c:pt>
                <c:pt idx="19">
                  <c:v>0.28514270000000003</c:v>
                </c:pt>
                <c:pt idx="20">
                  <c:v>0.2851185</c:v>
                </c:pt>
                <c:pt idx="21">
                  <c:v>0.28565420000000002</c:v>
                </c:pt>
                <c:pt idx="22">
                  <c:v>0.28702490000000003</c:v>
                </c:pt>
                <c:pt idx="23">
                  <c:v>0.28863470000000002</c:v>
                </c:pt>
                <c:pt idx="24">
                  <c:v>0.28978500000000001</c:v>
                </c:pt>
                <c:pt idx="25">
                  <c:v>0.2908539</c:v>
                </c:pt>
                <c:pt idx="26">
                  <c:v>0.29106199999999999</c:v>
                </c:pt>
                <c:pt idx="27">
                  <c:v>0.29197260000000003</c:v>
                </c:pt>
                <c:pt idx="28">
                  <c:v>0.29248629999999998</c:v>
                </c:pt>
                <c:pt idx="29">
                  <c:v>0.28687220000000002</c:v>
                </c:pt>
                <c:pt idx="30">
                  <c:v>0.2849314</c:v>
                </c:pt>
                <c:pt idx="31">
                  <c:v>0.2836475</c:v>
                </c:pt>
                <c:pt idx="32">
                  <c:v>0.28046389999999999</c:v>
                </c:pt>
                <c:pt idx="33">
                  <c:v>0.27907189999999998</c:v>
                </c:pt>
                <c:pt idx="34">
                  <c:v>0.27959669999999998</c:v>
                </c:pt>
                <c:pt idx="35">
                  <c:v>0.2814333</c:v>
                </c:pt>
                <c:pt idx="36">
                  <c:v>0.28258879999999997</c:v>
                </c:pt>
                <c:pt idx="37">
                  <c:v>0.28244269999999999</c:v>
                </c:pt>
                <c:pt idx="38">
                  <c:v>0.283503</c:v>
                </c:pt>
                <c:pt idx="39">
                  <c:v>0.2828484</c:v>
                </c:pt>
                <c:pt idx="40">
                  <c:v>0.28385680000000002</c:v>
                </c:pt>
                <c:pt idx="41">
                  <c:v>0.28649849999999999</c:v>
                </c:pt>
                <c:pt idx="42">
                  <c:v>0.28878359999999997</c:v>
                </c:pt>
                <c:pt idx="43">
                  <c:v>0.28785100000000002</c:v>
                </c:pt>
                <c:pt idx="44">
                  <c:v>0.28704639999999998</c:v>
                </c:pt>
                <c:pt idx="45">
                  <c:v>0.28658850000000002</c:v>
                </c:pt>
                <c:pt idx="46">
                  <c:v>0.28692590000000001</c:v>
                </c:pt>
                <c:pt idx="47">
                  <c:v>0.28689029999999999</c:v>
                </c:pt>
                <c:pt idx="48">
                  <c:v>0.28760210000000003</c:v>
                </c:pt>
                <c:pt idx="49">
                  <c:v>0.2894622</c:v>
                </c:pt>
                <c:pt idx="50">
                  <c:v>0.29040519999999997</c:v>
                </c:pt>
                <c:pt idx="51">
                  <c:v>0.29180450000000002</c:v>
                </c:pt>
                <c:pt idx="52">
                  <c:v>0.29243180000000002</c:v>
                </c:pt>
                <c:pt idx="53">
                  <c:v>0.29192259999999998</c:v>
                </c:pt>
                <c:pt idx="54">
                  <c:v>0.29627110000000001</c:v>
                </c:pt>
                <c:pt idx="55">
                  <c:v>0.29792170000000001</c:v>
                </c:pt>
                <c:pt idx="56">
                  <c:v>0.29918719999999999</c:v>
                </c:pt>
                <c:pt idx="57">
                  <c:v>0.2993769</c:v>
                </c:pt>
                <c:pt idx="58">
                  <c:v>0.30016779999999998</c:v>
                </c:pt>
                <c:pt idx="59">
                  <c:v>0.30136200000000002</c:v>
                </c:pt>
                <c:pt idx="60">
                  <c:v>0.30371860000000001</c:v>
                </c:pt>
                <c:pt idx="61">
                  <c:v>0.3065775</c:v>
                </c:pt>
                <c:pt idx="62">
                  <c:v>0.30782739999999997</c:v>
                </c:pt>
                <c:pt idx="63">
                  <c:v>0.30971880000000002</c:v>
                </c:pt>
                <c:pt idx="64">
                  <c:v>0.31040430000000002</c:v>
                </c:pt>
                <c:pt idx="65">
                  <c:v>0.31088660000000001</c:v>
                </c:pt>
                <c:pt idx="66">
                  <c:v>0.3150194</c:v>
                </c:pt>
                <c:pt idx="67">
                  <c:v>0.31709730000000003</c:v>
                </c:pt>
                <c:pt idx="68">
                  <c:v>0.31646669999999999</c:v>
                </c:pt>
                <c:pt idx="69">
                  <c:v>0.3176892</c:v>
                </c:pt>
                <c:pt idx="70">
                  <c:v>0.31733339999999999</c:v>
                </c:pt>
                <c:pt idx="71">
                  <c:v>0.31946390000000002</c:v>
                </c:pt>
                <c:pt idx="72">
                  <c:v>0.31936940000000003</c:v>
                </c:pt>
                <c:pt idx="73">
                  <c:v>0.31999689999999997</c:v>
                </c:pt>
                <c:pt idx="74">
                  <c:v>0.32276549999999998</c:v>
                </c:pt>
                <c:pt idx="75">
                  <c:v>0.32431369999999998</c:v>
                </c:pt>
                <c:pt idx="76">
                  <c:v>0.32414009999999999</c:v>
                </c:pt>
                <c:pt idx="77">
                  <c:v>0.32240459999999999</c:v>
                </c:pt>
                <c:pt idx="78">
                  <c:v>0.32758599999999999</c:v>
                </c:pt>
                <c:pt idx="79">
                  <c:v>0.3266384</c:v>
                </c:pt>
                <c:pt idx="80">
                  <c:v>0.32341829999999999</c:v>
                </c:pt>
                <c:pt idx="81">
                  <c:v>0.3221117</c:v>
                </c:pt>
                <c:pt idx="82">
                  <c:v>0.32045040000000002</c:v>
                </c:pt>
                <c:pt idx="83">
                  <c:v>0.31696780000000002</c:v>
                </c:pt>
                <c:pt idx="84">
                  <c:v>0.31522440000000002</c:v>
                </c:pt>
                <c:pt idx="85">
                  <c:v>0.31434519999999999</c:v>
                </c:pt>
                <c:pt idx="86">
                  <c:v>0.31230940000000001</c:v>
                </c:pt>
                <c:pt idx="87">
                  <c:v>0.31204769999999998</c:v>
                </c:pt>
                <c:pt idx="88">
                  <c:v>0.31261090000000002</c:v>
                </c:pt>
                <c:pt idx="89">
                  <c:v>0.312471</c:v>
                </c:pt>
                <c:pt idx="90">
                  <c:v>0.31403579999999998</c:v>
                </c:pt>
                <c:pt idx="91">
                  <c:v>0.30899979999999999</c:v>
                </c:pt>
                <c:pt idx="92">
                  <c:v>0.29943520000000001</c:v>
                </c:pt>
                <c:pt idx="93">
                  <c:v>0.29458790000000001</c:v>
                </c:pt>
                <c:pt idx="94">
                  <c:v>0.29539260000000001</c:v>
                </c:pt>
                <c:pt idx="95">
                  <c:v>0.29557990000000001</c:v>
                </c:pt>
                <c:pt idx="96">
                  <c:v>0.29824099999999998</c:v>
                </c:pt>
                <c:pt idx="97">
                  <c:v>0.30041020000000002</c:v>
                </c:pt>
                <c:pt idx="98">
                  <c:v>0.30073179999999999</c:v>
                </c:pt>
                <c:pt idx="99">
                  <c:v>0.30243170000000003</c:v>
                </c:pt>
                <c:pt idx="100">
                  <c:v>0.30201270000000002</c:v>
                </c:pt>
                <c:pt idx="101">
                  <c:v>0.30451830000000002</c:v>
                </c:pt>
              </c:numCache>
            </c:numRef>
          </c:val>
          <c:smooth val="0"/>
          <c:extLst>
            <c:ext xmlns:c16="http://schemas.microsoft.com/office/drawing/2014/chart" uri="{C3380CC4-5D6E-409C-BE32-E72D297353CC}">
              <c16:uniqueId val="{00000004-BB57-4152-A266-609C715BDCCE}"/>
            </c:ext>
          </c:extLst>
        </c:ser>
        <c:ser>
          <c:idx val="3"/>
          <c:order val="3"/>
          <c:tx>
            <c:strRef>
              <c:f>MDR!$E$1</c:f>
              <c:strCache>
                <c:ptCount val="1"/>
                <c:pt idx="0">
                  <c:v>FNMA</c:v>
                </c:pt>
              </c:strCache>
            </c:strRef>
          </c:tx>
          <c:spPr>
            <a:ln w="22225">
              <a:solidFill>
                <a:schemeClr val="accent5"/>
              </a:solidFill>
            </a:ln>
          </c:spPr>
          <c:marker>
            <c:symbol val="none"/>
          </c:marker>
          <c:cat>
            <c:numRef>
              <c:f>MDR!$A$2:$A$103</c:f>
              <c:numCache>
                <c:formatCode>[$-409]mmm\-yy;@</c:formatCode>
                <c:ptCount val="102"/>
                <c:pt idx="0">
                  <c:v>41167</c:v>
                </c:pt>
                <c:pt idx="1">
                  <c:v>41197</c:v>
                </c:pt>
                <c:pt idx="2">
                  <c:v>41228</c:v>
                </c:pt>
                <c:pt idx="3">
                  <c:v>41258</c:v>
                </c:pt>
                <c:pt idx="4">
                  <c:v>41289</c:v>
                </c:pt>
                <c:pt idx="5">
                  <c:v>41320</c:v>
                </c:pt>
                <c:pt idx="6">
                  <c:v>41348</c:v>
                </c:pt>
                <c:pt idx="7">
                  <c:v>41379</c:v>
                </c:pt>
                <c:pt idx="8">
                  <c:v>41409</c:v>
                </c:pt>
                <c:pt idx="9">
                  <c:v>41440</c:v>
                </c:pt>
                <c:pt idx="10">
                  <c:v>41470</c:v>
                </c:pt>
                <c:pt idx="11">
                  <c:v>41501</c:v>
                </c:pt>
                <c:pt idx="12">
                  <c:v>41532</c:v>
                </c:pt>
                <c:pt idx="13">
                  <c:v>41562</c:v>
                </c:pt>
                <c:pt idx="14">
                  <c:v>41593</c:v>
                </c:pt>
                <c:pt idx="15">
                  <c:v>41623</c:v>
                </c:pt>
                <c:pt idx="16">
                  <c:v>41654</c:v>
                </c:pt>
                <c:pt idx="17">
                  <c:v>41685</c:v>
                </c:pt>
                <c:pt idx="18">
                  <c:v>41713</c:v>
                </c:pt>
                <c:pt idx="19">
                  <c:v>41744</c:v>
                </c:pt>
                <c:pt idx="20">
                  <c:v>41774</c:v>
                </c:pt>
                <c:pt idx="21">
                  <c:v>41805</c:v>
                </c:pt>
                <c:pt idx="22">
                  <c:v>41835</c:v>
                </c:pt>
                <c:pt idx="23">
                  <c:v>41866</c:v>
                </c:pt>
                <c:pt idx="24">
                  <c:v>41897</c:v>
                </c:pt>
                <c:pt idx="25">
                  <c:v>41927</c:v>
                </c:pt>
                <c:pt idx="26">
                  <c:v>41958</c:v>
                </c:pt>
                <c:pt idx="27">
                  <c:v>41988</c:v>
                </c:pt>
                <c:pt idx="28">
                  <c:v>42019</c:v>
                </c:pt>
                <c:pt idx="29">
                  <c:v>42050</c:v>
                </c:pt>
                <c:pt idx="30">
                  <c:v>42078</c:v>
                </c:pt>
                <c:pt idx="31">
                  <c:v>42109</c:v>
                </c:pt>
                <c:pt idx="32">
                  <c:v>42139</c:v>
                </c:pt>
                <c:pt idx="33">
                  <c:v>42170</c:v>
                </c:pt>
                <c:pt idx="34">
                  <c:v>42200</c:v>
                </c:pt>
                <c:pt idx="35">
                  <c:v>42231</c:v>
                </c:pt>
                <c:pt idx="36">
                  <c:v>42262</c:v>
                </c:pt>
                <c:pt idx="37">
                  <c:v>42292</c:v>
                </c:pt>
                <c:pt idx="38">
                  <c:v>42323</c:v>
                </c:pt>
                <c:pt idx="39">
                  <c:v>42353</c:v>
                </c:pt>
                <c:pt idx="40">
                  <c:v>42384</c:v>
                </c:pt>
                <c:pt idx="41">
                  <c:v>42415</c:v>
                </c:pt>
                <c:pt idx="42">
                  <c:v>42444</c:v>
                </c:pt>
                <c:pt idx="43">
                  <c:v>42475</c:v>
                </c:pt>
                <c:pt idx="44">
                  <c:v>42505</c:v>
                </c:pt>
                <c:pt idx="45">
                  <c:v>42536</c:v>
                </c:pt>
                <c:pt idx="46">
                  <c:v>42566</c:v>
                </c:pt>
                <c:pt idx="47">
                  <c:v>42597</c:v>
                </c:pt>
                <c:pt idx="48">
                  <c:v>42628</c:v>
                </c:pt>
                <c:pt idx="49">
                  <c:v>42658</c:v>
                </c:pt>
                <c:pt idx="50">
                  <c:v>42689</c:v>
                </c:pt>
                <c:pt idx="51">
                  <c:v>42719</c:v>
                </c:pt>
                <c:pt idx="52">
                  <c:v>42750</c:v>
                </c:pt>
                <c:pt idx="53">
                  <c:v>42781</c:v>
                </c:pt>
                <c:pt idx="54">
                  <c:v>42809</c:v>
                </c:pt>
                <c:pt idx="55">
                  <c:v>42840</c:v>
                </c:pt>
                <c:pt idx="56">
                  <c:v>42870</c:v>
                </c:pt>
                <c:pt idx="57">
                  <c:v>42901</c:v>
                </c:pt>
                <c:pt idx="58">
                  <c:v>42931</c:v>
                </c:pt>
                <c:pt idx="59">
                  <c:v>42962</c:v>
                </c:pt>
                <c:pt idx="60">
                  <c:v>42993</c:v>
                </c:pt>
                <c:pt idx="61">
                  <c:v>43023</c:v>
                </c:pt>
                <c:pt idx="62">
                  <c:v>43054</c:v>
                </c:pt>
                <c:pt idx="63">
                  <c:v>43084</c:v>
                </c:pt>
                <c:pt idx="64">
                  <c:v>43115</c:v>
                </c:pt>
                <c:pt idx="65">
                  <c:v>43146</c:v>
                </c:pt>
                <c:pt idx="66">
                  <c:v>43174</c:v>
                </c:pt>
                <c:pt idx="67">
                  <c:v>43205</c:v>
                </c:pt>
                <c:pt idx="68">
                  <c:v>43235</c:v>
                </c:pt>
                <c:pt idx="69">
                  <c:v>43266</c:v>
                </c:pt>
                <c:pt idx="70">
                  <c:v>43296</c:v>
                </c:pt>
                <c:pt idx="71">
                  <c:v>43327</c:v>
                </c:pt>
                <c:pt idx="72">
                  <c:v>43358</c:v>
                </c:pt>
                <c:pt idx="73">
                  <c:v>43388</c:v>
                </c:pt>
                <c:pt idx="74">
                  <c:v>43419</c:v>
                </c:pt>
                <c:pt idx="75">
                  <c:v>43449</c:v>
                </c:pt>
                <c:pt idx="76">
                  <c:v>43480</c:v>
                </c:pt>
                <c:pt idx="77">
                  <c:v>43511</c:v>
                </c:pt>
                <c:pt idx="78">
                  <c:v>43539</c:v>
                </c:pt>
                <c:pt idx="79">
                  <c:v>43570</c:v>
                </c:pt>
                <c:pt idx="80">
                  <c:v>43600</c:v>
                </c:pt>
                <c:pt idx="81">
                  <c:v>43631</c:v>
                </c:pt>
                <c:pt idx="82">
                  <c:v>43661</c:v>
                </c:pt>
                <c:pt idx="83">
                  <c:v>43692</c:v>
                </c:pt>
                <c:pt idx="84">
                  <c:v>43723</c:v>
                </c:pt>
                <c:pt idx="85">
                  <c:v>43753</c:v>
                </c:pt>
                <c:pt idx="86">
                  <c:v>43784</c:v>
                </c:pt>
                <c:pt idx="87">
                  <c:v>43814</c:v>
                </c:pt>
                <c:pt idx="88">
                  <c:v>43845</c:v>
                </c:pt>
                <c:pt idx="89">
                  <c:v>43876</c:v>
                </c:pt>
                <c:pt idx="90">
                  <c:v>43905</c:v>
                </c:pt>
                <c:pt idx="91">
                  <c:v>43936</c:v>
                </c:pt>
                <c:pt idx="92">
                  <c:v>43966</c:v>
                </c:pt>
                <c:pt idx="93">
                  <c:v>43997</c:v>
                </c:pt>
                <c:pt idx="94">
                  <c:v>44027</c:v>
                </c:pt>
                <c:pt idx="95">
                  <c:v>44058</c:v>
                </c:pt>
                <c:pt idx="96">
                  <c:v>44089</c:v>
                </c:pt>
                <c:pt idx="97">
                  <c:v>44119</c:v>
                </c:pt>
                <c:pt idx="98">
                  <c:v>44150</c:v>
                </c:pt>
                <c:pt idx="99">
                  <c:v>44180</c:v>
                </c:pt>
                <c:pt idx="100">
                  <c:v>44211</c:v>
                </c:pt>
                <c:pt idx="101">
                  <c:v>44242</c:v>
                </c:pt>
              </c:numCache>
            </c:numRef>
          </c:cat>
          <c:val>
            <c:numRef>
              <c:f>MDR!$E$2:$E$103</c:f>
              <c:numCache>
                <c:formatCode>General</c:formatCode>
                <c:ptCount val="102"/>
                <c:pt idx="0">
                  <c:v>6.4897499999999997E-2</c:v>
                </c:pt>
                <c:pt idx="1">
                  <c:v>6.4370399999999994E-2</c:v>
                </c:pt>
                <c:pt idx="2">
                  <c:v>6.4395800000000003E-2</c:v>
                </c:pt>
                <c:pt idx="3">
                  <c:v>6.5000299999999997E-2</c:v>
                </c:pt>
                <c:pt idx="4">
                  <c:v>6.8000599999999994E-2</c:v>
                </c:pt>
                <c:pt idx="5">
                  <c:v>6.87054E-2</c:v>
                </c:pt>
                <c:pt idx="6">
                  <c:v>6.7809099999999997E-2</c:v>
                </c:pt>
                <c:pt idx="7">
                  <c:v>6.7896100000000001E-2</c:v>
                </c:pt>
                <c:pt idx="8">
                  <c:v>6.9401199999999996E-2</c:v>
                </c:pt>
                <c:pt idx="9">
                  <c:v>6.9664699999999996E-2</c:v>
                </c:pt>
                <c:pt idx="10">
                  <c:v>7.0547899999999997E-2</c:v>
                </c:pt>
                <c:pt idx="11">
                  <c:v>7.2683600000000001E-2</c:v>
                </c:pt>
                <c:pt idx="12">
                  <c:v>7.3771900000000001E-2</c:v>
                </c:pt>
                <c:pt idx="13">
                  <c:v>7.5221399999999994E-2</c:v>
                </c:pt>
                <c:pt idx="14">
                  <c:v>7.63881E-2</c:v>
                </c:pt>
                <c:pt idx="15">
                  <c:v>7.5843099999999997E-2</c:v>
                </c:pt>
                <c:pt idx="16">
                  <c:v>7.5582899999999995E-2</c:v>
                </c:pt>
                <c:pt idx="17">
                  <c:v>7.5525099999999998E-2</c:v>
                </c:pt>
                <c:pt idx="18">
                  <c:v>7.5684899999999999E-2</c:v>
                </c:pt>
                <c:pt idx="19">
                  <c:v>7.6202800000000001E-2</c:v>
                </c:pt>
                <c:pt idx="20">
                  <c:v>7.6506599999999994E-2</c:v>
                </c:pt>
                <c:pt idx="21">
                  <c:v>7.6551800000000003E-2</c:v>
                </c:pt>
                <c:pt idx="22">
                  <c:v>7.7518199999999995E-2</c:v>
                </c:pt>
                <c:pt idx="23">
                  <c:v>7.78224E-2</c:v>
                </c:pt>
                <c:pt idx="24">
                  <c:v>7.9430000000000001E-2</c:v>
                </c:pt>
                <c:pt idx="25">
                  <c:v>7.9481800000000005E-2</c:v>
                </c:pt>
                <c:pt idx="26">
                  <c:v>8.0411399999999994E-2</c:v>
                </c:pt>
                <c:pt idx="27">
                  <c:v>8.1016500000000005E-2</c:v>
                </c:pt>
                <c:pt idx="28">
                  <c:v>8.1394400000000006E-2</c:v>
                </c:pt>
                <c:pt idx="29">
                  <c:v>8.1205600000000003E-2</c:v>
                </c:pt>
                <c:pt idx="30">
                  <c:v>8.0048099999999997E-2</c:v>
                </c:pt>
                <c:pt idx="31">
                  <c:v>7.9896599999999998E-2</c:v>
                </c:pt>
                <c:pt idx="32">
                  <c:v>7.76284E-2</c:v>
                </c:pt>
                <c:pt idx="33">
                  <c:v>7.7008800000000002E-2</c:v>
                </c:pt>
                <c:pt idx="34">
                  <c:v>7.8357099999999999E-2</c:v>
                </c:pt>
                <c:pt idx="35">
                  <c:v>7.9217599999999999E-2</c:v>
                </c:pt>
                <c:pt idx="36">
                  <c:v>8.0324499999999993E-2</c:v>
                </c:pt>
                <c:pt idx="37">
                  <c:v>7.9356999999999997E-2</c:v>
                </c:pt>
                <c:pt idx="38">
                  <c:v>7.8464400000000004E-2</c:v>
                </c:pt>
                <c:pt idx="39">
                  <c:v>7.9452099999999998E-2</c:v>
                </c:pt>
                <c:pt idx="40">
                  <c:v>8.1179100000000004E-2</c:v>
                </c:pt>
                <c:pt idx="41">
                  <c:v>8.1512799999999996E-2</c:v>
                </c:pt>
                <c:pt idx="42">
                  <c:v>8.1734699999999993E-2</c:v>
                </c:pt>
                <c:pt idx="43">
                  <c:v>8.2011299999999995E-2</c:v>
                </c:pt>
                <c:pt idx="44">
                  <c:v>8.0717300000000006E-2</c:v>
                </c:pt>
                <c:pt idx="45">
                  <c:v>7.9468200000000003E-2</c:v>
                </c:pt>
                <c:pt idx="46">
                  <c:v>7.9635700000000004E-2</c:v>
                </c:pt>
                <c:pt idx="47">
                  <c:v>7.9126500000000002E-2</c:v>
                </c:pt>
                <c:pt idx="48">
                  <c:v>7.9957399999999998E-2</c:v>
                </c:pt>
                <c:pt idx="49">
                  <c:v>8.1148799999999993E-2</c:v>
                </c:pt>
                <c:pt idx="50">
                  <c:v>8.2908200000000001E-2</c:v>
                </c:pt>
                <c:pt idx="51">
                  <c:v>8.4860500000000005E-2</c:v>
                </c:pt>
                <c:pt idx="52">
                  <c:v>8.4728499999999998E-2</c:v>
                </c:pt>
                <c:pt idx="53">
                  <c:v>8.5027199999999997E-2</c:v>
                </c:pt>
                <c:pt idx="54">
                  <c:v>8.4543699999999999E-2</c:v>
                </c:pt>
                <c:pt idx="55">
                  <c:v>8.3721799999999999E-2</c:v>
                </c:pt>
                <c:pt idx="56">
                  <c:v>8.4209999999999993E-2</c:v>
                </c:pt>
                <c:pt idx="57">
                  <c:v>8.3788000000000001E-2</c:v>
                </c:pt>
                <c:pt idx="58">
                  <c:v>8.5424299999999995E-2</c:v>
                </c:pt>
                <c:pt idx="59">
                  <c:v>8.8659100000000005E-2</c:v>
                </c:pt>
                <c:pt idx="60">
                  <c:v>9.2541399999999996E-2</c:v>
                </c:pt>
                <c:pt idx="61">
                  <c:v>9.4393699999999997E-2</c:v>
                </c:pt>
                <c:pt idx="62">
                  <c:v>9.3348799999999996E-2</c:v>
                </c:pt>
                <c:pt idx="63">
                  <c:v>9.3731400000000006E-2</c:v>
                </c:pt>
                <c:pt idx="64">
                  <c:v>9.4482899999999995E-2</c:v>
                </c:pt>
                <c:pt idx="65">
                  <c:v>9.6548899999999993E-2</c:v>
                </c:pt>
                <c:pt idx="66">
                  <c:v>9.7713300000000003E-2</c:v>
                </c:pt>
                <c:pt idx="67">
                  <c:v>9.8038399999999998E-2</c:v>
                </c:pt>
                <c:pt idx="68">
                  <c:v>9.6181799999999998E-2</c:v>
                </c:pt>
                <c:pt idx="69">
                  <c:v>9.42577E-2</c:v>
                </c:pt>
                <c:pt idx="70">
                  <c:v>9.5948400000000003E-2</c:v>
                </c:pt>
                <c:pt idx="71">
                  <c:v>9.6827399999999994E-2</c:v>
                </c:pt>
                <c:pt idx="72">
                  <c:v>9.8405400000000004E-2</c:v>
                </c:pt>
                <c:pt idx="73">
                  <c:v>0.1000762</c:v>
                </c:pt>
                <c:pt idx="74">
                  <c:v>0.1004086</c:v>
                </c:pt>
                <c:pt idx="75">
                  <c:v>0.1000973</c:v>
                </c:pt>
                <c:pt idx="76">
                  <c:v>0.1015814</c:v>
                </c:pt>
                <c:pt idx="77">
                  <c:v>0.1002837</c:v>
                </c:pt>
                <c:pt idx="78">
                  <c:v>9.7311400000000006E-2</c:v>
                </c:pt>
                <c:pt idx="79">
                  <c:v>9.6229400000000007E-2</c:v>
                </c:pt>
                <c:pt idx="80">
                  <c:v>9.46438E-2</c:v>
                </c:pt>
                <c:pt idx="81">
                  <c:v>9.3434400000000001E-2</c:v>
                </c:pt>
                <c:pt idx="82">
                  <c:v>9.3162700000000001E-2</c:v>
                </c:pt>
                <c:pt idx="83">
                  <c:v>9.0201900000000002E-2</c:v>
                </c:pt>
                <c:pt idx="84">
                  <c:v>8.74061E-2</c:v>
                </c:pt>
                <c:pt idx="85">
                  <c:v>8.5088800000000006E-2</c:v>
                </c:pt>
                <c:pt idx="86">
                  <c:v>8.4788699999999995E-2</c:v>
                </c:pt>
                <c:pt idx="87">
                  <c:v>8.4646100000000002E-2</c:v>
                </c:pt>
                <c:pt idx="88">
                  <c:v>8.4741300000000006E-2</c:v>
                </c:pt>
                <c:pt idx="89">
                  <c:v>8.3937600000000001E-2</c:v>
                </c:pt>
                <c:pt idx="90">
                  <c:v>8.4162899999999999E-2</c:v>
                </c:pt>
                <c:pt idx="91">
                  <c:v>8.5246699999999995E-2</c:v>
                </c:pt>
                <c:pt idx="92">
                  <c:v>8.7593699999999997E-2</c:v>
                </c:pt>
                <c:pt idx="93">
                  <c:v>8.5495699999999994E-2</c:v>
                </c:pt>
                <c:pt idx="94">
                  <c:v>8.2211300000000001E-2</c:v>
                </c:pt>
                <c:pt idx="95">
                  <c:v>8.1338400000000005E-2</c:v>
                </c:pt>
                <c:pt idx="96">
                  <c:v>8.1573900000000005E-2</c:v>
                </c:pt>
                <c:pt idx="97">
                  <c:v>8.1870799999999994E-2</c:v>
                </c:pt>
                <c:pt idx="98">
                  <c:v>8.2522100000000001E-2</c:v>
                </c:pt>
                <c:pt idx="99">
                  <c:v>8.3111199999999996E-2</c:v>
                </c:pt>
                <c:pt idx="100">
                  <c:v>8.3328799999999995E-2</c:v>
                </c:pt>
                <c:pt idx="101">
                  <c:v>8.2383799999999993E-2</c:v>
                </c:pt>
              </c:numCache>
            </c:numRef>
          </c:val>
          <c:smooth val="0"/>
          <c:extLst>
            <c:ext xmlns:c16="http://schemas.microsoft.com/office/drawing/2014/chart" uri="{C3380CC4-5D6E-409C-BE32-E72D297353CC}">
              <c16:uniqueId val="{00000005-BB57-4152-A266-609C715BDCCE}"/>
            </c:ext>
          </c:extLst>
        </c:ser>
        <c:ser>
          <c:idx val="4"/>
          <c:order val="4"/>
          <c:tx>
            <c:strRef>
              <c:f>MDR!$F$1</c:f>
              <c:strCache>
                <c:ptCount val="1"/>
                <c:pt idx="0">
                  <c:v>Rural</c:v>
                </c:pt>
              </c:strCache>
            </c:strRef>
          </c:tx>
          <c:spPr>
            <a:ln w="22225">
              <a:solidFill>
                <a:schemeClr val="accent1"/>
              </a:solidFill>
            </a:ln>
          </c:spPr>
          <c:marker>
            <c:symbol val="none"/>
          </c:marker>
          <c:cat>
            <c:numRef>
              <c:f>MDR!$A$2:$A$103</c:f>
              <c:numCache>
                <c:formatCode>[$-409]mmm\-yy;@</c:formatCode>
                <c:ptCount val="102"/>
                <c:pt idx="0">
                  <c:v>41167</c:v>
                </c:pt>
                <c:pt idx="1">
                  <c:v>41197</c:v>
                </c:pt>
                <c:pt idx="2">
                  <c:v>41228</c:v>
                </c:pt>
                <c:pt idx="3">
                  <c:v>41258</c:v>
                </c:pt>
                <c:pt idx="4">
                  <c:v>41289</c:v>
                </c:pt>
                <c:pt idx="5">
                  <c:v>41320</c:v>
                </c:pt>
                <c:pt idx="6">
                  <c:v>41348</c:v>
                </c:pt>
                <c:pt idx="7">
                  <c:v>41379</c:v>
                </c:pt>
                <c:pt idx="8">
                  <c:v>41409</c:v>
                </c:pt>
                <c:pt idx="9">
                  <c:v>41440</c:v>
                </c:pt>
                <c:pt idx="10">
                  <c:v>41470</c:v>
                </c:pt>
                <c:pt idx="11">
                  <c:v>41501</c:v>
                </c:pt>
                <c:pt idx="12">
                  <c:v>41532</c:v>
                </c:pt>
                <c:pt idx="13">
                  <c:v>41562</c:v>
                </c:pt>
                <c:pt idx="14">
                  <c:v>41593</c:v>
                </c:pt>
                <c:pt idx="15">
                  <c:v>41623</c:v>
                </c:pt>
                <c:pt idx="16">
                  <c:v>41654</c:v>
                </c:pt>
                <c:pt idx="17">
                  <c:v>41685</c:v>
                </c:pt>
                <c:pt idx="18">
                  <c:v>41713</c:v>
                </c:pt>
                <c:pt idx="19">
                  <c:v>41744</c:v>
                </c:pt>
                <c:pt idx="20">
                  <c:v>41774</c:v>
                </c:pt>
                <c:pt idx="21">
                  <c:v>41805</c:v>
                </c:pt>
                <c:pt idx="22">
                  <c:v>41835</c:v>
                </c:pt>
                <c:pt idx="23">
                  <c:v>41866</c:v>
                </c:pt>
                <c:pt idx="24">
                  <c:v>41897</c:v>
                </c:pt>
                <c:pt idx="25">
                  <c:v>41927</c:v>
                </c:pt>
                <c:pt idx="26">
                  <c:v>41958</c:v>
                </c:pt>
                <c:pt idx="27">
                  <c:v>41988</c:v>
                </c:pt>
                <c:pt idx="28">
                  <c:v>42019</c:v>
                </c:pt>
                <c:pt idx="29">
                  <c:v>42050</c:v>
                </c:pt>
                <c:pt idx="30">
                  <c:v>42078</c:v>
                </c:pt>
                <c:pt idx="31">
                  <c:v>42109</c:v>
                </c:pt>
                <c:pt idx="32">
                  <c:v>42139</c:v>
                </c:pt>
                <c:pt idx="33">
                  <c:v>42170</c:v>
                </c:pt>
                <c:pt idx="34">
                  <c:v>42200</c:v>
                </c:pt>
                <c:pt idx="35">
                  <c:v>42231</c:v>
                </c:pt>
                <c:pt idx="36">
                  <c:v>42262</c:v>
                </c:pt>
                <c:pt idx="37">
                  <c:v>42292</c:v>
                </c:pt>
                <c:pt idx="38">
                  <c:v>42323</c:v>
                </c:pt>
                <c:pt idx="39">
                  <c:v>42353</c:v>
                </c:pt>
                <c:pt idx="40">
                  <c:v>42384</c:v>
                </c:pt>
                <c:pt idx="41">
                  <c:v>42415</c:v>
                </c:pt>
                <c:pt idx="42">
                  <c:v>42444</c:v>
                </c:pt>
                <c:pt idx="43">
                  <c:v>42475</c:v>
                </c:pt>
                <c:pt idx="44">
                  <c:v>42505</c:v>
                </c:pt>
                <c:pt idx="45">
                  <c:v>42536</c:v>
                </c:pt>
                <c:pt idx="46">
                  <c:v>42566</c:v>
                </c:pt>
                <c:pt idx="47">
                  <c:v>42597</c:v>
                </c:pt>
                <c:pt idx="48">
                  <c:v>42628</c:v>
                </c:pt>
                <c:pt idx="49">
                  <c:v>42658</c:v>
                </c:pt>
                <c:pt idx="50">
                  <c:v>42689</c:v>
                </c:pt>
                <c:pt idx="51">
                  <c:v>42719</c:v>
                </c:pt>
                <c:pt idx="52">
                  <c:v>42750</c:v>
                </c:pt>
                <c:pt idx="53">
                  <c:v>42781</c:v>
                </c:pt>
                <c:pt idx="54">
                  <c:v>42809</c:v>
                </c:pt>
                <c:pt idx="55">
                  <c:v>42840</c:v>
                </c:pt>
                <c:pt idx="56">
                  <c:v>42870</c:v>
                </c:pt>
                <c:pt idx="57">
                  <c:v>42901</c:v>
                </c:pt>
                <c:pt idx="58">
                  <c:v>42931</c:v>
                </c:pt>
                <c:pt idx="59">
                  <c:v>42962</c:v>
                </c:pt>
                <c:pt idx="60">
                  <c:v>42993</c:v>
                </c:pt>
                <c:pt idx="61">
                  <c:v>43023</c:v>
                </c:pt>
                <c:pt idx="62">
                  <c:v>43054</c:v>
                </c:pt>
                <c:pt idx="63">
                  <c:v>43084</c:v>
                </c:pt>
                <c:pt idx="64">
                  <c:v>43115</c:v>
                </c:pt>
                <c:pt idx="65">
                  <c:v>43146</c:v>
                </c:pt>
                <c:pt idx="66">
                  <c:v>43174</c:v>
                </c:pt>
                <c:pt idx="67">
                  <c:v>43205</c:v>
                </c:pt>
                <c:pt idx="68">
                  <c:v>43235</c:v>
                </c:pt>
                <c:pt idx="69">
                  <c:v>43266</c:v>
                </c:pt>
                <c:pt idx="70">
                  <c:v>43296</c:v>
                </c:pt>
                <c:pt idx="71">
                  <c:v>43327</c:v>
                </c:pt>
                <c:pt idx="72">
                  <c:v>43358</c:v>
                </c:pt>
                <c:pt idx="73">
                  <c:v>43388</c:v>
                </c:pt>
                <c:pt idx="74">
                  <c:v>43419</c:v>
                </c:pt>
                <c:pt idx="75">
                  <c:v>43449</c:v>
                </c:pt>
                <c:pt idx="76">
                  <c:v>43480</c:v>
                </c:pt>
                <c:pt idx="77">
                  <c:v>43511</c:v>
                </c:pt>
                <c:pt idx="78">
                  <c:v>43539</c:v>
                </c:pt>
                <c:pt idx="79">
                  <c:v>43570</c:v>
                </c:pt>
                <c:pt idx="80">
                  <c:v>43600</c:v>
                </c:pt>
                <c:pt idx="81">
                  <c:v>43631</c:v>
                </c:pt>
                <c:pt idx="82">
                  <c:v>43661</c:v>
                </c:pt>
                <c:pt idx="83">
                  <c:v>43692</c:v>
                </c:pt>
                <c:pt idx="84">
                  <c:v>43723</c:v>
                </c:pt>
                <c:pt idx="85">
                  <c:v>43753</c:v>
                </c:pt>
                <c:pt idx="86">
                  <c:v>43784</c:v>
                </c:pt>
                <c:pt idx="87">
                  <c:v>43814</c:v>
                </c:pt>
                <c:pt idx="88">
                  <c:v>43845</c:v>
                </c:pt>
                <c:pt idx="89">
                  <c:v>43876</c:v>
                </c:pt>
                <c:pt idx="90">
                  <c:v>43905</c:v>
                </c:pt>
                <c:pt idx="91">
                  <c:v>43936</c:v>
                </c:pt>
                <c:pt idx="92">
                  <c:v>43966</c:v>
                </c:pt>
                <c:pt idx="93">
                  <c:v>43997</c:v>
                </c:pt>
                <c:pt idx="94">
                  <c:v>44027</c:v>
                </c:pt>
                <c:pt idx="95">
                  <c:v>44058</c:v>
                </c:pt>
                <c:pt idx="96">
                  <c:v>44089</c:v>
                </c:pt>
                <c:pt idx="97">
                  <c:v>44119</c:v>
                </c:pt>
                <c:pt idx="98">
                  <c:v>44150</c:v>
                </c:pt>
                <c:pt idx="99">
                  <c:v>44180</c:v>
                </c:pt>
                <c:pt idx="100">
                  <c:v>44211</c:v>
                </c:pt>
                <c:pt idx="101">
                  <c:v>44242</c:v>
                </c:pt>
              </c:numCache>
            </c:numRef>
          </c:cat>
          <c:val>
            <c:numRef>
              <c:f>MDR!$F$2:$F$103</c:f>
              <c:numCache>
                <c:formatCode>General</c:formatCode>
                <c:ptCount val="102"/>
                <c:pt idx="0">
                  <c:v>0.2388287</c:v>
                </c:pt>
                <c:pt idx="1">
                  <c:v>0.2402784</c:v>
                </c:pt>
                <c:pt idx="2">
                  <c:v>0.2401238</c:v>
                </c:pt>
                <c:pt idx="3">
                  <c:v>0.2396402</c:v>
                </c:pt>
                <c:pt idx="4">
                  <c:v>0.24180460000000001</c:v>
                </c:pt>
                <c:pt idx="5">
                  <c:v>0.2405243</c:v>
                </c:pt>
                <c:pt idx="6">
                  <c:v>0.2417261</c:v>
                </c:pt>
                <c:pt idx="7">
                  <c:v>0.24356040000000001</c:v>
                </c:pt>
                <c:pt idx="8">
                  <c:v>0.2401422</c:v>
                </c:pt>
                <c:pt idx="9">
                  <c:v>0.23647029999999999</c:v>
                </c:pt>
                <c:pt idx="10">
                  <c:v>0.23598089999999999</c:v>
                </c:pt>
                <c:pt idx="11">
                  <c:v>0.23603180000000001</c:v>
                </c:pt>
                <c:pt idx="12">
                  <c:v>0.23891499999999999</c:v>
                </c:pt>
                <c:pt idx="13">
                  <c:v>0.2361692</c:v>
                </c:pt>
                <c:pt idx="14">
                  <c:v>0.24219080000000001</c:v>
                </c:pt>
                <c:pt idx="15">
                  <c:v>0.2413402</c:v>
                </c:pt>
                <c:pt idx="16">
                  <c:v>0.244558</c:v>
                </c:pt>
                <c:pt idx="17">
                  <c:v>0.2440263</c:v>
                </c:pt>
                <c:pt idx="18">
                  <c:v>0.24204039999999999</c:v>
                </c:pt>
                <c:pt idx="19">
                  <c:v>0.2431653</c:v>
                </c:pt>
                <c:pt idx="20">
                  <c:v>0.2434685</c:v>
                </c:pt>
                <c:pt idx="21">
                  <c:v>0.23382890000000001</c:v>
                </c:pt>
                <c:pt idx="22">
                  <c:v>0.2326049</c:v>
                </c:pt>
                <c:pt idx="23">
                  <c:v>0.23279839999999999</c:v>
                </c:pt>
                <c:pt idx="24">
                  <c:v>0.2331057</c:v>
                </c:pt>
                <c:pt idx="25">
                  <c:v>0.23201060000000001</c:v>
                </c:pt>
                <c:pt idx="26">
                  <c:v>0.23740829999999999</c:v>
                </c:pt>
                <c:pt idx="27">
                  <c:v>0.23379140000000001</c:v>
                </c:pt>
                <c:pt idx="28">
                  <c:v>0.23394709999999999</c:v>
                </c:pt>
                <c:pt idx="29">
                  <c:v>0.23389099999999999</c:v>
                </c:pt>
                <c:pt idx="30">
                  <c:v>0.23172799999999999</c:v>
                </c:pt>
                <c:pt idx="31">
                  <c:v>0.2345583</c:v>
                </c:pt>
                <c:pt idx="32">
                  <c:v>0.2343778</c:v>
                </c:pt>
                <c:pt idx="33">
                  <c:v>0.2313308</c:v>
                </c:pt>
                <c:pt idx="34">
                  <c:v>0.2299861</c:v>
                </c:pt>
                <c:pt idx="35">
                  <c:v>0.23483899999999999</c:v>
                </c:pt>
                <c:pt idx="36">
                  <c:v>0.2347997</c:v>
                </c:pt>
                <c:pt idx="37">
                  <c:v>0.2385766</c:v>
                </c:pt>
                <c:pt idx="38">
                  <c:v>0.239229</c:v>
                </c:pt>
                <c:pt idx="39">
                  <c:v>0.24380270000000001</c:v>
                </c:pt>
                <c:pt idx="40">
                  <c:v>0.24425740000000001</c:v>
                </c:pt>
                <c:pt idx="41">
                  <c:v>0.2370775</c:v>
                </c:pt>
                <c:pt idx="42">
                  <c:v>0.23768510000000001</c:v>
                </c:pt>
                <c:pt idx="43">
                  <c:v>0.23535519999999999</c:v>
                </c:pt>
                <c:pt idx="44">
                  <c:v>0.2358517</c:v>
                </c:pt>
                <c:pt idx="45">
                  <c:v>0.23467950000000001</c:v>
                </c:pt>
                <c:pt idx="46">
                  <c:v>0.2319705</c:v>
                </c:pt>
                <c:pt idx="47">
                  <c:v>0.2313064</c:v>
                </c:pt>
                <c:pt idx="48">
                  <c:v>0.23515169999999999</c:v>
                </c:pt>
                <c:pt idx="49">
                  <c:v>0.2297594</c:v>
                </c:pt>
                <c:pt idx="50">
                  <c:v>0.22977059999999999</c:v>
                </c:pt>
                <c:pt idx="51">
                  <c:v>0.2318934</c:v>
                </c:pt>
                <c:pt idx="52">
                  <c:v>0.23067950000000001</c:v>
                </c:pt>
                <c:pt idx="53">
                  <c:v>0.23069429999999999</c:v>
                </c:pt>
                <c:pt idx="54">
                  <c:v>0.23323940000000001</c:v>
                </c:pt>
                <c:pt idx="55">
                  <c:v>0.23332140000000001</c:v>
                </c:pt>
                <c:pt idx="56">
                  <c:v>0.23327120000000001</c:v>
                </c:pt>
                <c:pt idx="57">
                  <c:v>0.23102200000000001</c:v>
                </c:pt>
                <c:pt idx="58">
                  <c:v>0.22939119999999999</c:v>
                </c:pt>
                <c:pt idx="59">
                  <c:v>0.23146130000000001</c:v>
                </c:pt>
                <c:pt idx="60">
                  <c:v>0.23154820000000001</c:v>
                </c:pt>
                <c:pt idx="61">
                  <c:v>0.23471629999999999</c:v>
                </c:pt>
                <c:pt idx="62">
                  <c:v>0.2330478</c:v>
                </c:pt>
                <c:pt idx="63">
                  <c:v>0.23497670000000001</c:v>
                </c:pt>
                <c:pt idx="64">
                  <c:v>0.23648739999999999</c:v>
                </c:pt>
                <c:pt idx="65">
                  <c:v>0.2342957</c:v>
                </c:pt>
                <c:pt idx="66">
                  <c:v>0.23523040000000001</c:v>
                </c:pt>
                <c:pt idx="67">
                  <c:v>0.23517550000000001</c:v>
                </c:pt>
                <c:pt idx="68">
                  <c:v>0.23657420000000001</c:v>
                </c:pt>
                <c:pt idx="69">
                  <c:v>0.2333238</c:v>
                </c:pt>
                <c:pt idx="70">
                  <c:v>0.23164180000000001</c:v>
                </c:pt>
                <c:pt idx="71">
                  <c:v>0.232622</c:v>
                </c:pt>
                <c:pt idx="72">
                  <c:v>0.23391380000000001</c:v>
                </c:pt>
                <c:pt idx="73">
                  <c:v>0.23583870000000001</c:v>
                </c:pt>
                <c:pt idx="74">
                  <c:v>0.23393739999999999</c:v>
                </c:pt>
                <c:pt idx="75">
                  <c:v>0.23532169999999999</c:v>
                </c:pt>
                <c:pt idx="76">
                  <c:v>0.22623550000000001</c:v>
                </c:pt>
                <c:pt idx="77">
                  <c:v>0.24066370000000001</c:v>
                </c:pt>
                <c:pt idx="78">
                  <c:v>0.24408160000000001</c:v>
                </c:pt>
                <c:pt idx="79">
                  <c:v>0.23929639999999999</c:v>
                </c:pt>
                <c:pt idx="80">
                  <c:v>0.2373894</c:v>
                </c:pt>
                <c:pt idx="81">
                  <c:v>0.23730200000000001</c:v>
                </c:pt>
                <c:pt idx="82">
                  <c:v>0.2343847</c:v>
                </c:pt>
                <c:pt idx="83">
                  <c:v>0.2324881</c:v>
                </c:pt>
                <c:pt idx="84">
                  <c:v>0.23587</c:v>
                </c:pt>
                <c:pt idx="85">
                  <c:v>0.2318991</c:v>
                </c:pt>
                <c:pt idx="86">
                  <c:v>0.23116120000000001</c:v>
                </c:pt>
                <c:pt idx="87">
                  <c:v>0.2334435</c:v>
                </c:pt>
                <c:pt idx="88">
                  <c:v>0.23561550000000001</c:v>
                </c:pt>
                <c:pt idx="89">
                  <c:v>0.23337559999999999</c:v>
                </c:pt>
                <c:pt idx="90">
                  <c:v>0.2355361</c:v>
                </c:pt>
                <c:pt idx="91">
                  <c:v>0.23475019999999999</c:v>
                </c:pt>
                <c:pt idx="92">
                  <c:v>0.22473499999999999</c:v>
                </c:pt>
                <c:pt idx="93">
                  <c:v>0.2244401</c:v>
                </c:pt>
                <c:pt idx="94">
                  <c:v>0.2239391</c:v>
                </c:pt>
                <c:pt idx="95">
                  <c:v>0.22505249999999999</c:v>
                </c:pt>
                <c:pt idx="96">
                  <c:v>0.2262267</c:v>
                </c:pt>
                <c:pt idx="97">
                  <c:v>0.22575590000000001</c:v>
                </c:pt>
                <c:pt idx="98">
                  <c:v>0.22529070000000001</c:v>
                </c:pt>
                <c:pt idx="99">
                  <c:v>0.22716700000000001</c:v>
                </c:pt>
                <c:pt idx="100">
                  <c:v>0.2310509</c:v>
                </c:pt>
                <c:pt idx="101">
                  <c:v>0.23178969999999999</c:v>
                </c:pt>
              </c:numCache>
            </c:numRef>
          </c:val>
          <c:smooth val="0"/>
          <c:extLst>
            <c:ext xmlns:c16="http://schemas.microsoft.com/office/drawing/2014/chart" uri="{C3380CC4-5D6E-409C-BE32-E72D297353CC}">
              <c16:uniqueId val="{00000006-BB57-4152-A266-609C715BDCCE}"/>
            </c:ext>
          </c:extLst>
        </c:ser>
        <c:ser>
          <c:idx val="5"/>
          <c:order val="5"/>
          <c:tx>
            <c:strRef>
              <c:f>MDR!$G$1</c:f>
              <c:strCache>
                <c:ptCount val="1"/>
                <c:pt idx="0">
                  <c:v>VA</c:v>
                </c:pt>
              </c:strCache>
            </c:strRef>
          </c:tx>
          <c:spPr>
            <a:ln w="22225"/>
          </c:spPr>
          <c:marker>
            <c:symbol val="none"/>
          </c:marker>
          <c:cat>
            <c:numRef>
              <c:f>MDR!$A$2:$A$103</c:f>
              <c:numCache>
                <c:formatCode>[$-409]mmm\-yy;@</c:formatCode>
                <c:ptCount val="102"/>
                <c:pt idx="0">
                  <c:v>41167</c:v>
                </c:pt>
                <c:pt idx="1">
                  <c:v>41197</c:v>
                </c:pt>
                <c:pt idx="2">
                  <c:v>41228</c:v>
                </c:pt>
                <c:pt idx="3">
                  <c:v>41258</c:v>
                </c:pt>
                <c:pt idx="4">
                  <c:v>41289</c:v>
                </c:pt>
                <c:pt idx="5">
                  <c:v>41320</c:v>
                </c:pt>
                <c:pt idx="6">
                  <c:v>41348</c:v>
                </c:pt>
                <c:pt idx="7">
                  <c:v>41379</c:v>
                </c:pt>
                <c:pt idx="8">
                  <c:v>41409</c:v>
                </c:pt>
                <c:pt idx="9">
                  <c:v>41440</c:v>
                </c:pt>
                <c:pt idx="10">
                  <c:v>41470</c:v>
                </c:pt>
                <c:pt idx="11">
                  <c:v>41501</c:v>
                </c:pt>
                <c:pt idx="12">
                  <c:v>41532</c:v>
                </c:pt>
                <c:pt idx="13">
                  <c:v>41562</c:v>
                </c:pt>
                <c:pt idx="14">
                  <c:v>41593</c:v>
                </c:pt>
                <c:pt idx="15">
                  <c:v>41623</c:v>
                </c:pt>
                <c:pt idx="16">
                  <c:v>41654</c:v>
                </c:pt>
                <c:pt idx="17">
                  <c:v>41685</c:v>
                </c:pt>
                <c:pt idx="18">
                  <c:v>41713</c:v>
                </c:pt>
                <c:pt idx="19">
                  <c:v>41744</c:v>
                </c:pt>
                <c:pt idx="20">
                  <c:v>41774</c:v>
                </c:pt>
                <c:pt idx="21">
                  <c:v>41805</c:v>
                </c:pt>
                <c:pt idx="22">
                  <c:v>41835</c:v>
                </c:pt>
                <c:pt idx="23">
                  <c:v>41866</c:v>
                </c:pt>
                <c:pt idx="24">
                  <c:v>41897</c:v>
                </c:pt>
                <c:pt idx="25">
                  <c:v>41927</c:v>
                </c:pt>
                <c:pt idx="26">
                  <c:v>41958</c:v>
                </c:pt>
                <c:pt idx="27">
                  <c:v>41988</c:v>
                </c:pt>
                <c:pt idx="28">
                  <c:v>42019</c:v>
                </c:pt>
                <c:pt idx="29">
                  <c:v>42050</c:v>
                </c:pt>
                <c:pt idx="30">
                  <c:v>42078</c:v>
                </c:pt>
                <c:pt idx="31">
                  <c:v>42109</c:v>
                </c:pt>
                <c:pt idx="32">
                  <c:v>42139</c:v>
                </c:pt>
                <c:pt idx="33">
                  <c:v>42170</c:v>
                </c:pt>
                <c:pt idx="34">
                  <c:v>42200</c:v>
                </c:pt>
                <c:pt idx="35">
                  <c:v>42231</c:v>
                </c:pt>
                <c:pt idx="36">
                  <c:v>42262</c:v>
                </c:pt>
                <c:pt idx="37">
                  <c:v>42292</c:v>
                </c:pt>
                <c:pt idx="38">
                  <c:v>42323</c:v>
                </c:pt>
                <c:pt idx="39">
                  <c:v>42353</c:v>
                </c:pt>
                <c:pt idx="40">
                  <c:v>42384</c:v>
                </c:pt>
                <c:pt idx="41">
                  <c:v>42415</c:v>
                </c:pt>
                <c:pt idx="42">
                  <c:v>42444</c:v>
                </c:pt>
                <c:pt idx="43">
                  <c:v>42475</c:v>
                </c:pt>
                <c:pt idx="44">
                  <c:v>42505</c:v>
                </c:pt>
                <c:pt idx="45">
                  <c:v>42536</c:v>
                </c:pt>
                <c:pt idx="46">
                  <c:v>42566</c:v>
                </c:pt>
                <c:pt idx="47">
                  <c:v>42597</c:v>
                </c:pt>
                <c:pt idx="48">
                  <c:v>42628</c:v>
                </c:pt>
                <c:pt idx="49">
                  <c:v>42658</c:v>
                </c:pt>
                <c:pt idx="50">
                  <c:v>42689</c:v>
                </c:pt>
                <c:pt idx="51">
                  <c:v>42719</c:v>
                </c:pt>
                <c:pt idx="52">
                  <c:v>42750</c:v>
                </c:pt>
                <c:pt idx="53">
                  <c:v>42781</c:v>
                </c:pt>
                <c:pt idx="54">
                  <c:v>42809</c:v>
                </c:pt>
                <c:pt idx="55">
                  <c:v>42840</c:v>
                </c:pt>
                <c:pt idx="56">
                  <c:v>42870</c:v>
                </c:pt>
                <c:pt idx="57">
                  <c:v>42901</c:v>
                </c:pt>
                <c:pt idx="58">
                  <c:v>42931</c:v>
                </c:pt>
                <c:pt idx="59">
                  <c:v>42962</c:v>
                </c:pt>
                <c:pt idx="60">
                  <c:v>42993</c:v>
                </c:pt>
                <c:pt idx="61">
                  <c:v>43023</c:v>
                </c:pt>
                <c:pt idx="62">
                  <c:v>43054</c:v>
                </c:pt>
                <c:pt idx="63">
                  <c:v>43084</c:v>
                </c:pt>
                <c:pt idx="64">
                  <c:v>43115</c:v>
                </c:pt>
                <c:pt idx="65">
                  <c:v>43146</c:v>
                </c:pt>
                <c:pt idx="66">
                  <c:v>43174</c:v>
                </c:pt>
                <c:pt idx="67">
                  <c:v>43205</c:v>
                </c:pt>
                <c:pt idx="68">
                  <c:v>43235</c:v>
                </c:pt>
                <c:pt idx="69">
                  <c:v>43266</c:v>
                </c:pt>
                <c:pt idx="70">
                  <c:v>43296</c:v>
                </c:pt>
                <c:pt idx="71">
                  <c:v>43327</c:v>
                </c:pt>
                <c:pt idx="72">
                  <c:v>43358</c:v>
                </c:pt>
                <c:pt idx="73">
                  <c:v>43388</c:v>
                </c:pt>
                <c:pt idx="74">
                  <c:v>43419</c:v>
                </c:pt>
                <c:pt idx="75">
                  <c:v>43449</c:v>
                </c:pt>
                <c:pt idx="76">
                  <c:v>43480</c:v>
                </c:pt>
                <c:pt idx="77">
                  <c:v>43511</c:v>
                </c:pt>
                <c:pt idx="78">
                  <c:v>43539</c:v>
                </c:pt>
                <c:pt idx="79">
                  <c:v>43570</c:v>
                </c:pt>
                <c:pt idx="80">
                  <c:v>43600</c:v>
                </c:pt>
                <c:pt idx="81">
                  <c:v>43631</c:v>
                </c:pt>
                <c:pt idx="82">
                  <c:v>43661</c:v>
                </c:pt>
                <c:pt idx="83">
                  <c:v>43692</c:v>
                </c:pt>
                <c:pt idx="84">
                  <c:v>43723</c:v>
                </c:pt>
                <c:pt idx="85">
                  <c:v>43753</c:v>
                </c:pt>
                <c:pt idx="86">
                  <c:v>43784</c:v>
                </c:pt>
                <c:pt idx="87">
                  <c:v>43814</c:v>
                </c:pt>
                <c:pt idx="88">
                  <c:v>43845</c:v>
                </c:pt>
                <c:pt idx="89">
                  <c:v>43876</c:v>
                </c:pt>
                <c:pt idx="90">
                  <c:v>43905</c:v>
                </c:pt>
                <c:pt idx="91">
                  <c:v>43936</c:v>
                </c:pt>
                <c:pt idx="92">
                  <c:v>43966</c:v>
                </c:pt>
                <c:pt idx="93">
                  <c:v>43997</c:v>
                </c:pt>
                <c:pt idx="94">
                  <c:v>44027</c:v>
                </c:pt>
                <c:pt idx="95">
                  <c:v>44058</c:v>
                </c:pt>
                <c:pt idx="96">
                  <c:v>44089</c:v>
                </c:pt>
                <c:pt idx="97">
                  <c:v>44119</c:v>
                </c:pt>
                <c:pt idx="98">
                  <c:v>44150</c:v>
                </c:pt>
                <c:pt idx="99">
                  <c:v>44180</c:v>
                </c:pt>
                <c:pt idx="100">
                  <c:v>44211</c:v>
                </c:pt>
                <c:pt idx="101">
                  <c:v>44242</c:v>
                </c:pt>
              </c:numCache>
            </c:numRef>
          </c:cat>
          <c:val>
            <c:numRef>
              <c:f>MDR!$G$2:$G$103</c:f>
              <c:numCache>
                <c:formatCode>General</c:formatCode>
                <c:ptCount val="102"/>
                <c:pt idx="0">
                  <c:v>0.1140863</c:v>
                </c:pt>
                <c:pt idx="1">
                  <c:v>0.1144102</c:v>
                </c:pt>
                <c:pt idx="2">
                  <c:v>0.1141774</c:v>
                </c:pt>
                <c:pt idx="3">
                  <c:v>0.11580840000000001</c:v>
                </c:pt>
                <c:pt idx="4">
                  <c:v>0.11634949999999999</c:v>
                </c:pt>
                <c:pt idx="5">
                  <c:v>0.11507249999999999</c:v>
                </c:pt>
                <c:pt idx="6">
                  <c:v>0.11376070000000001</c:v>
                </c:pt>
                <c:pt idx="7">
                  <c:v>0.1138811</c:v>
                </c:pt>
                <c:pt idx="8">
                  <c:v>0.1114168</c:v>
                </c:pt>
                <c:pt idx="9">
                  <c:v>0.1103481</c:v>
                </c:pt>
                <c:pt idx="10">
                  <c:v>0.11047</c:v>
                </c:pt>
                <c:pt idx="11">
                  <c:v>0.11202529999999999</c:v>
                </c:pt>
                <c:pt idx="12">
                  <c:v>0.1154984</c:v>
                </c:pt>
                <c:pt idx="13">
                  <c:v>0.1159593</c:v>
                </c:pt>
                <c:pt idx="14">
                  <c:v>0.11871669999999999</c:v>
                </c:pt>
                <c:pt idx="15">
                  <c:v>0.1182058</c:v>
                </c:pt>
                <c:pt idx="16">
                  <c:v>0.1182685</c:v>
                </c:pt>
                <c:pt idx="17">
                  <c:v>0.1192536</c:v>
                </c:pt>
                <c:pt idx="18">
                  <c:v>0.1202531</c:v>
                </c:pt>
                <c:pt idx="19">
                  <c:v>0.1207353</c:v>
                </c:pt>
                <c:pt idx="20">
                  <c:v>0.1194636</c:v>
                </c:pt>
                <c:pt idx="21">
                  <c:v>0.1170305</c:v>
                </c:pt>
                <c:pt idx="22">
                  <c:v>0.1190899</c:v>
                </c:pt>
                <c:pt idx="23">
                  <c:v>0.1202448</c:v>
                </c:pt>
                <c:pt idx="24">
                  <c:v>0.1216013</c:v>
                </c:pt>
                <c:pt idx="25">
                  <c:v>0.1224177</c:v>
                </c:pt>
                <c:pt idx="26">
                  <c:v>0.1234792</c:v>
                </c:pt>
                <c:pt idx="27">
                  <c:v>0.123769</c:v>
                </c:pt>
                <c:pt idx="28">
                  <c:v>0.123637</c:v>
                </c:pt>
                <c:pt idx="29">
                  <c:v>0.1234712</c:v>
                </c:pt>
                <c:pt idx="30">
                  <c:v>0.123978</c:v>
                </c:pt>
                <c:pt idx="31">
                  <c:v>0.1221298</c:v>
                </c:pt>
                <c:pt idx="32">
                  <c:v>0.1196181</c:v>
                </c:pt>
                <c:pt idx="33">
                  <c:v>0.1184481</c:v>
                </c:pt>
                <c:pt idx="34">
                  <c:v>0.1182885</c:v>
                </c:pt>
                <c:pt idx="35">
                  <c:v>0.1199245</c:v>
                </c:pt>
                <c:pt idx="36">
                  <c:v>0.12170739999999999</c:v>
                </c:pt>
                <c:pt idx="37">
                  <c:v>0.12301289999999999</c:v>
                </c:pt>
                <c:pt idx="38">
                  <c:v>0.1229259</c:v>
                </c:pt>
                <c:pt idx="39">
                  <c:v>0.12179959999999999</c:v>
                </c:pt>
                <c:pt idx="40">
                  <c:v>0.1235667</c:v>
                </c:pt>
                <c:pt idx="41">
                  <c:v>0.12523119999999999</c:v>
                </c:pt>
                <c:pt idx="42">
                  <c:v>0.124679</c:v>
                </c:pt>
                <c:pt idx="43">
                  <c:v>0.1238358</c:v>
                </c:pt>
                <c:pt idx="44">
                  <c:v>0.122125</c:v>
                </c:pt>
                <c:pt idx="45">
                  <c:v>0.1193969</c:v>
                </c:pt>
                <c:pt idx="46">
                  <c:v>0.1193823</c:v>
                </c:pt>
                <c:pt idx="47">
                  <c:v>0.1202598</c:v>
                </c:pt>
                <c:pt idx="48">
                  <c:v>0.1212461</c:v>
                </c:pt>
                <c:pt idx="49">
                  <c:v>0.1222424</c:v>
                </c:pt>
                <c:pt idx="50">
                  <c:v>0.1217094</c:v>
                </c:pt>
                <c:pt idx="51">
                  <c:v>0.1219638</c:v>
                </c:pt>
                <c:pt idx="52">
                  <c:v>0.1230632</c:v>
                </c:pt>
                <c:pt idx="53">
                  <c:v>0.12326529999999999</c:v>
                </c:pt>
                <c:pt idx="54">
                  <c:v>0.12343990000000001</c:v>
                </c:pt>
                <c:pt idx="55">
                  <c:v>0.12315760000000001</c:v>
                </c:pt>
                <c:pt idx="56">
                  <c:v>0.1216513</c:v>
                </c:pt>
                <c:pt idx="57">
                  <c:v>0.1201782</c:v>
                </c:pt>
                <c:pt idx="58">
                  <c:v>0.1197566</c:v>
                </c:pt>
                <c:pt idx="59">
                  <c:v>0.12143900000000001</c:v>
                </c:pt>
                <c:pt idx="60">
                  <c:v>0.1227511</c:v>
                </c:pt>
                <c:pt idx="61">
                  <c:v>0.1245612</c:v>
                </c:pt>
                <c:pt idx="62">
                  <c:v>0.124029</c:v>
                </c:pt>
                <c:pt idx="63">
                  <c:v>0.12517320000000001</c:v>
                </c:pt>
                <c:pt idx="64">
                  <c:v>0.12571019999999999</c:v>
                </c:pt>
                <c:pt idx="65">
                  <c:v>0.12612039999999999</c:v>
                </c:pt>
                <c:pt idx="66">
                  <c:v>0.12593119999999999</c:v>
                </c:pt>
                <c:pt idx="67">
                  <c:v>0.12672459999999999</c:v>
                </c:pt>
                <c:pt idx="68">
                  <c:v>0.1236493</c:v>
                </c:pt>
                <c:pt idx="69">
                  <c:v>0.1226534</c:v>
                </c:pt>
                <c:pt idx="70">
                  <c:v>0.1232443</c:v>
                </c:pt>
                <c:pt idx="71">
                  <c:v>0.12434729999999999</c:v>
                </c:pt>
                <c:pt idx="72">
                  <c:v>0.1257151</c:v>
                </c:pt>
                <c:pt idx="73">
                  <c:v>0.12661539999999999</c:v>
                </c:pt>
                <c:pt idx="74">
                  <c:v>0.12832189999999999</c:v>
                </c:pt>
                <c:pt idx="75">
                  <c:v>0.12975519999999999</c:v>
                </c:pt>
                <c:pt idx="76">
                  <c:v>0.12981770000000001</c:v>
                </c:pt>
                <c:pt idx="77">
                  <c:v>0.1290144</c:v>
                </c:pt>
                <c:pt idx="78">
                  <c:v>0.1288079</c:v>
                </c:pt>
                <c:pt idx="79">
                  <c:v>0.1287623</c:v>
                </c:pt>
                <c:pt idx="80">
                  <c:v>0.1247016</c:v>
                </c:pt>
                <c:pt idx="81">
                  <c:v>0.1228253</c:v>
                </c:pt>
                <c:pt idx="82">
                  <c:v>0.1221738</c:v>
                </c:pt>
                <c:pt idx="83">
                  <c:v>0.12157569999999999</c:v>
                </c:pt>
                <c:pt idx="84">
                  <c:v>0.1231105</c:v>
                </c:pt>
                <c:pt idx="85">
                  <c:v>0.1235629</c:v>
                </c:pt>
                <c:pt idx="86">
                  <c:v>0.1233308</c:v>
                </c:pt>
                <c:pt idx="87">
                  <c:v>0.1221125</c:v>
                </c:pt>
                <c:pt idx="88">
                  <c:v>0.1223533</c:v>
                </c:pt>
                <c:pt idx="89">
                  <c:v>0.12351669999999999</c:v>
                </c:pt>
                <c:pt idx="90">
                  <c:v>0.121338</c:v>
                </c:pt>
                <c:pt idx="91">
                  <c:v>0.1197985</c:v>
                </c:pt>
                <c:pt idx="92">
                  <c:v>0.11516079999999999</c:v>
                </c:pt>
                <c:pt idx="93">
                  <c:v>0.1087733</c:v>
                </c:pt>
                <c:pt idx="94">
                  <c:v>0.1060992</c:v>
                </c:pt>
                <c:pt idx="95">
                  <c:v>0.1068814</c:v>
                </c:pt>
                <c:pt idx="96">
                  <c:v>0.1074325</c:v>
                </c:pt>
                <c:pt idx="97">
                  <c:v>0.1070381</c:v>
                </c:pt>
                <c:pt idx="98">
                  <c:v>0.1080545</c:v>
                </c:pt>
                <c:pt idx="99">
                  <c:v>0.10855480000000001</c:v>
                </c:pt>
                <c:pt idx="100">
                  <c:v>0.1103169</c:v>
                </c:pt>
                <c:pt idx="101">
                  <c:v>0.1104699</c:v>
                </c:pt>
              </c:numCache>
            </c:numRef>
          </c:val>
          <c:smooth val="0"/>
          <c:extLst>
            <c:ext xmlns:c16="http://schemas.microsoft.com/office/drawing/2014/chart" uri="{C3380CC4-5D6E-409C-BE32-E72D297353CC}">
              <c16:uniqueId val="{00000007-BB57-4152-A266-609C715BDCCE}"/>
            </c:ext>
          </c:extLst>
        </c:ser>
        <c:dLbls>
          <c:showLegendKey val="0"/>
          <c:showVal val="0"/>
          <c:showCatName val="0"/>
          <c:showSerName val="0"/>
          <c:showPercent val="0"/>
          <c:showBubbleSize val="0"/>
        </c:dLbls>
        <c:marker val="1"/>
        <c:smooth val="0"/>
        <c:axId val="539444848"/>
        <c:axId val="539444288"/>
      </c:lineChart>
      <c:catAx>
        <c:axId val="539443168"/>
        <c:scaling>
          <c:orientation val="minMax"/>
        </c:scaling>
        <c:delete val="0"/>
        <c:axPos val="b"/>
        <c:numFmt formatCode="[$-409]mmm\-yy;@" sourceLinked="1"/>
        <c:majorTickMark val="in"/>
        <c:minorTickMark val="none"/>
        <c:tickLblPos val="nextTo"/>
        <c:spPr>
          <a:ln>
            <a:solidFill>
              <a:schemeClr val="bg2">
                <a:lumMod val="50000"/>
              </a:schemeClr>
            </a:solidFill>
          </a:ln>
        </c:spPr>
        <c:crossAx val="539443728"/>
        <c:crosses val="autoZero"/>
        <c:auto val="0"/>
        <c:lblAlgn val="ctr"/>
        <c:lblOffset val="100"/>
        <c:tickLblSkip val="12"/>
        <c:tickMarkSkip val="12"/>
        <c:noMultiLvlLbl val="0"/>
      </c:catAx>
      <c:valAx>
        <c:axId val="539443728"/>
        <c:scaling>
          <c:orientation val="minMax"/>
          <c:max val="0.36000000000000004"/>
        </c:scaling>
        <c:delete val="0"/>
        <c:axPos val="l"/>
        <c:majorGridlines>
          <c:spPr>
            <a:ln>
              <a:solidFill>
                <a:schemeClr val="bg2">
                  <a:lumMod val="50000"/>
                </a:schemeClr>
              </a:solidFill>
            </a:ln>
          </c:spPr>
        </c:majorGridlines>
        <c:numFmt formatCode="0%" sourceLinked="0"/>
        <c:majorTickMark val="none"/>
        <c:minorTickMark val="none"/>
        <c:tickLblPos val="nextTo"/>
        <c:spPr>
          <a:ln>
            <a:solidFill>
              <a:schemeClr val="bg2">
                <a:lumMod val="50000"/>
              </a:schemeClr>
            </a:solidFill>
          </a:ln>
        </c:spPr>
        <c:crossAx val="539443168"/>
        <c:crosses val="autoZero"/>
        <c:crossBetween val="between"/>
        <c:majorUnit val="4.0000000000000022E-2"/>
      </c:valAx>
      <c:valAx>
        <c:axId val="539444288"/>
        <c:scaling>
          <c:orientation val="minMax"/>
          <c:min val="4.0000000000000022E-2"/>
        </c:scaling>
        <c:delete val="1"/>
        <c:axPos val="r"/>
        <c:numFmt formatCode="0%" sourceLinked="0"/>
        <c:majorTickMark val="none"/>
        <c:minorTickMark val="none"/>
        <c:tickLblPos val="nextTo"/>
        <c:crossAx val="539444848"/>
        <c:crosses val="max"/>
        <c:crossBetween val="between"/>
        <c:majorUnit val="4.0000000000000022E-2"/>
      </c:valAx>
      <c:catAx>
        <c:axId val="539444848"/>
        <c:scaling>
          <c:orientation val="minMax"/>
        </c:scaling>
        <c:delete val="1"/>
        <c:axPos val="b"/>
        <c:numFmt formatCode="[$-409]mmm\-yy;@" sourceLinked="1"/>
        <c:majorTickMark val="out"/>
        <c:minorTickMark val="none"/>
        <c:tickLblPos val="none"/>
        <c:crossAx val="539444288"/>
        <c:crosses val="autoZero"/>
        <c:auto val="0"/>
        <c:lblAlgn val="ctr"/>
        <c:lblOffset val="100"/>
        <c:noMultiLvlLbl val="1"/>
      </c:catAx>
    </c:plotArea>
    <c:plotVisOnly val="1"/>
    <c:dispBlanksAs val="gap"/>
    <c:showDLblsOverMax val="0"/>
  </c:chart>
  <c:spPr>
    <a:ln>
      <a:noFill/>
    </a:ln>
  </c:spPr>
  <c:txPr>
    <a:bodyPr/>
    <a:lstStyle/>
    <a:p>
      <a:pPr>
        <a:defRPr>
          <a:solidFill>
            <a:sysClr val="windowText" lastClr="000000"/>
          </a:solidFill>
        </a:defRPr>
      </a:pPr>
      <a:endParaRPr lang="en-US"/>
    </a:p>
  </c:txPr>
  <c:externalData r:id="rId1">
    <c:autoUpdate val="0"/>
  </c:externalData>
  <c:userShapes r:id="rId2"/>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dirty="0" smtClean="0"/>
              <a:t>MRI</a:t>
            </a:r>
            <a:endParaRPr lang="en-US" sz="1400" dirty="0"/>
          </a:p>
        </c:rich>
      </c:tx>
      <c:overlay val="0"/>
      <c:spPr>
        <a:solidFill>
          <a:srgbClr val="FBE5D6"/>
        </a:solidFill>
      </c:spPr>
    </c:title>
    <c:autoTitleDeleted val="0"/>
    <c:plotArea>
      <c:layout>
        <c:manualLayout>
          <c:layoutTarget val="inner"/>
          <c:xMode val="edge"/>
          <c:yMode val="edge"/>
          <c:x val="5.6922075081523908E-2"/>
          <c:y val="7.5886069796830949E-2"/>
          <c:w val="0.8985986605661459"/>
          <c:h val="0.84820622705046422"/>
        </c:manualLayout>
      </c:layout>
      <c:lineChart>
        <c:grouping val="standard"/>
        <c:varyColors val="0"/>
        <c:ser>
          <c:idx val="2"/>
          <c:order val="0"/>
          <c:tx>
            <c:strRef>
              <c:f>MRI!$B$1</c:f>
              <c:strCache>
                <c:ptCount val="1"/>
                <c:pt idx="0">
                  <c:v>Composite</c:v>
                </c:pt>
              </c:strCache>
            </c:strRef>
          </c:tx>
          <c:spPr>
            <a:ln>
              <a:solidFill>
                <a:schemeClr val="tx1"/>
              </a:solidFill>
            </a:ln>
          </c:spPr>
          <c:marker>
            <c:symbol val="none"/>
          </c:marker>
          <c:dPt>
            <c:idx val="4"/>
            <c:bubble3D val="0"/>
            <c:spPr>
              <a:ln w="28575">
                <a:solidFill>
                  <a:schemeClr val="tx1"/>
                </a:solidFill>
              </a:ln>
            </c:spPr>
            <c:extLst>
              <c:ext xmlns:c16="http://schemas.microsoft.com/office/drawing/2014/chart" uri="{C3380CC4-5D6E-409C-BE32-E72D297353CC}">
                <c16:uniqueId val="{00000001-D848-437B-99D4-E2EC36CBE9F3}"/>
              </c:ext>
            </c:extLst>
          </c:dPt>
          <c:cat>
            <c:numRef>
              <c:f>MRI!$A$2:$A$103</c:f>
              <c:numCache>
                <c:formatCode>[$-409]mmm\-yy;@</c:formatCode>
                <c:ptCount val="102"/>
                <c:pt idx="0">
                  <c:v>41167</c:v>
                </c:pt>
                <c:pt idx="1">
                  <c:v>41197</c:v>
                </c:pt>
                <c:pt idx="2">
                  <c:v>41228</c:v>
                </c:pt>
                <c:pt idx="3">
                  <c:v>41258</c:v>
                </c:pt>
                <c:pt idx="4">
                  <c:v>41289</c:v>
                </c:pt>
                <c:pt idx="5">
                  <c:v>41320</c:v>
                </c:pt>
                <c:pt idx="6">
                  <c:v>41348</c:v>
                </c:pt>
                <c:pt idx="7">
                  <c:v>41379</c:v>
                </c:pt>
                <c:pt idx="8">
                  <c:v>41409</c:v>
                </c:pt>
                <c:pt idx="9">
                  <c:v>41440</c:v>
                </c:pt>
                <c:pt idx="10">
                  <c:v>41470</c:v>
                </c:pt>
                <c:pt idx="11">
                  <c:v>41501</c:v>
                </c:pt>
                <c:pt idx="12">
                  <c:v>41532</c:v>
                </c:pt>
                <c:pt idx="13">
                  <c:v>41562</c:v>
                </c:pt>
                <c:pt idx="14">
                  <c:v>41593</c:v>
                </c:pt>
                <c:pt idx="15">
                  <c:v>41623</c:v>
                </c:pt>
                <c:pt idx="16">
                  <c:v>41654</c:v>
                </c:pt>
                <c:pt idx="17">
                  <c:v>41685</c:v>
                </c:pt>
                <c:pt idx="18">
                  <c:v>41713</c:v>
                </c:pt>
                <c:pt idx="19">
                  <c:v>41744</c:v>
                </c:pt>
                <c:pt idx="20">
                  <c:v>41774</c:v>
                </c:pt>
                <c:pt idx="21">
                  <c:v>41805</c:v>
                </c:pt>
                <c:pt idx="22">
                  <c:v>41835</c:v>
                </c:pt>
                <c:pt idx="23">
                  <c:v>41866</c:v>
                </c:pt>
                <c:pt idx="24">
                  <c:v>41897</c:v>
                </c:pt>
                <c:pt idx="25">
                  <c:v>41927</c:v>
                </c:pt>
                <c:pt idx="26">
                  <c:v>41958</c:v>
                </c:pt>
                <c:pt idx="27">
                  <c:v>41988</c:v>
                </c:pt>
                <c:pt idx="28">
                  <c:v>42019</c:v>
                </c:pt>
                <c:pt idx="29">
                  <c:v>42050</c:v>
                </c:pt>
                <c:pt idx="30">
                  <c:v>42078</c:v>
                </c:pt>
                <c:pt idx="31">
                  <c:v>42109</c:v>
                </c:pt>
                <c:pt idx="32">
                  <c:v>42139</c:v>
                </c:pt>
                <c:pt idx="33">
                  <c:v>42170</c:v>
                </c:pt>
                <c:pt idx="34">
                  <c:v>42200</c:v>
                </c:pt>
                <c:pt idx="35">
                  <c:v>42231</c:v>
                </c:pt>
                <c:pt idx="36">
                  <c:v>42262</c:v>
                </c:pt>
                <c:pt idx="37">
                  <c:v>42292</c:v>
                </c:pt>
                <c:pt idx="38">
                  <c:v>42323</c:v>
                </c:pt>
                <c:pt idx="39">
                  <c:v>42353</c:v>
                </c:pt>
                <c:pt idx="40">
                  <c:v>42384</c:v>
                </c:pt>
                <c:pt idx="41">
                  <c:v>42415</c:v>
                </c:pt>
                <c:pt idx="42">
                  <c:v>42444</c:v>
                </c:pt>
                <c:pt idx="43">
                  <c:v>42475</c:v>
                </c:pt>
                <c:pt idx="44">
                  <c:v>42505</c:v>
                </c:pt>
                <c:pt idx="45">
                  <c:v>42536</c:v>
                </c:pt>
                <c:pt idx="46">
                  <c:v>42566</c:v>
                </c:pt>
                <c:pt idx="47">
                  <c:v>42597</c:v>
                </c:pt>
                <c:pt idx="48">
                  <c:v>42628</c:v>
                </c:pt>
                <c:pt idx="49">
                  <c:v>42658</c:v>
                </c:pt>
                <c:pt idx="50">
                  <c:v>42689</c:v>
                </c:pt>
                <c:pt idx="51">
                  <c:v>42719</c:v>
                </c:pt>
                <c:pt idx="52">
                  <c:v>42750</c:v>
                </c:pt>
                <c:pt idx="53">
                  <c:v>42781</c:v>
                </c:pt>
                <c:pt idx="54">
                  <c:v>42809</c:v>
                </c:pt>
                <c:pt idx="55">
                  <c:v>42840</c:v>
                </c:pt>
                <c:pt idx="56">
                  <c:v>42870</c:v>
                </c:pt>
                <c:pt idx="57">
                  <c:v>42901</c:v>
                </c:pt>
                <c:pt idx="58">
                  <c:v>42931</c:v>
                </c:pt>
                <c:pt idx="59">
                  <c:v>42962</c:v>
                </c:pt>
                <c:pt idx="60">
                  <c:v>42993</c:v>
                </c:pt>
                <c:pt idx="61">
                  <c:v>43023</c:v>
                </c:pt>
                <c:pt idx="62">
                  <c:v>43054</c:v>
                </c:pt>
                <c:pt idx="63">
                  <c:v>43084</c:v>
                </c:pt>
                <c:pt idx="64">
                  <c:v>43115</c:v>
                </c:pt>
                <c:pt idx="65">
                  <c:v>43146</c:v>
                </c:pt>
                <c:pt idx="66">
                  <c:v>43174</c:v>
                </c:pt>
                <c:pt idx="67">
                  <c:v>43205</c:v>
                </c:pt>
                <c:pt idx="68">
                  <c:v>43235</c:v>
                </c:pt>
                <c:pt idx="69">
                  <c:v>43266</c:v>
                </c:pt>
                <c:pt idx="70">
                  <c:v>43296</c:v>
                </c:pt>
                <c:pt idx="71">
                  <c:v>43327</c:v>
                </c:pt>
                <c:pt idx="72">
                  <c:v>43358</c:v>
                </c:pt>
                <c:pt idx="73">
                  <c:v>43388</c:v>
                </c:pt>
                <c:pt idx="74">
                  <c:v>43419</c:v>
                </c:pt>
                <c:pt idx="75">
                  <c:v>43449</c:v>
                </c:pt>
                <c:pt idx="76">
                  <c:v>43480</c:v>
                </c:pt>
                <c:pt idx="77">
                  <c:v>43511</c:v>
                </c:pt>
                <c:pt idx="78">
                  <c:v>43539</c:v>
                </c:pt>
                <c:pt idx="79">
                  <c:v>43570</c:v>
                </c:pt>
                <c:pt idx="80">
                  <c:v>43600</c:v>
                </c:pt>
                <c:pt idx="81">
                  <c:v>43631</c:v>
                </c:pt>
                <c:pt idx="82">
                  <c:v>43661</c:v>
                </c:pt>
                <c:pt idx="83">
                  <c:v>43692</c:v>
                </c:pt>
                <c:pt idx="84">
                  <c:v>43723</c:v>
                </c:pt>
                <c:pt idx="85">
                  <c:v>43753</c:v>
                </c:pt>
                <c:pt idx="86">
                  <c:v>43784</c:v>
                </c:pt>
                <c:pt idx="87">
                  <c:v>43814</c:v>
                </c:pt>
                <c:pt idx="88">
                  <c:v>43845</c:v>
                </c:pt>
                <c:pt idx="89">
                  <c:v>43876</c:v>
                </c:pt>
                <c:pt idx="90">
                  <c:v>43905</c:v>
                </c:pt>
                <c:pt idx="91">
                  <c:v>43936</c:v>
                </c:pt>
                <c:pt idx="92">
                  <c:v>43966</c:v>
                </c:pt>
                <c:pt idx="93">
                  <c:v>43997</c:v>
                </c:pt>
                <c:pt idx="94">
                  <c:v>44027</c:v>
                </c:pt>
                <c:pt idx="95">
                  <c:v>44058</c:v>
                </c:pt>
                <c:pt idx="96">
                  <c:v>44089</c:v>
                </c:pt>
                <c:pt idx="97">
                  <c:v>44119</c:v>
                </c:pt>
                <c:pt idx="98">
                  <c:v>44150</c:v>
                </c:pt>
                <c:pt idx="99">
                  <c:v>44180</c:v>
                </c:pt>
                <c:pt idx="100">
                  <c:v>44211</c:v>
                </c:pt>
                <c:pt idx="101">
                  <c:v>44242</c:v>
                </c:pt>
              </c:numCache>
            </c:numRef>
          </c:cat>
          <c:val>
            <c:numRef>
              <c:f>MRI!$B$2:$B$103</c:f>
              <c:numCache>
                <c:formatCode>General</c:formatCode>
                <c:ptCount val="102"/>
                <c:pt idx="0">
                  <c:v>0.11391641199588776</c:v>
                </c:pt>
                <c:pt idx="1">
                  <c:v>0.11133606731891632</c:v>
                </c:pt>
                <c:pt idx="2">
                  <c:v>0.1121099665760994</c:v>
                </c:pt>
                <c:pt idx="3">
                  <c:v>0.11123984307050705</c:v>
                </c:pt>
                <c:pt idx="4">
                  <c:v>0.11473398655653</c:v>
                </c:pt>
                <c:pt idx="5">
                  <c:v>0.11248223483562469</c:v>
                </c:pt>
                <c:pt idx="6">
                  <c:v>0.11234680563211441</c:v>
                </c:pt>
                <c:pt idx="7">
                  <c:v>0.11159663647413254</c:v>
                </c:pt>
                <c:pt idx="8">
                  <c:v>0.10722213238477707</c:v>
                </c:pt>
                <c:pt idx="9">
                  <c:v>0.10500916093587875</c:v>
                </c:pt>
                <c:pt idx="10">
                  <c:v>0.1058667004108429</c:v>
                </c:pt>
                <c:pt idx="11">
                  <c:v>0.10709617286920547</c:v>
                </c:pt>
                <c:pt idx="12">
                  <c:v>0.11019289493560791</c:v>
                </c:pt>
                <c:pt idx="13">
                  <c:v>0.1089119166135788</c:v>
                </c:pt>
                <c:pt idx="14">
                  <c:v>0.11345063894987106</c:v>
                </c:pt>
                <c:pt idx="15">
                  <c:v>0.1126616969704628</c:v>
                </c:pt>
                <c:pt idx="16">
                  <c:v>0.11636430770158768</c:v>
                </c:pt>
                <c:pt idx="17">
                  <c:v>0.11473860591650009</c:v>
                </c:pt>
                <c:pt idx="18">
                  <c:v>0.11668723821640015</c:v>
                </c:pt>
                <c:pt idx="19">
                  <c:v>0.11791805922985077</c:v>
                </c:pt>
                <c:pt idx="20">
                  <c:v>0.11566887050867081</c:v>
                </c:pt>
                <c:pt idx="21">
                  <c:v>0.11269453912973404</c:v>
                </c:pt>
                <c:pt idx="22">
                  <c:v>0.11414937674999237</c:v>
                </c:pt>
                <c:pt idx="23">
                  <c:v>0.11453177034854889</c:v>
                </c:pt>
                <c:pt idx="24">
                  <c:v>0.11710777133703232</c:v>
                </c:pt>
                <c:pt idx="25">
                  <c:v>0.11804868280887604</c:v>
                </c:pt>
                <c:pt idx="26">
                  <c:v>0.11964952200651169</c:v>
                </c:pt>
                <c:pt idx="27">
                  <c:v>0.11933100968599319</c:v>
                </c:pt>
                <c:pt idx="28">
                  <c:v>0.11933965981006622</c:v>
                </c:pt>
                <c:pt idx="29">
                  <c:v>0.12177445739507675</c:v>
                </c:pt>
                <c:pt idx="30">
                  <c:v>0.12356056272983551</c:v>
                </c:pt>
                <c:pt idx="31">
                  <c:v>0.12500087916851044</c:v>
                </c:pt>
                <c:pt idx="32">
                  <c:v>0.12086847424507141</c:v>
                </c:pt>
                <c:pt idx="33">
                  <c:v>0.11996971815824509</c:v>
                </c:pt>
                <c:pt idx="34">
                  <c:v>0.12162831425666809</c:v>
                </c:pt>
                <c:pt idx="35">
                  <c:v>0.12215248495340347</c:v>
                </c:pt>
                <c:pt idx="36">
                  <c:v>0.1241605132818222</c:v>
                </c:pt>
                <c:pt idx="37">
                  <c:v>0.12390603125095367</c:v>
                </c:pt>
                <c:pt idx="38">
                  <c:v>0.12282454967498779</c:v>
                </c:pt>
                <c:pt idx="39">
                  <c:v>0.12369497120380402</c:v>
                </c:pt>
                <c:pt idx="40">
                  <c:v>0.12509459257125854</c:v>
                </c:pt>
                <c:pt idx="41">
                  <c:v>0.12772028148174286</c:v>
                </c:pt>
                <c:pt idx="42">
                  <c:v>0.12856711447238922</c:v>
                </c:pt>
                <c:pt idx="43">
                  <c:v>0.12768176198005676</c:v>
                </c:pt>
                <c:pt idx="44">
                  <c:v>0.1242729127407074</c:v>
                </c:pt>
                <c:pt idx="45">
                  <c:v>0.12195068597793579</c:v>
                </c:pt>
                <c:pt idx="46">
                  <c:v>0.12182369083166122</c:v>
                </c:pt>
                <c:pt idx="47">
                  <c:v>0.12159007787704468</c:v>
                </c:pt>
                <c:pt idx="48">
                  <c:v>0.12234307825565338</c:v>
                </c:pt>
                <c:pt idx="49">
                  <c:v>0.12248602509498596</c:v>
                </c:pt>
                <c:pt idx="50">
                  <c:v>0.12345250695943832</c:v>
                </c:pt>
                <c:pt idx="51">
                  <c:v>0.12576603889465332</c:v>
                </c:pt>
                <c:pt idx="52">
                  <c:v>0.12651459872722626</c:v>
                </c:pt>
                <c:pt idx="53">
                  <c:v>0.12763644754886627</c:v>
                </c:pt>
                <c:pt idx="54">
                  <c:v>0.12864969670772552</c:v>
                </c:pt>
                <c:pt idx="55">
                  <c:v>0.12736637890338898</c:v>
                </c:pt>
                <c:pt idx="56">
                  <c:v>0.12578381597995758</c:v>
                </c:pt>
                <c:pt idx="57">
                  <c:v>0.12293911725282669</c:v>
                </c:pt>
                <c:pt idx="58">
                  <c:v>0.12282215058803558</c:v>
                </c:pt>
                <c:pt idx="59">
                  <c:v>0.12361213564872742</c:v>
                </c:pt>
                <c:pt idx="60">
                  <c:v>0.12534257769584656</c:v>
                </c:pt>
                <c:pt idx="61">
                  <c:v>0.1262810230255127</c:v>
                </c:pt>
                <c:pt idx="62">
                  <c:v>0.12589633464813232</c:v>
                </c:pt>
                <c:pt idx="63">
                  <c:v>0.12784059345722198</c:v>
                </c:pt>
                <c:pt idx="64">
                  <c:v>0.12866309285163879</c:v>
                </c:pt>
                <c:pt idx="65">
                  <c:v>0.12775518000125885</c:v>
                </c:pt>
                <c:pt idx="66">
                  <c:v>0.13050329685211182</c:v>
                </c:pt>
                <c:pt idx="67">
                  <c:v>0.1296001523733139</c:v>
                </c:pt>
                <c:pt idx="68">
                  <c:v>0.12725460529327393</c:v>
                </c:pt>
                <c:pt idx="69">
                  <c:v>0.12634837627410889</c:v>
                </c:pt>
                <c:pt idx="70">
                  <c:v>0.12622721493244171</c:v>
                </c:pt>
                <c:pt idx="71">
                  <c:v>0.12739443778991699</c:v>
                </c:pt>
                <c:pt idx="72">
                  <c:v>0.12835845351219177</c:v>
                </c:pt>
                <c:pt idx="73">
                  <c:v>0.12971127033233643</c:v>
                </c:pt>
                <c:pt idx="74">
                  <c:v>0.1303911954164505</c:v>
                </c:pt>
                <c:pt idx="75">
                  <c:v>0.132308229804039</c:v>
                </c:pt>
                <c:pt idx="76">
                  <c:v>0.13079360127449036</c:v>
                </c:pt>
                <c:pt idx="77">
                  <c:v>0.13175660371780396</c:v>
                </c:pt>
                <c:pt idx="78">
                  <c:v>0.13403202593326569</c:v>
                </c:pt>
                <c:pt idx="79">
                  <c:v>0.1320258229970932</c:v>
                </c:pt>
                <c:pt idx="80">
                  <c:v>0.12786479294300079</c:v>
                </c:pt>
                <c:pt idx="81">
                  <c:v>0.12441949546337128</c:v>
                </c:pt>
                <c:pt idx="82">
                  <c:v>0.12447302788496017</c:v>
                </c:pt>
                <c:pt idx="83">
                  <c:v>0.12379331886768341</c:v>
                </c:pt>
                <c:pt idx="84">
                  <c:v>0.12360130250453949</c:v>
                </c:pt>
                <c:pt idx="85">
                  <c:v>0.12490135431289673</c:v>
                </c:pt>
                <c:pt idx="86">
                  <c:v>0.12520676851272583</c:v>
                </c:pt>
                <c:pt idx="87">
                  <c:v>0.12509047985076904</c:v>
                </c:pt>
                <c:pt idx="88">
                  <c:v>0.12706880271434784</c:v>
                </c:pt>
                <c:pt idx="89">
                  <c:v>0.12386956065893173</c:v>
                </c:pt>
                <c:pt idx="90">
                  <c:v>0.12378329038619995</c:v>
                </c:pt>
                <c:pt idx="91">
                  <c:v>0.12228070944547653</c:v>
                </c:pt>
                <c:pt idx="92">
                  <c:v>0.12077359855175018</c:v>
                </c:pt>
                <c:pt idx="93">
                  <c:v>0.11559762805700302</c:v>
                </c:pt>
                <c:pt idx="94">
                  <c:v>0.11195077002048492</c:v>
                </c:pt>
                <c:pt idx="95">
                  <c:v>0.10943487286567688</c:v>
                </c:pt>
                <c:pt idx="96">
                  <c:v>0.10956960916519165</c:v>
                </c:pt>
                <c:pt idx="97">
                  <c:v>0.10944406688213348</c:v>
                </c:pt>
                <c:pt idx="98">
                  <c:v>0.10892286151647568</c:v>
                </c:pt>
                <c:pt idx="99">
                  <c:v>0.11187390983104706</c:v>
                </c:pt>
                <c:pt idx="100">
                  <c:v>0.1118902787566185</c:v>
                </c:pt>
                <c:pt idx="101">
                  <c:v>0.11079709976911545</c:v>
                </c:pt>
              </c:numCache>
            </c:numRef>
          </c:val>
          <c:smooth val="0"/>
          <c:extLst>
            <c:ext xmlns:c16="http://schemas.microsoft.com/office/drawing/2014/chart" uri="{C3380CC4-5D6E-409C-BE32-E72D297353CC}">
              <c16:uniqueId val="{00000002-D848-437B-99D4-E2EC36CBE9F3}"/>
            </c:ext>
          </c:extLst>
        </c:ser>
        <c:ser>
          <c:idx val="1"/>
          <c:order val="2"/>
          <c:tx>
            <c:strRef>
              <c:f>MRI!$D$1</c:f>
              <c:strCache>
                <c:ptCount val="1"/>
                <c:pt idx="0">
                  <c:v>FHLMC</c:v>
                </c:pt>
              </c:strCache>
            </c:strRef>
          </c:tx>
          <c:spPr>
            <a:ln w="22225">
              <a:solidFill>
                <a:schemeClr val="accent2"/>
              </a:solidFill>
            </a:ln>
          </c:spPr>
          <c:marker>
            <c:symbol val="none"/>
          </c:marker>
          <c:cat>
            <c:numRef>
              <c:f>MRI!$A$2:$A$103</c:f>
              <c:numCache>
                <c:formatCode>[$-409]mmm\-yy;@</c:formatCode>
                <c:ptCount val="102"/>
                <c:pt idx="0">
                  <c:v>41167</c:v>
                </c:pt>
                <c:pt idx="1">
                  <c:v>41197</c:v>
                </c:pt>
                <c:pt idx="2">
                  <c:v>41228</c:v>
                </c:pt>
                <c:pt idx="3">
                  <c:v>41258</c:v>
                </c:pt>
                <c:pt idx="4">
                  <c:v>41289</c:v>
                </c:pt>
                <c:pt idx="5">
                  <c:v>41320</c:v>
                </c:pt>
                <c:pt idx="6">
                  <c:v>41348</c:v>
                </c:pt>
                <c:pt idx="7">
                  <c:v>41379</c:v>
                </c:pt>
                <c:pt idx="8">
                  <c:v>41409</c:v>
                </c:pt>
                <c:pt idx="9">
                  <c:v>41440</c:v>
                </c:pt>
                <c:pt idx="10">
                  <c:v>41470</c:v>
                </c:pt>
                <c:pt idx="11">
                  <c:v>41501</c:v>
                </c:pt>
                <c:pt idx="12">
                  <c:v>41532</c:v>
                </c:pt>
                <c:pt idx="13">
                  <c:v>41562</c:v>
                </c:pt>
                <c:pt idx="14">
                  <c:v>41593</c:v>
                </c:pt>
                <c:pt idx="15">
                  <c:v>41623</c:v>
                </c:pt>
                <c:pt idx="16">
                  <c:v>41654</c:v>
                </c:pt>
                <c:pt idx="17">
                  <c:v>41685</c:v>
                </c:pt>
                <c:pt idx="18">
                  <c:v>41713</c:v>
                </c:pt>
                <c:pt idx="19">
                  <c:v>41744</c:v>
                </c:pt>
                <c:pt idx="20">
                  <c:v>41774</c:v>
                </c:pt>
                <c:pt idx="21">
                  <c:v>41805</c:v>
                </c:pt>
                <c:pt idx="22">
                  <c:v>41835</c:v>
                </c:pt>
                <c:pt idx="23">
                  <c:v>41866</c:v>
                </c:pt>
                <c:pt idx="24">
                  <c:v>41897</c:v>
                </c:pt>
                <c:pt idx="25">
                  <c:v>41927</c:v>
                </c:pt>
                <c:pt idx="26">
                  <c:v>41958</c:v>
                </c:pt>
                <c:pt idx="27">
                  <c:v>41988</c:v>
                </c:pt>
                <c:pt idx="28">
                  <c:v>42019</c:v>
                </c:pt>
                <c:pt idx="29">
                  <c:v>42050</c:v>
                </c:pt>
                <c:pt idx="30">
                  <c:v>42078</c:v>
                </c:pt>
                <c:pt idx="31">
                  <c:v>42109</c:v>
                </c:pt>
                <c:pt idx="32">
                  <c:v>42139</c:v>
                </c:pt>
                <c:pt idx="33">
                  <c:v>42170</c:v>
                </c:pt>
                <c:pt idx="34">
                  <c:v>42200</c:v>
                </c:pt>
                <c:pt idx="35">
                  <c:v>42231</c:v>
                </c:pt>
                <c:pt idx="36">
                  <c:v>42262</c:v>
                </c:pt>
                <c:pt idx="37">
                  <c:v>42292</c:v>
                </c:pt>
                <c:pt idx="38">
                  <c:v>42323</c:v>
                </c:pt>
                <c:pt idx="39">
                  <c:v>42353</c:v>
                </c:pt>
                <c:pt idx="40">
                  <c:v>42384</c:v>
                </c:pt>
                <c:pt idx="41">
                  <c:v>42415</c:v>
                </c:pt>
                <c:pt idx="42">
                  <c:v>42444</c:v>
                </c:pt>
                <c:pt idx="43">
                  <c:v>42475</c:v>
                </c:pt>
                <c:pt idx="44">
                  <c:v>42505</c:v>
                </c:pt>
                <c:pt idx="45">
                  <c:v>42536</c:v>
                </c:pt>
                <c:pt idx="46">
                  <c:v>42566</c:v>
                </c:pt>
                <c:pt idx="47">
                  <c:v>42597</c:v>
                </c:pt>
                <c:pt idx="48">
                  <c:v>42628</c:v>
                </c:pt>
                <c:pt idx="49">
                  <c:v>42658</c:v>
                </c:pt>
                <c:pt idx="50">
                  <c:v>42689</c:v>
                </c:pt>
                <c:pt idx="51">
                  <c:v>42719</c:v>
                </c:pt>
                <c:pt idx="52">
                  <c:v>42750</c:v>
                </c:pt>
                <c:pt idx="53">
                  <c:v>42781</c:v>
                </c:pt>
                <c:pt idx="54">
                  <c:v>42809</c:v>
                </c:pt>
                <c:pt idx="55">
                  <c:v>42840</c:v>
                </c:pt>
                <c:pt idx="56">
                  <c:v>42870</c:v>
                </c:pt>
                <c:pt idx="57">
                  <c:v>42901</c:v>
                </c:pt>
                <c:pt idx="58">
                  <c:v>42931</c:v>
                </c:pt>
                <c:pt idx="59">
                  <c:v>42962</c:v>
                </c:pt>
                <c:pt idx="60">
                  <c:v>42993</c:v>
                </c:pt>
                <c:pt idx="61">
                  <c:v>43023</c:v>
                </c:pt>
                <c:pt idx="62">
                  <c:v>43054</c:v>
                </c:pt>
                <c:pt idx="63">
                  <c:v>43084</c:v>
                </c:pt>
                <c:pt idx="64">
                  <c:v>43115</c:v>
                </c:pt>
                <c:pt idx="65">
                  <c:v>43146</c:v>
                </c:pt>
                <c:pt idx="66">
                  <c:v>43174</c:v>
                </c:pt>
                <c:pt idx="67">
                  <c:v>43205</c:v>
                </c:pt>
                <c:pt idx="68">
                  <c:v>43235</c:v>
                </c:pt>
                <c:pt idx="69">
                  <c:v>43266</c:v>
                </c:pt>
                <c:pt idx="70">
                  <c:v>43296</c:v>
                </c:pt>
                <c:pt idx="71">
                  <c:v>43327</c:v>
                </c:pt>
                <c:pt idx="72">
                  <c:v>43358</c:v>
                </c:pt>
                <c:pt idx="73">
                  <c:v>43388</c:v>
                </c:pt>
                <c:pt idx="74">
                  <c:v>43419</c:v>
                </c:pt>
                <c:pt idx="75">
                  <c:v>43449</c:v>
                </c:pt>
                <c:pt idx="76">
                  <c:v>43480</c:v>
                </c:pt>
                <c:pt idx="77">
                  <c:v>43511</c:v>
                </c:pt>
                <c:pt idx="78">
                  <c:v>43539</c:v>
                </c:pt>
                <c:pt idx="79">
                  <c:v>43570</c:v>
                </c:pt>
                <c:pt idx="80">
                  <c:v>43600</c:v>
                </c:pt>
                <c:pt idx="81">
                  <c:v>43631</c:v>
                </c:pt>
                <c:pt idx="82">
                  <c:v>43661</c:v>
                </c:pt>
                <c:pt idx="83">
                  <c:v>43692</c:v>
                </c:pt>
                <c:pt idx="84">
                  <c:v>43723</c:v>
                </c:pt>
                <c:pt idx="85">
                  <c:v>43753</c:v>
                </c:pt>
                <c:pt idx="86">
                  <c:v>43784</c:v>
                </c:pt>
                <c:pt idx="87">
                  <c:v>43814</c:v>
                </c:pt>
                <c:pt idx="88">
                  <c:v>43845</c:v>
                </c:pt>
                <c:pt idx="89">
                  <c:v>43876</c:v>
                </c:pt>
                <c:pt idx="90">
                  <c:v>43905</c:v>
                </c:pt>
                <c:pt idx="91">
                  <c:v>43936</c:v>
                </c:pt>
                <c:pt idx="92">
                  <c:v>43966</c:v>
                </c:pt>
                <c:pt idx="93">
                  <c:v>43997</c:v>
                </c:pt>
                <c:pt idx="94">
                  <c:v>44027</c:v>
                </c:pt>
                <c:pt idx="95">
                  <c:v>44058</c:v>
                </c:pt>
                <c:pt idx="96">
                  <c:v>44089</c:v>
                </c:pt>
                <c:pt idx="97">
                  <c:v>44119</c:v>
                </c:pt>
                <c:pt idx="98">
                  <c:v>44150</c:v>
                </c:pt>
                <c:pt idx="99">
                  <c:v>44180</c:v>
                </c:pt>
                <c:pt idx="100">
                  <c:v>44211</c:v>
                </c:pt>
                <c:pt idx="101">
                  <c:v>44242</c:v>
                </c:pt>
              </c:numCache>
            </c:numRef>
          </c:cat>
          <c:val>
            <c:numRef>
              <c:f>MRI!$D$2:$D$103</c:f>
              <c:numCache>
                <c:formatCode>General</c:formatCode>
                <c:ptCount val="102"/>
                <c:pt idx="0">
                  <c:v>4.6673882752656937E-2</c:v>
                </c:pt>
                <c:pt idx="1">
                  <c:v>4.7297101467847824E-2</c:v>
                </c:pt>
                <c:pt idx="2">
                  <c:v>4.8673767596483231E-2</c:v>
                </c:pt>
                <c:pt idx="3">
                  <c:v>4.9485519528388977E-2</c:v>
                </c:pt>
                <c:pt idx="4">
                  <c:v>4.8393953591585159E-2</c:v>
                </c:pt>
                <c:pt idx="5">
                  <c:v>4.6843614429235458E-2</c:v>
                </c:pt>
                <c:pt idx="6">
                  <c:v>4.8139959573745728E-2</c:v>
                </c:pt>
                <c:pt idx="7">
                  <c:v>4.9284141510725021E-2</c:v>
                </c:pt>
                <c:pt idx="8">
                  <c:v>4.7681916505098343E-2</c:v>
                </c:pt>
                <c:pt idx="9">
                  <c:v>4.7698762267827988E-2</c:v>
                </c:pt>
                <c:pt idx="10">
                  <c:v>4.886922612786293E-2</c:v>
                </c:pt>
                <c:pt idx="11">
                  <c:v>4.9072116613388062E-2</c:v>
                </c:pt>
                <c:pt idx="12">
                  <c:v>5.1444225013256073E-2</c:v>
                </c:pt>
                <c:pt idx="13">
                  <c:v>5.1655672490596771E-2</c:v>
                </c:pt>
                <c:pt idx="14">
                  <c:v>5.2448607981204987E-2</c:v>
                </c:pt>
                <c:pt idx="15">
                  <c:v>5.3548157215118408E-2</c:v>
                </c:pt>
                <c:pt idx="16">
                  <c:v>5.3967688232660294E-2</c:v>
                </c:pt>
                <c:pt idx="17">
                  <c:v>5.4838519543409348E-2</c:v>
                </c:pt>
                <c:pt idx="18">
                  <c:v>5.6268304586410522E-2</c:v>
                </c:pt>
                <c:pt idx="19">
                  <c:v>5.6720633059740067E-2</c:v>
                </c:pt>
                <c:pt idx="20">
                  <c:v>5.6526016443967819E-2</c:v>
                </c:pt>
                <c:pt idx="21">
                  <c:v>5.6294549256563187E-2</c:v>
                </c:pt>
                <c:pt idx="22">
                  <c:v>5.6160684674978256E-2</c:v>
                </c:pt>
                <c:pt idx="23">
                  <c:v>5.6595966219902039E-2</c:v>
                </c:pt>
                <c:pt idx="24">
                  <c:v>5.7189598679542542E-2</c:v>
                </c:pt>
                <c:pt idx="25">
                  <c:v>5.6554757058620453E-2</c:v>
                </c:pt>
                <c:pt idx="26">
                  <c:v>5.6719955056905746E-2</c:v>
                </c:pt>
                <c:pt idx="27">
                  <c:v>5.7610206305980682E-2</c:v>
                </c:pt>
                <c:pt idx="28">
                  <c:v>5.8622855693101883E-2</c:v>
                </c:pt>
                <c:pt idx="29">
                  <c:v>5.6170187890529633E-2</c:v>
                </c:pt>
                <c:pt idx="30">
                  <c:v>5.635993555188179E-2</c:v>
                </c:pt>
                <c:pt idx="31">
                  <c:v>5.657871812582016E-2</c:v>
                </c:pt>
                <c:pt idx="32">
                  <c:v>5.6685891002416611E-2</c:v>
                </c:pt>
                <c:pt idx="33">
                  <c:v>5.6352198123931885E-2</c:v>
                </c:pt>
                <c:pt idx="34">
                  <c:v>5.6166253983974457E-2</c:v>
                </c:pt>
                <c:pt idx="35">
                  <c:v>5.6871663779020309E-2</c:v>
                </c:pt>
                <c:pt idx="36">
                  <c:v>5.7807449251413345E-2</c:v>
                </c:pt>
                <c:pt idx="37">
                  <c:v>5.9155378490686417E-2</c:v>
                </c:pt>
                <c:pt idx="38">
                  <c:v>5.9748318046331406E-2</c:v>
                </c:pt>
                <c:pt idx="39">
                  <c:v>6.0792844742536545E-2</c:v>
                </c:pt>
                <c:pt idx="40">
                  <c:v>6.0954876244068146E-2</c:v>
                </c:pt>
                <c:pt idx="41">
                  <c:v>6.125631183385849E-2</c:v>
                </c:pt>
                <c:pt idx="42">
                  <c:v>6.3028976321220398E-2</c:v>
                </c:pt>
                <c:pt idx="43">
                  <c:v>6.2766246497631073E-2</c:v>
                </c:pt>
                <c:pt idx="44">
                  <c:v>6.2521792948246002E-2</c:v>
                </c:pt>
                <c:pt idx="45">
                  <c:v>6.2633588910102844E-2</c:v>
                </c:pt>
                <c:pt idx="46">
                  <c:v>6.3569903373718262E-2</c:v>
                </c:pt>
                <c:pt idx="47">
                  <c:v>6.4557187259197235E-2</c:v>
                </c:pt>
                <c:pt idx="48">
                  <c:v>6.4977191388607025E-2</c:v>
                </c:pt>
                <c:pt idx="49">
                  <c:v>6.4064428210258484E-2</c:v>
                </c:pt>
                <c:pt idx="50">
                  <c:v>6.2975987792015076E-2</c:v>
                </c:pt>
                <c:pt idx="51">
                  <c:v>6.3150644302368164E-2</c:v>
                </c:pt>
                <c:pt idx="52">
                  <c:v>6.3209414482116699E-2</c:v>
                </c:pt>
                <c:pt idx="53">
                  <c:v>6.3877619802951813E-2</c:v>
                </c:pt>
                <c:pt idx="54">
                  <c:v>6.5225116908550262E-2</c:v>
                </c:pt>
                <c:pt idx="55">
                  <c:v>6.6498547792434692E-2</c:v>
                </c:pt>
                <c:pt idx="56">
                  <c:v>6.5183065831661224E-2</c:v>
                </c:pt>
                <c:pt idx="57">
                  <c:v>6.4295150339603424E-2</c:v>
                </c:pt>
                <c:pt idx="58">
                  <c:v>6.5020740032196045E-2</c:v>
                </c:pt>
                <c:pt idx="59">
                  <c:v>6.3605010509490967E-2</c:v>
                </c:pt>
                <c:pt idx="60">
                  <c:v>6.458599865436554E-2</c:v>
                </c:pt>
                <c:pt idx="61">
                  <c:v>6.5031424164772034E-2</c:v>
                </c:pt>
                <c:pt idx="62">
                  <c:v>6.5559990704059601E-2</c:v>
                </c:pt>
                <c:pt idx="63">
                  <c:v>6.6606171429157257E-2</c:v>
                </c:pt>
                <c:pt idx="64">
                  <c:v>6.6177524626255035E-2</c:v>
                </c:pt>
                <c:pt idx="65">
                  <c:v>6.5417230129241943E-2</c:v>
                </c:pt>
                <c:pt idx="66">
                  <c:v>6.5135180950164795E-2</c:v>
                </c:pt>
                <c:pt idx="67">
                  <c:v>6.621783971786499E-2</c:v>
                </c:pt>
                <c:pt idx="68">
                  <c:v>6.6396534442901611E-2</c:v>
                </c:pt>
                <c:pt idx="69">
                  <c:v>6.7019693553447723E-2</c:v>
                </c:pt>
                <c:pt idx="70">
                  <c:v>6.7674919962882996E-2</c:v>
                </c:pt>
                <c:pt idx="71">
                  <c:v>6.7695990204811096E-2</c:v>
                </c:pt>
                <c:pt idx="72">
                  <c:v>6.77303746342659E-2</c:v>
                </c:pt>
                <c:pt idx="73">
                  <c:v>6.6297866404056549E-2</c:v>
                </c:pt>
                <c:pt idx="74">
                  <c:v>6.6627129912376404E-2</c:v>
                </c:pt>
                <c:pt idx="75">
                  <c:v>6.7579865455627441E-2</c:v>
                </c:pt>
                <c:pt idx="76">
                  <c:v>6.707330048084259E-2</c:v>
                </c:pt>
                <c:pt idx="77">
                  <c:v>6.7150905728340149E-2</c:v>
                </c:pt>
                <c:pt idx="78">
                  <c:v>6.7319147288799286E-2</c:v>
                </c:pt>
                <c:pt idx="79">
                  <c:v>6.7305758595466614E-2</c:v>
                </c:pt>
                <c:pt idx="80">
                  <c:v>6.6629171371459961E-2</c:v>
                </c:pt>
                <c:pt idx="81">
                  <c:v>6.5999403595924377E-2</c:v>
                </c:pt>
                <c:pt idx="82">
                  <c:v>6.4766280353069305E-2</c:v>
                </c:pt>
                <c:pt idx="83">
                  <c:v>6.4997807145118713E-2</c:v>
                </c:pt>
                <c:pt idx="84">
                  <c:v>6.5464191138744354E-2</c:v>
                </c:pt>
                <c:pt idx="85">
                  <c:v>6.5478786826133728E-2</c:v>
                </c:pt>
                <c:pt idx="86">
                  <c:v>6.5080352127552032E-2</c:v>
                </c:pt>
                <c:pt idx="87">
                  <c:v>6.4602464437484741E-2</c:v>
                </c:pt>
                <c:pt idx="88">
                  <c:v>6.5266959369182587E-2</c:v>
                </c:pt>
                <c:pt idx="89">
                  <c:v>6.5390415489673615E-2</c:v>
                </c:pt>
                <c:pt idx="90">
                  <c:v>6.4196661114692688E-2</c:v>
                </c:pt>
                <c:pt idx="91">
                  <c:v>6.454930454492569E-2</c:v>
                </c:pt>
                <c:pt idx="92">
                  <c:v>6.6842913627624512E-2</c:v>
                </c:pt>
                <c:pt idx="93">
                  <c:v>6.4631626009941101E-2</c:v>
                </c:pt>
                <c:pt idx="94">
                  <c:v>6.2366336584091187E-2</c:v>
                </c:pt>
                <c:pt idx="95">
                  <c:v>6.0876738280057907E-2</c:v>
                </c:pt>
                <c:pt idx="96">
                  <c:v>6.0266315937042236E-2</c:v>
                </c:pt>
                <c:pt idx="97">
                  <c:v>5.9879712760448456E-2</c:v>
                </c:pt>
                <c:pt idx="98">
                  <c:v>6.0283996164798737E-2</c:v>
                </c:pt>
                <c:pt idx="99">
                  <c:v>6.0977865010499954E-2</c:v>
                </c:pt>
                <c:pt idx="100">
                  <c:v>6.1211343854665756E-2</c:v>
                </c:pt>
                <c:pt idx="101">
                  <c:v>6.1213020235300064E-2</c:v>
                </c:pt>
              </c:numCache>
            </c:numRef>
          </c:val>
          <c:smooth val="0"/>
          <c:extLst>
            <c:ext xmlns:c16="http://schemas.microsoft.com/office/drawing/2014/chart" uri="{C3380CC4-5D6E-409C-BE32-E72D297353CC}">
              <c16:uniqueId val="{00000003-D848-437B-99D4-E2EC36CBE9F3}"/>
            </c:ext>
          </c:extLst>
        </c:ser>
        <c:dLbls>
          <c:showLegendKey val="0"/>
          <c:showVal val="0"/>
          <c:showCatName val="0"/>
          <c:showSerName val="0"/>
          <c:showPercent val="0"/>
          <c:showBubbleSize val="0"/>
        </c:dLbls>
        <c:marker val="1"/>
        <c:smooth val="0"/>
        <c:axId val="539443168"/>
        <c:axId val="539443728"/>
      </c:lineChart>
      <c:lineChart>
        <c:grouping val="standard"/>
        <c:varyColors val="0"/>
        <c:ser>
          <c:idx val="0"/>
          <c:order val="1"/>
          <c:tx>
            <c:strRef>
              <c:f>MRI!$C$1</c:f>
              <c:strCache>
                <c:ptCount val="1"/>
                <c:pt idx="0">
                  <c:v>FHA</c:v>
                </c:pt>
              </c:strCache>
            </c:strRef>
          </c:tx>
          <c:spPr>
            <a:ln w="22225">
              <a:solidFill>
                <a:srgbClr val="C00000"/>
              </a:solidFill>
            </a:ln>
          </c:spPr>
          <c:marker>
            <c:symbol val="none"/>
          </c:marker>
          <c:cat>
            <c:numRef>
              <c:f>MRI!$A$2:$A$103</c:f>
              <c:numCache>
                <c:formatCode>[$-409]mmm\-yy;@</c:formatCode>
                <c:ptCount val="102"/>
                <c:pt idx="0">
                  <c:v>41167</c:v>
                </c:pt>
                <c:pt idx="1">
                  <c:v>41197</c:v>
                </c:pt>
                <c:pt idx="2">
                  <c:v>41228</c:v>
                </c:pt>
                <c:pt idx="3">
                  <c:v>41258</c:v>
                </c:pt>
                <c:pt idx="4">
                  <c:v>41289</c:v>
                </c:pt>
                <c:pt idx="5">
                  <c:v>41320</c:v>
                </c:pt>
                <c:pt idx="6">
                  <c:v>41348</c:v>
                </c:pt>
                <c:pt idx="7">
                  <c:v>41379</c:v>
                </c:pt>
                <c:pt idx="8">
                  <c:v>41409</c:v>
                </c:pt>
                <c:pt idx="9">
                  <c:v>41440</c:v>
                </c:pt>
                <c:pt idx="10">
                  <c:v>41470</c:v>
                </c:pt>
                <c:pt idx="11">
                  <c:v>41501</c:v>
                </c:pt>
                <c:pt idx="12">
                  <c:v>41532</c:v>
                </c:pt>
                <c:pt idx="13">
                  <c:v>41562</c:v>
                </c:pt>
                <c:pt idx="14">
                  <c:v>41593</c:v>
                </c:pt>
                <c:pt idx="15">
                  <c:v>41623</c:v>
                </c:pt>
                <c:pt idx="16">
                  <c:v>41654</c:v>
                </c:pt>
                <c:pt idx="17">
                  <c:v>41685</c:v>
                </c:pt>
                <c:pt idx="18">
                  <c:v>41713</c:v>
                </c:pt>
                <c:pt idx="19">
                  <c:v>41744</c:v>
                </c:pt>
                <c:pt idx="20">
                  <c:v>41774</c:v>
                </c:pt>
                <c:pt idx="21">
                  <c:v>41805</c:v>
                </c:pt>
                <c:pt idx="22">
                  <c:v>41835</c:v>
                </c:pt>
                <c:pt idx="23">
                  <c:v>41866</c:v>
                </c:pt>
                <c:pt idx="24">
                  <c:v>41897</c:v>
                </c:pt>
                <c:pt idx="25">
                  <c:v>41927</c:v>
                </c:pt>
                <c:pt idx="26">
                  <c:v>41958</c:v>
                </c:pt>
                <c:pt idx="27">
                  <c:v>41988</c:v>
                </c:pt>
                <c:pt idx="28">
                  <c:v>42019</c:v>
                </c:pt>
                <c:pt idx="29">
                  <c:v>42050</c:v>
                </c:pt>
                <c:pt idx="30">
                  <c:v>42078</c:v>
                </c:pt>
                <c:pt idx="31">
                  <c:v>42109</c:v>
                </c:pt>
                <c:pt idx="32">
                  <c:v>42139</c:v>
                </c:pt>
                <c:pt idx="33">
                  <c:v>42170</c:v>
                </c:pt>
                <c:pt idx="34">
                  <c:v>42200</c:v>
                </c:pt>
                <c:pt idx="35">
                  <c:v>42231</c:v>
                </c:pt>
                <c:pt idx="36">
                  <c:v>42262</c:v>
                </c:pt>
                <c:pt idx="37">
                  <c:v>42292</c:v>
                </c:pt>
                <c:pt idx="38">
                  <c:v>42323</c:v>
                </c:pt>
                <c:pt idx="39">
                  <c:v>42353</c:v>
                </c:pt>
                <c:pt idx="40">
                  <c:v>42384</c:v>
                </c:pt>
                <c:pt idx="41">
                  <c:v>42415</c:v>
                </c:pt>
                <c:pt idx="42">
                  <c:v>42444</c:v>
                </c:pt>
                <c:pt idx="43">
                  <c:v>42475</c:v>
                </c:pt>
                <c:pt idx="44">
                  <c:v>42505</c:v>
                </c:pt>
                <c:pt idx="45">
                  <c:v>42536</c:v>
                </c:pt>
                <c:pt idx="46">
                  <c:v>42566</c:v>
                </c:pt>
                <c:pt idx="47">
                  <c:v>42597</c:v>
                </c:pt>
                <c:pt idx="48">
                  <c:v>42628</c:v>
                </c:pt>
                <c:pt idx="49">
                  <c:v>42658</c:v>
                </c:pt>
                <c:pt idx="50">
                  <c:v>42689</c:v>
                </c:pt>
                <c:pt idx="51">
                  <c:v>42719</c:v>
                </c:pt>
                <c:pt idx="52">
                  <c:v>42750</c:v>
                </c:pt>
                <c:pt idx="53">
                  <c:v>42781</c:v>
                </c:pt>
                <c:pt idx="54">
                  <c:v>42809</c:v>
                </c:pt>
                <c:pt idx="55">
                  <c:v>42840</c:v>
                </c:pt>
                <c:pt idx="56">
                  <c:v>42870</c:v>
                </c:pt>
                <c:pt idx="57">
                  <c:v>42901</c:v>
                </c:pt>
                <c:pt idx="58">
                  <c:v>42931</c:v>
                </c:pt>
                <c:pt idx="59">
                  <c:v>42962</c:v>
                </c:pt>
                <c:pt idx="60">
                  <c:v>42993</c:v>
                </c:pt>
                <c:pt idx="61">
                  <c:v>43023</c:v>
                </c:pt>
                <c:pt idx="62">
                  <c:v>43054</c:v>
                </c:pt>
                <c:pt idx="63">
                  <c:v>43084</c:v>
                </c:pt>
                <c:pt idx="64">
                  <c:v>43115</c:v>
                </c:pt>
                <c:pt idx="65">
                  <c:v>43146</c:v>
                </c:pt>
                <c:pt idx="66">
                  <c:v>43174</c:v>
                </c:pt>
                <c:pt idx="67">
                  <c:v>43205</c:v>
                </c:pt>
                <c:pt idx="68">
                  <c:v>43235</c:v>
                </c:pt>
                <c:pt idx="69">
                  <c:v>43266</c:v>
                </c:pt>
                <c:pt idx="70">
                  <c:v>43296</c:v>
                </c:pt>
                <c:pt idx="71">
                  <c:v>43327</c:v>
                </c:pt>
                <c:pt idx="72">
                  <c:v>43358</c:v>
                </c:pt>
                <c:pt idx="73">
                  <c:v>43388</c:v>
                </c:pt>
                <c:pt idx="74">
                  <c:v>43419</c:v>
                </c:pt>
                <c:pt idx="75">
                  <c:v>43449</c:v>
                </c:pt>
                <c:pt idx="76">
                  <c:v>43480</c:v>
                </c:pt>
                <c:pt idx="77">
                  <c:v>43511</c:v>
                </c:pt>
                <c:pt idx="78">
                  <c:v>43539</c:v>
                </c:pt>
                <c:pt idx="79">
                  <c:v>43570</c:v>
                </c:pt>
                <c:pt idx="80">
                  <c:v>43600</c:v>
                </c:pt>
                <c:pt idx="81">
                  <c:v>43631</c:v>
                </c:pt>
                <c:pt idx="82">
                  <c:v>43661</c:v>
                </c:pt>
                <c:pt idx="83">
                  <c:v>43692</c:v>
                </c:pt>
                <c:pt idx="84">
                  <c:v>43723</c:v>
                </c:pt>
                <c:pt idx="85">
                  <c:v>43753</c:v>
                </c:pt>
                <c:pt idx="86">
                  <c:v>43784</c:v>
                </c:pt>
                <c:pt idx="87">
                  <c:v>43814</c:v>
                </c:pt>
                <c:pt idx="88">
                  <c:v>43845</c:v>
                </c:pt>
                <c:pt idx="89">
                  <c:v>43876</c:v>
                </c:pt>
                <c:pt idx="90">
                  <c:v>43905</c:v>
                </c:pt>
                <c:pt idx="91">
                  <c:v>43936</c:v>
                </c:pt>
                <c:pt idx="92">
                  <c:v>43966</c:v>
                </c:pt>
                <c:pt idx="93">
                  <c:v>43997</c:v>
                </c:pt>
                <c:pt idx="94">
                  <c:v>44027</c:v>
                </c:pt>
                <c:pt idx="95">
                  <c:v>44058</c:v>
                </c:pt>
                <c:pt idx="96">
                  <c:v>44089</c:v>
                </c:pt>
                <c:pt idx="97">
                  <c:v>44119</c:v>
                </c:pt>
                <c:pt idx="98">
                  <c:v>44150</c:v>
                </c:pt>
                <c:pt idx="99">
                  <c:v>44180</c:v>
                </c:pt>
                <c:pt idx="100">
                  <c:v>44211</c:v>
                </c:pt>
                <c:pt idx="101">
                  <c:v>44242</c:v>
                </c:pt>
              </c:numCache>
            </c:numRef>
          </c:cat>
          <c:val>
            <c:numRef>
              <c:f>MRI!$C$2:$C$103</c:f>
              <c:numCache>
                <c:formatCode>General</c:formatCode>
                <c:ptCount val="102"/>
                <c:pt idx="0">
                  <c:v>0.21181853115558624</c:v>
                </c:pt>
                <c:pt idx="1">
                  <c:v>0.21157962083816528</c:v>
                </c:pt>
                <c:pt idx="2">
                  <c:v>0.21103928983211517</c:v>
                </c:pt>
                <c:pt idx="3">
                  <c:v>0.21032431721687317</c:v>
                </c:pt>
                <c:pt idx="4">
                  <c:v>0.21262536942958832</c:v>
                </c:pt>
                <c:pt idx="5">
                  <c:v>0.21395403146743774</c:v>
                </c:pt>
                <c:pt idx="6">
                  <c:v>0.21621036529541016</c:v>
                </c:pt>
                <c:pt idx="7">
                  <c:v>0.21618576347827911</c:v>
                </c:pt>
                <c:pt idx="8">
                  <c:v>0.21578048169612885</c:v>
                </c:pt>
                <c:pt idx="9">
                  <c:v>0.21790556609630585</c:v>
                </c:pt>
                <c:pt idx="10">
                  <c:v>0.22229613363742828</c:v>
                </c:pt>
                <c:pt idx="11">
                  <c:v>0.22578135132789612</c:v>
                </c:pt>
                <c:pt idx="12">
                  <c:v>0.22906720638275146</c:v>
                </c:pt>
                <c:pt idx="13">
                  <c:v>0.23105598986148834</c:v>
                </c:pt>
                <c:pt idx="14">
                  <c:v>0.23298344016075134</c:v>
                </c:pt>
                <c:pt idx="15">
                  <c:v>0.23266823589801788</c:v>
                </c:pt>
                <c:pt idx="16">
                  <c:v>0.23517431318759918</c:v>
                </c:pt>
                <c:pt idx="17">
                  <c:v>0.23701764643192291</c:v>
                </c:pt>
                <c:pt idx="18">
                  <c:v>0.24091893434524536</c:v>
                </c:pt>
                <c:pt idx="19">
                  <c:v>0.24233224987983704</c:v>
                </c:pt>
                <c:pt idx="20">
                  <c:v>0.2422051876783371</c:v>
                </c:pt>
                <c:pt idx="21">
                  <c:v>0.24266673624515533</c:v>
                </c:pt>
                <c:pt idx="22">
                  <c:v>0.24428087472915649</c:v>
                </c:pt>
                <c:pt idx="23">
                  <c:v>0.24602426588535309</c:v>
                </c:pt>
                <c:pt idx="24">
                  <c:v>0.24700689315795898</c:v>
                </c:pt>
                <c:pt idx="25">
                  <c:v>0.24768663942813873</c:v>
                </c:pt>
                <c:pt idx="26">
                  <c:v>0.24800130724906921</c:v>
                </c:pt>
                <c:pt idx="27">
                  <c:v>0.24866294860839844</c:v>
                </c:pt>
                <c:pt idx="28">
                  <c:v>0.24921411275863647</c:v>
                </c:pt>
                <c:pt idx="29">
                  <c:v>0.24313092231750488</c:v>
                </c:pt>
                <c:pt idx="30">
                  <c:v>0.24215354025363922</c:v>
                </c:pt>
                <c:pt idx="31">
                  <c:v>0.24086502194404602</c:v>
                </c:pt>
                <c:pt idx="32">
                  <c:v>0.23786701261997223</c:v>
                </c:pt>
                <c:pt idx="33">
                  <c:v>0.23663744330406189</c:v>
                </c:pt>
                <c:pt idx="34">
                  <c:v>0.2373102605342865</c:v>
                </c:pt>
                <c:pt idx="35">
                  <c:v>0.2389533668756485</c:v>
                </c:pt>
                <c:pt idx="36">
                  <c:v>0.23980468511581421</c:v>
                </c:pt>
                <c:pt idx="37">
                  <c:v>0.23983469605445862</c:v>
                </c:pt>
                <c:pt idx="38">
                  <c:v>0.2407461553812027</c:v>
                </c:pt>
                <c:pt idx="39">
                  <c:v>0.24055284261703491</c:v>
                </c:pt>
                <c:pt idx="40">
                  <c:v>0.24132527410984039</c:v>
                </c:pt>
                <c:pt idx="41">
                  <c:v>0.24418382346630096</c:v>
                </c:pt>
                <c:pt idx="42">
                  <c:v>0.24746385216712952</c:v>
                </c:pt>
                <c:pt idx="43">
                  <c:v>0.24686619639396667</c:v>
                </c:pt>
                <c:pt idx="44">
                  <c:v>0.24597494304180145</c:v>
                </c:pt>
                <c:pt idx="45">
                  <c:v>0.24540916085243225</c:v>
                </c:pt>
                <c:pt idx="46">
                  <c:v>0.24568647146224976</c:v>
                </c:pt>
                <c:pt idx="47">
                  <c:v>0.24570472538471222</c:v>
                </c:pt>
                <c:pt idx="48">
                  <c:v>0.24624355137348175</c:v>
                </c:pt>
                <c:pt idx="49">
                  <c:v>0.24805508553981781</c:v>
                </c:pt>
                <c:pt idx="50">
                  <c:v>0.24886313080787659</c:v>
                </c:pt>
                <c:pt idx="51">
                  <c:v>0.25101426243782043</c:v>
                </c:pt>
                <c:pt idx="52">
                  <c:v>0.25091603398323059</c:v>
                </c:pt>
                <c:pt idx="53">
                  <c:v>0.25105348229408264</c:v>
                </c:pt>
                <c:pt idx="54">
                  <c:v>0.25581705570220947</c:v>
                </c:pt>
                <c:pt idx="55">
                  <c:v>0.25803500413894653</c:v>
                </c:pt>
                <c:pt idx="56">
                  <c:v>0.2592543363571167</c:v>
                </c:pt>
                <c:pt idx="57">
                  <c:v>0.2594088613986969</c:v>
                </c:pt>
                <c:pt idx="58">
                  <c:v>0.26040759682655334</c:v>
                </c:pt>
                <c:pt idx="59">
                  <c:v>0.2611716091632843</c:v>
                </c:pt>
                <c:pt idx="60">
                  <c:v>0.26392889022827148</c:v>
                </c:pt>
                <c:pt idx="61">
                  <c:v>0.26667112112045288</c:v>
                </c:pt>
                <c:pt idx="62">
                  <c:v>0.26829344034194946</c:v>
                </c:pt>
                <c:pt idx="63">
                  <c:v>0.27027484774589539</c:v>
                </c:pt>
                <c:pt idx="64">
                  <c:v>0.27134940028190613</c:v>
                </c:pt>
                <c:pt idx="65">
                  <c:v>0.2725767195224762</c:v>
                </c:pt>
                <c:pt idx="66">
                  <c:v>0.27721482515335083</c:v>
                </c:pt>
                <c:pt idx="67">
                  <c:v>0.27914556860923767</c:v>
                </c:pt>
                <c:pt idx="68">
                  <c:v>0.27823662757873535</c:v>
                </c:pt>
                <c:pt idx="69">
                  <c:v>0.27917134761810303</c:v>
                </c:pt>
                <c:pt idx="70">
                  <c:v>0.27858594059944153</c:v>
                </c:pt>
                <c:pt idx="71">
                  <c:v>0.28062757849693298</c:v>
                </c:pt>
                <c:pt idx="72">
                  <c:v>0.28080976009368896</c:v>
                </c:pt>
                <c:pt idx="73">
                  <c:v>0.28122392296791077</c:v>
                </c:pt>
                <c:pt idx="74">
                  <c:v>0.2843470573425293</c:v>
                </c:pt>
                <c:pt idx="75">
                  <c:v>0.28645604848861694</c:v>
                </c:pt>
                <c:pt idx="76">
                  <c:v>0.28529468178749084</c:v>
                </c:pt>
                <c:pt idx="77">
                  <c:v>0.28437373042106628</c:v>
                </c:pt>
                <c:pt idx="78">
                  <c:v>0.28943940997123718</c:v>
                </c:pt>
                <c:pt idx="79">
                  <c:v>0.28800284862518311</c:v>
                </c:pt>
                <c:pt idx="80">
                  <c:v>0.28481939435005188</c:v>
                </c:pt>
                <c:pt idx="81">
                  <c:v>0.28323736786842346</c:v>
                </c:pt>
                <c:pt idx="82">
                  <c:v>0.28113758563995361</c:v>
                </c:pt>
                <c:pt idx="83">
                  <c:v>0.2771700918674469</c:v>
                </c:pt>
                <c:pt idx="84">
                  <c:v>0.27554309368133545</c:v>
                </c:pt>
                <c:pt idx="85">
                  <c:v>0.27483871579170227</c:v>
                </c:pt>
                <c:pt idx="86">
                  <c:v>0.2731880247592926</c:v>
                </c:pt>
                <c:pt idx="87">
                  <c:v>0.27286961674690247</c:v>
                </c:pt>
                <c:pt idx="88">
                  <c:v>0.27330672740936279</c:v>
                </c:pt>
                <c:pt idx="89">
                  <c:v>0.27353227138519287</c:v>
                </c:pt>
                <c:pt idx="90">
                  <c:v>0.27555498480796814</c:v>
                </c:pt>
                <c:pt idx="91">
                  <c:v>0.27055084705352783</c:v>
                </c:pt>
                <c:pt idx="92">
                  <c:v>0.26184174418449402</c:v>
                </c:pt>
                <c:pt idx="93">
                  <c:v>0.25785952806472778</c:v>
                </c:pt>
                <c:pt idx="94">
                  <c:v>0.25870534777641296</c:v>
                </c:pt>
                <c:pt idx="95">
                  <c:v>0.25773528218269348</c:v>
                </c:pt>
                <c:pt idx="96">
                  <c:v>0.26041615009307861</c:v>
                </c:pt>
                <c:pt idx="97">
                  <c:v>0.26245757937431335</c:v>
                </c:pt>
                <c:pt idx="98">
                  <c:v>0.26245808601379395</c:v>
                </c:pt>
                <c:pt idx="99">
                  <c:v>0.26416927576065063</c:v>
                </c:pt>
                <c:pt idx="100">
                  <c:v>0.26348283886909485</c:v>
                </c:pt>
                <c:pt idx="101">
                  <c:v>0.26612144708633423</c:v>
                </c:pt>
              </c:numCache>
            </c:numRef>
          </c:val>
          <c:smooth val="0"/>
          <c:extLst>
            <c:ext xmlns:c16="http://schemas.microsoft.com/office/drawing/2014/chart" uri="{C3380CC4-5D6E-409C-BE32-E72D297353CC}">
              <c16:uniqueId val="{00000004-D848-437B-99D4-E2EC36CBE9F3}"/>
            </c:ext>
          </c:extLst>
        </c:ser>
        <c:ser>
          <c:idx val="3"/>
          <c:order val="3"/>
          <c:tx>
            <c:strRef>
              <c:f>MRI!$E$1</c:f>
              <c:strCache>
                <c:ptCount val="1"/>
                <c:pt idx="0">
                  <c:v>FNMA</c:v>
                </c:pt>
              </c:strCache>
            </c:strRef>
          </c:tx>
          <c:spPr>
            <a:ln w="22225">
              <a:solidFill>
                <a:schemeClr val="accent5"/>
              </a:solidFill>
            </a:ln>
          </c:spPr>
          <c:marker>
            <c:symbol val="none"/>
          </c:marker>
          <c:cat>
            <c:numRef>
              <c:f>MRI!$A$2:$A$103</c:f>
              <c:numCache>
                <c:formatCode>[$-409]mmm\-yy;@</c:formatCode>
                <c:ptCount val="102"/>
                <c:pt idx="0">
                  <c:v>41167</c:v>
                </c:pt>
                <c:pt idx="1">
                  <c:v>41197</c:v>
                </c:pt>
                <c:pt idx="2">
                  <c:v>41228</c:v>
                </c:pt>
                <c:pt idx="3">
                  <c:v>41258</c:v>
                </c:pt>
                <c:pt idx="4">
                  <c:v>41289</c:v>
                </c:pt>
                <c:pt idx="5">
                  <c:v>41320</c:v>
                </c:pt>
                <c:pt idx="6">
                  <c:v>41348</c:v>
                </c:pt>
                <c:pt idx="7">
                  <c:v>41379</c:v>
                </c:pt>
                <c:pt idx="8">
                  <c:v>41409</c:v>
                </c:pt>
                <c:pt idx="9">
                  <c:v>41440</c:v>
                </c:pt>
                <c:pt idx="10">
                  <c:v>41470</c:v>
                </c:pt>
                <c:pt idx="11">
                  <c:v>41501</c:v>
                </c:pt>
                <c:pt idx="12">
                  <c:v>41532</c:v>
                </c:pt>
                <c:pt idx="13">
                  <c:v>41562</c:v>
                </c:pt>
                <c:pt idx="14">
                  <c:v>41593</c:v>
                </c:pt>
                <c:pt idx="15">
                  <c:v>41623</c:v>
                </c:pt>
                <c:pt idx="16">
                  <c:v>41654</c:v>
                </c:pt>
                <c:pt idx="17">
                  <c:v>41685</c:v>
                </c:pt>
                <c:pt idx="18">
                  <c:v>41713</c:v>
                </c:pt>
                <c:pt idx="19">
                  <c:v>41744</c:v>
                </c:pt>
                <c:pt idx="20">
                  <c:v>41774</c:v>
                </c:pt>
                <c:pt idx="21">
                  <c:v>41805</c:v>
                </c:pt>
                <c:pt idx="22">
                  <c:v>41835</c:v>
                </c:pt>
                <c:pt idx="23">
                  <c:v>41866</c:v>
                </c:pt>
                <c:pt idx="24">
                  <c:v>41897</c:v>
                </c:pt>
                <c:pt idx="25">
                  <c:v>41927</c:v>
                </c:pt>
                <c:pt idx="26">
                  <c:v>41958</c:v>
                </c:pt>
                <c:pt idx="27">
                  <c:v>41988</c:v>
                </c:pt>
                <c:pt idx="28">
                  <c:v>42019</c:v>
                </c:pt>
                <c:pt idx="29">
                  <c:v>42050</c:v>
                </c:pt>
                <c:pt idx="30">
                  <c:v>42078</c:v>
                </c:pt>
                <c:pt idx="31">
                  <c:v>42109</c:v>
                </c:pt>
                <c:pt idx="32">
                  <c:v>42139</c:v>
                </c:pt>
                <c:pt idx="33">
                  <c:v>42170</c:v>
                </c:pt>
                <c:pt idx="34">
                  <c:v>42200</c:v>
                </c:pt>
                <c:pt idx="35">
                  <c:v>42231</c:v>
                </c:pt>
                <c:pt idx="36">
                  <c:v>42262</c:v>
                </c:pt>
                <c:pt idx="37">
                  <c:v>42292</c:v>
                </c:pt>
                <c:pt idx="38">
                  <c:v>42323</c:v>
                </c:pt>
                <c:pt idx="39">
                  <c:v>42353</c:v>
                </c:pt>
                <c:pt idx="40">
                  <c:v>42384</c:v>
                </c:pt>
                <c:pt idx="41">
                  <c:v>42415</c:v>
                </c:pt>
                <c:pt idx="42">
                  <c:v>42444</c:v>
                </c:pt>
                <c:pt idx="43">
                  <c:v>42475</c:v>
                </c:pt>
                <c:pt idx="44">
                  <c:v>42505</c:v>
                </c:pt>
                <c:pt idx="45">
                  <c:v>42536</c:v>
                </c:pt>
                <c:pt idx="46">
                  <c:v>42566</c:v>
                </c:pt>
                <c:pt idx="47">
                  <c:v>42597</c:v>
                </c:pt>
                <c:pt idx="48">
                  <c:v>42628</c:v>
                </c:pt>
                <c:pt idx="49">
                  <c:v>42658</c:v>
                </c:pt>
                <c:pt idx="50">
                  <c:v>42689</c:v>
                </c:pt>
                <c:pt idx="51">
                  <c:v>42719</c:v>
                </c:pt>
                <c:pt idx="52">
                  <c:v>42750</c:v>
                </c:pt>
                <c:pt idx="53">
                  <c:v>42781</c:v>
                </c:pt>
                <c:pt idx="54">
                  <c:v>42809</c:v>
                </c:pt>
                <c:pt idx="55">
                  <c:v>42840</c:v>
                </c:pt>
                <c:pt idx="56">
                  <c:v>42870</c:v>
                </c:pt>
                <c:pt idx="57">
                  <c:v>42901</c:v>
                </c:pt>
                <c:pt idx="58">
                  <c:v>42931</c:v>
                </c:pt>
                <c:pt idx="59">
                  <c:v>42962</c:v>
                </c:pt>
                <c:pt idx="60">
                  <c:v>42993</c:v>
                </c:pt>
                <c:pt idx="61">
                  <c:v>43023</c:v>
                </c:pt>
                <c:pt idx="62">
                  <c:v>43054</c:v>
                </c:pt>
                <c:pt idx="63">
                  <c:v>43084</c:v>
                </c:pt>
                <c:pt idx="64">
                  <c:v>43115</c:v>
                </c:pt>
                <c:pt idx="65">
                  <c:v>43146</c:v>
                </c:pt>
                <c:pt idx="66">
                  <c:v>43174</c:v>
                </c:pt>
                <c:pt idx="67">
                  <c:v>43205</c:v>
                </c:pt>
                <c:pt idx="68">
                  <c:v>43235</c:v>
                </c:pt>
                <c:pt idx="69">
                  <c:v>43266</c:v>
                </c:pt>
                <c:pt idx="70">
                  <c:v>43296</c:v>
                </c:pt>
                <c:pt idx="71">
                  <c:v>43327</c:v>
                </c:pt>
                <c:pt idx="72">
                  <c:v>43358</c:v>
                </c:pt>
                <c:pt idx="73">
                  <c:v>43388</c:v>
                </c:pt>
                <c:pt idx="74">
                  <c:v>43419</c:v>
                </c:pt>
                <c:pt idx="75">
                  <c:v>43449</c:v>
                </c:pt>
                <c:pt idx="76">
                  <c:v>43480</c:v>
                </c:pt>
                <c:pt idx="77">
                  <c:v>43511</c:v>
                </c:pt>
                <c:pt idx="78">
                  <c:v>43539</c:v>
                </c:pt>
                <c:pt idx="79">
                  <c:v>43570</c:v>
                </c:pt>
                <c:pt idx="80">
                  <c:v>43600</c:v>
                </c:pt>
                <c:pt idx="81">
                  <c:v>43631</c:v>
                </c:pt>
                <c:pt idx="82">
                  <c:v>43661</c:v>
                </c:pt>
                <c:pt idx="83">
                  <c:v>43692</c:v>
                </c:pt>
                <c:pt idx="84">
                  <c:v>43723</c:v>
                </c:pt>
                <c:pt idx="85">
                  <c:v>43753</c:v>
                </c:pt>
                <c:pt idx="86">
                  <c:v>43784</c:v>
                </c:pt>
                <c:pt idx="87">
                  <c:v>43814</c:v>
                </c:pt>
                <c:pt idx="88">
                  <c:v>43845</c:v>
                </c:pt>
                <c:pt idx="89">
                  <c:v>43876</c:v>
                </c:pt>
                <c:pt idx="90">
                  <c:v>43905</c:v>
                </c:pt>
                <c:pt idx="91">
                  <c:v>43936</c:v>
                </c:pt>
                <c:pt idx="92">
                  <c:v>43966</c:v>
                </c:pt>
                <c:pt idx="93">
                  <c:v>43997</c:v>
                </c:pt>
                <c:pt idx="94">
                  <c:v>44027</c:v>
                </c:pt>
                <c:pt idx="95">
                  <c:v>44058</c:v>
                </c:pt>
                <c:pt idx="96">
                  <c:v>44089</c:v>
                </c:pt>
                <c:pt idx="97">
                  <c:v>44119</c:v>
                </c:pt>
                <c:pt idx="98">
                  <c:v>44150</c:v>
                </c:pt>
                <c:pt idx="99">
                  <c:v>44180</c:v>
                </c:pt>
                <c:pt idx="100">
                  <c:v>44211</c:v>
                </c:pt>
                <c:pt idx="101">
                  <c:v>44242</c:v>
                </c:pt>
              </c:numCache>
            </c:numRef>
          </c:cat>
          <c:val>
            <c:numRef>
              <c:f>MRI!$E$2:$E$103</c:f>
              <c:numCache>
                <c:formatCode>General</c:formatCode>
                <c:ptCount val="102"/>
                <c:pt idx="0">
                  <c:v>5.0191294401884079E-2</c:v>
                </c:pt>
                <c:pt idx="1">
                  <c:v>4.9649883061647415E-2</c:v>
                </c:pt>
                <c:pt idx="2">
                  <c:v>4.9835197627544403E-2</c:v>
                </c:pt>
                <c:pt idx="3">
                  <c:v>5.0372593104839325E-2</c:v>
                </c:pt>
                <c:pt idx="4">
                  <c:v>5.277227982878685E-2</c:v>
                </c:pt>
                <c:pt idx="5">
                  <c:v>5.3334809839725494E-2</c:v>
                </c:pt>
                <c:pt idx="6">
                  <c:v>5.2942868322134018E-2</c:v>
                </c:pt>
                <c:pt idx="7">
                  <c:v>5.3306691348552704E-2</c:v>
                </c:pt>
                <c:pt idx="8">
                  <c:v>5.4801087826490402E-2</c:v>
                </c:pt>
                <c:pt idx="9">
                  <c:v>5.5023111402988434E-2</c:v>
                </c:pt>
                <c:pt idx="10">
                  <c:v>5.5757462978363037E-2</c:v>
                </c:pt>
                <c:pt idx="11">
                  <c:v>5.7547181844711304E-2</c:v>
                </c:pt>
                <c:pt idx="12">
                  <c:v>5.8387245982885361E-2</c:v>
                </c:pt>
                <c:pt idx="13">
                  <c:v>5.9450794011354446E-2</c:v>
                </c:pt>
                <c:pt idx="14">
                  <c:v>6.0511849820613861E-2</c:v>
                </c:pt>
                <c:pt idx="15">
                  <c:v>6.0302585363388062E-2</c:v>
                </c:pt>
                <c:pt idx="16">
                  <c:v>6.0041658580303192E-2</c:v>
                </c:pt>
                <c:pt idx="17">
                  <c:v>6.0373250395059586E-2</c:v>
                </c:pt>
                <c:pt idx="18">
                  <c:v>6.0740143060684204E-2</c:v>
                </c:pt>
                <c:pt idx="19">
                  <c:v>6.1290919780731201E-2</c:v>
                </c:pt>
                <c:pt idx="20">
                  <c:v>6.174740195274353E-2</c:v>
                </c:pt>
                <c:pt idx="21">
                  <c:v>6.1868760734796524E-2</c:v>
                </c:pt>
                <c:pt idx="22">
                  <c:v>6.2676548957824707E-2</c:v>
                </c:pt>
                <c:pt idx="23">
                  <c:v>6.2986694276332855E-2</c:v>
                </c:pt>
                <c:pt idx="24">
                  <c:v>6.4339235424995422E-2</c:v>
                </c:pt>
                <c:pt idx="25">
                  <c:v>6.4376838505268097E-2</c:v>
                </c:pt>
                <c:pt idx="26">
                  <c:v>6.5221875905990601E-2</c:v>
                </c:pt>
                <c:pt idx="27">
                  <c:v>6.5806597471237183E-2</c:v>
                </c:pt>
                <c:pt idx="28">
                  <c:v>6.5945446491241455E-2</c:v>
                </c:pt>
                <c:pt idx="29">
                  <c:v>6.5714344382286072E-2</c:v>
                </c:pt>
                <c:pt idx="30">
                  <c:v>6.4684279263019562E-2</c:v>
                </c:pt>
                <c:pt idx="31">
                  <c:v>6.4503893256187439E-2</c:v>
                </c:pt>
                <c:pt idx="32">
                  <c:v>6.2679655849933624E-2</c:v>
                </c:pt>
                <c:pt idx="33">
                  <c:v>6.2118720263242722E-2</c:v>
                </c:pt>
                <c:pt idx="34">
                  <c:v>6.3170976936817169E-2</c:v>
                </c:pt>
                <c:pt idx="35">
                  <c:v>6.3849121332168579E-2</c:v>
                </c:pt>
                <c:pt idx="36">
                  <c:v>6.4762495458126068E-2</c:v>
                </c:pt>
                <c:pt idx="37">
                  <c:v>6.3835389912128448E-2</c:v>
                </c:pt>
                <c:pt idx="38">
                  <c:v>6.2989622354507446E-2</c:v>
                </c:pt>
                <c:pt idx="39">
                  <c:v>6.3980214297771454E-2</c:v>
                </c:pt>
                <c:pt idx="40">
                  <c:v>6.5336346626281738E-2</c:v>
                </c:pt>
                <c:pt idx="41">
                  <c:v>6.5905123949050903E-2</c:v>
                </c:pt>
                <c:pt idx="42">
                  <c:v>6.639409065246582E-2</c:v>
                </c:pt>
                <c:pt idx="43">
                  <c:v>6.6480562090873718E-2</c:v>
                </c:pt>
                <c:pt idx="44">
                  <c:v>6.5385855734348297E-2</c:v>
                </c:pt>
                <c:pt idx="45">
                  <c:v>6.4257591962814331E-2</c:v>
                </c:pt>
                <c:pt idx="46">
                  <c:v>6.4303748309612274E-2</c:v>
                </c:pt>
                <c:pt idx="47">
                  <c:v>6.3701584935188293E-2</c:v>
                </c:pt>
                <c:pt idx="48">
                  <c:v>6.4308419823646545E-2</c:v>
                </c:pt>
                <c:pt idx="49">
                  <c:v>6.5093137323856354E-2</c:v>
                </c:pt>
                <c:pt idx="50">
                  <c:v>6.6566728055477142E-2</c:v>
                </c:pt>
                <c:pt idx="51">
                  <c:v>6.7936941981315613E-2</c:v>
                </c:pt>
                <c:pt idx="52">
                  <c:v>6.7603029310703278E-2</c:v>
                </c:pt>
                <c:pt idx="53">
                  <c:v>6.8104468286037445E-2</c:v>
                </c:pt>
                <c:pt idx="54">
                  <c:v>6.7807137966156006E-2</c:v>
                </c:pt>
                <c:pt idx="55">
                  <c:v>6.7085221409797668E-2</c:v>
                </c:pt>
                <c:pt idx="56">
                  <c:v>6.7668035626411438E-2</c:v>
                </c:pt>
                <c:pt idx="57">
                  <c:v>6.7201428115367889E-2</c:v>
                </c:pt>
                <c:pt idx="58">
                  <c:v>6.8455412983894348E-2</c:v>
                </c:pt>
                <c:pt idx="59">
                  <c:v>7.1111418306827545E-2</c:v>
                </c:pt>
                <c:pt idx="60">
                  <c:v>7.4458993971347809E-2</c:v>
                </c:pt>
                <c:pt idx="61">
                  <c:v>7.5809560716152191E-2</c:v>
                </c:pt>
                <c:pt idx="62">
                  <c:v>7.5156427919864655E-2</c:v>
                </c:pt>
                <c:pt idx="63">
                  <c:v>7.5651556253433228E-2</c:v>
                </c:pt>
                <c:pt idx="64">
                  <c:v>7.6326631009578705E-2</c:v>
                </c:pt>
                <c:pt idx="65">
                  <c:v>7.785554975271225E-2</c:v>
                </c:pt>
                <c:pt idx="66">
                  <c:v>7.8739568591117859E-2</c:v>
                </c:pt>
                <c:pt idx="67">
                  <c:v>7.9172246158123016E-2</c:v>
                </c:pt>
                <c:pt idx="68">
                  <c:v>7.7704541385173798E-2</c:v>
                </c:pt>
                <c:pt idx="69">
                  <c:v>7.6165512204170227E-2</c:v>
                </c:pt>
                <c:pt idx="70">
                  <c:v>7.754853367805481E-2</c:v>
                </c:pt>
                <c:pt idx="71">
                  <c:v>7.8251451253890991E-2</c:v>
                </c:pt>
                <c:pt idx="72">
                  <c:v>7.955864816904068E-2</c:v>
                </c:pt>
                <c:pt idx="73">
                  <c:v>8.0918580293655396E-2</c:v>
                </c:pt>
                <c:pt idx="74">
                  <c:v>8.1340976059436798E-2</c:v>
                </c:pt>
                <c:pt idx="75">
                  <c:v>8.1341251730918884E-2</c:v>
                </c:pt>
                <c:pt idx="76">
                  <c:v>8.2360416650772095E-2</c:v>
                </c:pt>
                <c:pt idx="77">
                  <c:v>8.1336818635463715E-2</c:v>
                </c:pt>
                <c:pt idx="78">
                  <c:v>7.8856520354747772E-2</c:v>
                </c:pt>
                <c:pt idx="79">
                  <c:v>7.7896192669868469E-2</c:v>
                </c:pt>
                <c:pt idx="80">
                  <c:v>7.6764732599258423E-2</c:v>
                </c:pt>
                <c:pt idx="81">
                  <c:v>7.5682953000068665E-2</c:v>
                </c:pt>
                <c:pt idx="82">
                  <c:v>7.5601272284984589E-2</c:v>
                </c:pt>
                <c:pt idx="83">
                  <c:v>7.3199070990085602E-2</c:v>
                </c:pt>
                <c:pt idx="84">
                  <c:v>7.099904865026474E-2</c:v>
                </c:pt>
                <c:pt idx="85">
                  <c:v>6.9081269204616547E-2</c:v>
                </c:pt>
                <c:pt idx="86">
                  <c:v>6.9021731615066528E-2</c:v>
                </c:pt>
                <c:pt idx="87">
                  <c:v>6.8899720907211304E-2</c:v>
                </c:pt>
                <c:pt idx="88">
                  <c:v>6.9123938679695129E-2</c:v>
                </c:pt>
                <c:pt idx="89">
                  <c:v>6.8491198122501373E-2</c:v>
                </c:pt>
                <c:pt idx="90">
                  <c:v>6.8916596472263336E-2</c:v>
                </c:pt>
                <c:pt idx="91">
                  <c:v>7.0275619626045227E-2</c:v>
                </c:pt>
                <c:pt idx="92">
                  <c:v>7.2875499725341797E-2</c:v>
                </c:pt>
                <c:pt idx="93">
                  <c:v>7.0924334228038788E-2</c:v>
                </c:pt>
                <c:pt idx="94">
                  <c:v>6.7783676087856293E-2</c:v>
                </c:pt>
                <c:pt idx="95">
                  <c:v>6.6731192171573639E-2</c:v>
                </c:pt>
                <c:pt idx="96">
                  <c:v>6.6987738013267517E-2</c:v>
                </c:pt>
                <c:pt idx="97">
                  <c:v>6.7136123776435852E-2</c:v>
                </c:pt>
                <c:pt idx="98">
                  <c:v>6.7915864288806915E-2</c:v>
                </c:pt>
                <c:pt idx="99">
                  <c:v>6.8483516573905945E-2</c:v>
                </c:pt>
                <c:pt idx="100">
                  <c:v>6.8608082830905914E-2</c:v>
                </c:pt>
                <c:pt idx="101">
                  <c:v>6.7747533321380615E-2</c:v>
                </c:pt>
              </c:numCache>
            </c:numRef>
          </c:val>
          <c:smooth val="0"/>
          <c:extLst>
            <c:ext xmlns:c16="http://schemas.microsoft.com/office/drawing/2014/chart" uri="{C3380CC4-5D6E-409C-BE32-E72D297353CC}">
              <c16:uniqueId val="{00000005-D848-437B-99D4-E2EC36CBE9F3}"/>
            </c:ext>
          </c:extLst>
        </c:ser>
        <c:ser>
          <c:idx val="4"/>
          <c:order val="4"/>
          <c:tx>
            <c:strRef>
              <c:f>MRI!$F$1</c:f>
              <c:strCache>
                <c:ptCount val="1"/>
                <c:pt idx="0">
                  <c:v>Rural</c:v>
                </c:pt>
              </c:strCache>
            </c:strRef>
          </c:tx>
          <c:spPr>
            <a:ln w="22225">
              <a:solidFill>
                <a:schemeClr val="accent1"/>
              </a:solidFill>
            </a:ln>
          </c:spPr>
          <c:marker>
            <c:symbol val="none"/>
          </c:marker>
          <c:cat>
            <c:numRef>
              <c:f>MRI!$A$2:$A$103</c:f>
              <c:numCache>
                <c:formatCode>[$-409]mmm\-yy;@</c:formatCode>
                <c:ptCount val="102"/>
                <c:pt idx="0">
                  <c:v>41167</c:v>
                </c:pt>
                <c:pt idx="1">
                  <c:v>41197</c:v>
                </c:pt>
                <c:pt idx="2">
                  <c:v>41228</c:v>
                </c:pt>
                <c:pt idx="3">
                  <c:v>41258</c:v>
                </c:pt>
                <c:pt idx="4">
                  <c:v>41289</c:v>
                </c:pt>
                <c:pt idx="5">
                  <c:v>41320</c:v>
                </c:pt>
                <c:pt idx="6">
                  <c:v>41348</c:v>
                </c:pt>
                <c:pt idx="7">
                  <c:v>41379</c:v>
                </c:pt>
                <c:pt idx="8">
                  <c:v>41409</c:v>
                </c:pt>
                <c:pt idx="9">
                  <c:v>41440</c:v>
                </c:pt>
                <c:pt idx="10">
                  <c:v>41470</c:v>
                </c:pt>
                <c:pt idx="11">
                  <c:v>41501</c:v>
                </c:pt>
                <c:pt idx="12">
                  <c:v>41532</c:v>
                </c:pt>
                <c:pt idx="13">
                  <c:v>41562</c:v>
                </c:pt>
                <c:pt idx="14">
                  <c:v>41593</c:v>
                </c:pt>
                <c:pt idx="15">
                  <c:v>41623</c:v>
                </c:pt>
                <c:pt idx="16">
                  <c:v>41654</c:v>
                </c:pt>
                <c:pt idx="17">
                  <c:v>41685</c:v>
                </c:pt>
                <c:pt idx="18">
                  <c:v>41713</c:v>
                </c:pt>
                <c:pt idx="19">
                  <c:v>41744</c:v>
                </c:pt>
                <c:pt idx="20">
                  <c:v>41774</c:v>
                </c:pt>
                <c:pt idx="21">
                  <c:v>41805</c:v>
                </c:pt>
                <c:pt idx="22">
                  <c:v>41835</c:v>
                </c:pt>
                <c:pt idx="23">
                  <c:v>41866</c:v>
                </c:pt>
                <c:pt idx="24">
                  <c:v>41897</c:v>
                </c:pt>
                <c:pt idx="25">
                  <c:v>41927</c:v>
                </c:pt>
                <c:pt idx="26">
                  <c:v>41958</c:v>
                </c:pt>
                <c:pt idx="27">
                  <c:v>41988</c:v>
                </c:pt>
                <c:pt idx="28">
                  <c:v>42019</c:v>
                </c:pt>
                <c:pt idx="29">
                  <c:v>42050</c:v>
                </c:pt>
                <c:pt idx="30">
                  <c:v>42078</c:v>
                </c:pt>
                <c:pt idx="31">
                  <c:v>42109</c:v>
                </c:pt>
                <c:pt idx="32">
                  <c:v>42139</c:v>
                </c:pt>
                <c:pt idx="33">
                  <c:v>42170</c:v>
                </c:pt>
                <c:pt idx="34">
                  <c:v>42200</c:v>
                </c:pt>
                <c:pt idx="35">
                  <c:v>42231</c:v>
                </c:pt>
                <c:pt idx="36">
                  <c:v>42262</c:v>
                </c:pt>
                <c:pt idx="37">
                  <c:v>42292</c:v>
                </c:pt>
                <c:pt idx="38">
                  <c:v>42323</c:v>
                </c:pt>
                <c:pt idx="39">
                  <c:v>42353</c:v>
                </c:pt>
                <c:pt idx="40">
                  <c:v>42384</c:v>
                </c:pt>
                <c:pt idx="41">
                  <c:v>42415</c:v>
                </c:pt>
                <c:pt idx="42">
                  <c:v>42444</c:v>
                </c:pt>
                <c:pt idx="43">
                  <c:v>42475</c:v>
                </c:pt>
                <c:pt idx="44">
                  <c:v>42505</c:v>
                </c:pt>
                <c:pt idx="45">
                  <c:v>42536</c:v>
                </c:pt>
                <c:pt idx="46">
                  <c:v>42566</c:v>
                </c:pt>
                <c:pt idx="47">
                  <c:v>42597</c:v>
                </c:pt>
                <c:pt idx="48">
                  <c:v>42628</c:v>
                </c:pt>
                <c:pt idx="49">
                  <c:v>42658</c:v>
                </c:pt>
                <c:pt idx="50">
                  <c:v>42689</c:v>
                </c:pt>
                <c:pt idx="51">
                  <c:v>42719</c:v>
                </c:pt>
                <c:pt idx="52">
                  <c:v>42750</c:v>
                </c:pt>
                <c:pt idx="53">
                  <c:v>42781</c:v>
                </c:pt>
                <c:pt idx="54">
                  <c:v>42809</c:v>
                </c:pt>
                <c:pt idx="55">
                  <c:v>42840</c:v>
                </c:pt>
                <c:pt idx="56">
                  <c:v>42870</c:v>
                </c:pt>
                <c:pt idx="57">
                  <c:v>42901</c:v>
                </c:pt>
                <c:pt idx="58">
                  <c:v>42931</c:v>
                </c:pt>
                <c:pt idx="59">
                  <c:v>42962</c:v>
                </c:pt>
                <c:pt idx="60">
                  <c:v>42993</c:v>
                </c:pt>
                <c:pt idx="61">
                  <c:v>43023</c:v>
                </c:pt>
                <c:pt idx="62">
                  <c:v>43054</c:v>
                </c:pt>
                <c:pt idx="63">
                  <c:v>43084</c:v>
                </c:pt>
                <c:pt idx="64">
                  <c:v>43115</c:v>
                </c:pt>
                <c:pt idx="65">
                  <c:v>43146</c:v>
                </c:pt>
                <c:pt idx="66">
                  <c:v>43174</c:v>
                </c:pt>
                <c:pt idx="67">
                  <c:v>43205</c:v>
                </c:pt>
                <c:pt idx="68">
                  <c:v>43235</c:v>
                </c:pt>
                <c:pt idx="69">
                  <c:v>43266</c:v>
                </c:pt>
                <c:pt idx="70">
                  <c:v>43296</c:v>
                </c:pt>
                <c:pt idx="71">
                  <c:v>43327</c:v>
                </c:pt>
                <c:pt idx="72">
                  <c:v>43358</c:v>
                </c:pt>
                <c:pt idx="73">
                  <c:v>43388</c:v>
                </c:pt>
                <c:pt idx="74">
                  <c:v>43419</c:v>
                </c:pt>
                <c:pt idx="75">
                  <c:v>43449</c:v>
                </c:pt>
                <c:pt idx="76">
                  <c:v>43480</c:v>
                </c:pt>
                <c:pt idx="77">
                  <c:v>43511</c:v>
                </c:pt>
                <c:pt idx="78">
                  <c:v>43539</c:v>
                </c:pt>
                <c:pt idx="79">
                  <c:v>43570</c:v>
                </c:pt>
                <c:pt idx="80">
                  <c:v>43600</c:v>
                </c:pt>
                <c:pt idx="81">
                  <c:v>43631</c:v>
                </c:pt>
                <c:pt idx="82">
                  <c:v>43661</c:v>
                </c:pt>
                <c:pt idx="83">
                  <c:v>43692</c:v>
                </c:pt>
                <c:pt idx="84">
                  <c:v>43723</c:v>
                </c:pt>
                <c:pt idx="85">
                  <c:v>43753</c:v>
                </c:pt>
                <c:pt idx="86">
                  <c:v>43784</c:v>
                </c:pt>
                <c:pt idx="87">
                  <c:v>43814</c:v>
                </c:pt>
                <c:pt idx="88">
                  <c:v>43845</c:v>
                </c:pt>
                <c:pt idx="89">
                  <c:v>43876</c:v>
                </c:pt>
                <c:pt idx="90">
                  <c:v>43905</c:v>
                </c:pt>
                <c:pt idx="91">
                  <c:v>43936</c:v>
                </c:pt>
                <c:pt idx="92">
                  <c:v>43966</c:v>
                </c:pt>
                <c:pt idx="93">
                  <c:v>43997</c:v>
                </c:pt>
                <c:pt idx="94">
                  <c:v>44027</c:v>
                </c:pt>
                <c:pt idx="95">
                  <c:v>44058</c:v>
                </c:pt>
                <c:pt idx="96">
                  <c:v>44089</c:v>
                </c:pt>
                <c:pt idx="97">
                  <c:v>44119</c:v>
                </c:pt>
                <c:pt idx="98">
                  <c:v>44150</c:v>
                </c:pt>
                <c:pt idx="99">
                  <c:v>44180</c:v>
                </c:pt>
                <c:pt idx="100">
                  <c:v>44211</c:v>
                </c:pt>
                <c:pt idx="101">
                  <c:v>44242</c:v>
                </c:pt>
              </c:numCache>
            </c:numRef>
          </c:cat>
          <c:val>
            <c:numRef>
              <c:f>MRI!$F$2:$F$103</c:f>
              <c:numCache>
                <c:formatCode>General</c:formatCode>
                <c:ptCount val="102"/>
                <c:pt idx="0">
                  <c:v>0.19380316138267517</c:v>
                </c:pt>
                <c:pt idx="1">
                  <c:v>0.19502167403697968</c:v>
                </c:pt>
                <c:pt idx="2">
                  <c:v>0.19501370191574097</c:v>
                </c:pt>
                <c:pt idx="3">
                  <c:v>0.19451905786991119</c:v>
                </c:pt>
                <c:pt idx="4">
                  <c:v>0.19597375392913818</c:v>
                </c:pt>
                <c:pt idx="5">
                  <c:v>0.19482547044754028</c:v>
                </c:pt>
                <c:pt idx="6">
                  <c:v>0.19552108645439148</c:v>
                </c:pt>
                <c:pt idx="7">
                  <c:v>0.19718873500823975</c:v>
                </c:pt>
                <c:pt idx="8">
                  <c:v>0.19422648847103119</c:v>
                </c:pt>
                <c:pt idx="9">
                  <c:v>0.19109846651554108</c:v>
                </c:pt>
                <c:pt idx="10">
                  <c:v>0.19082541763782501</c:v>
                </c:pt>
                <c:pt idx="11">
                  <c:v>0.19059550762176514</c:v>
                </c:pt>
                <c:pt idx="12">
                  <c:v>0.19304028153419495</c:v>
                </c:pt>
                <c:pt idx="13">
                  <c:v>0.19097888469696045</c:v>
                </c:pt>
                <c:pt idx="14">
                  <c:v>0.19591030478477478</c:v>
                </c:pt>
                <c:pt idx="15">
                  <c:v>0.19519132375717163</c:v>
                </c:pt>
                <c:pt idx="16">
                  <c:v>0.19776006042957306</c:v>
                </c:pt>
                <c:pt idx="17">
                  <c:v>0.19752196967601776</c:v>
                </c:pt>
                <c:pt idx="18">
                  <c:v>0.19563336670398712</c:v>
                </c:pt>
                <c:pt idx="19">
                  <c:v>0.19667442142963409</c:v>
                </c:pt>
                <c:pt idx="20">
                  <c:v>0.19694925844669342</c:v>
                </c:pt>
                <c:pt idx="21">
                  <c:v>0.18909962475299835</c:v>
                </c:pt>
                <c:pt idx="22">
                  <c:v>0.18795578181743622</c:v>
                </c:pt>
                <c:pt idx="23">
                  <c:v>0.18808534741401672</c:v>
                </c:pt>
                <c:pt idx="24">
                  <c:v>0.18813799321651459</c:v>
                </c:pt>
                <c:pt idx="25">
                  <c:v>0.18750093877315521</c:v>
                </c:pt>
                <c:pt idx="26">
                  <c:v>0.19163933396339417</c:v>
                </c:pt>
                <c:pt idx="27">
                  <c:v>0.18890030682086945</c:v>
                </c:pt>
                <c:pt idx="28">
                  <c:v>0.18916773796081543</c:v>
                </c:pt>
                <c:pt idx="29">
                  <c:v>0.18878796696662903</c:v>
                </c:pt>
                <c:pt idx="30">
                  <c:v>0.18754617869853973</c:v>
                </c:pt>
                <c:pt idx="31">
                  <c:v>0.1894984096288681</c:v>
                </c:pt>
                <c:pt idx="32">
                  <c:v>0.18923145532608032</c:v>
                </c:pt>
                <c:pt idx="33">
                  <c:v>0.18673573434352875</c:v>
                </c:pt>
                <c:pt idx="34">
                  <c:v>0.18570196628570557</c:v>
                </c:pt>
                <c:pt idx="35">
                  <c:v>0.1893170177936554</c:v>
                </c:pt>
                <c:pt idx="36">
                  <c:v>0.18959803879261017</c:v>
                </c:pt>
                <c:pt idx="37">
                  <c:v>0.19261094927787781</c:v>
                </c:pt>
                <c:pt idx="38">
                  <c:v>0.19322620332241058</c:v>
                </c:pt>
                <c:pt idx="39">
                  <c:v>0.19670991599559784</c:v>
                </c:pt>
                <c:pt idx="40">
                  <c:v>0.19690656661987305</c:v>
                </c:pt>
                <c:pt idx="41">
                  <c:v>0.19108283519744873</c:v>
                </c:pt>
                <c:pt idx="42">
                  <c:v>0.1917489767074585</c:v>
                </c:pt>
                <c:pt idx="43">
                  <c:v>0.18943184614181519</c:v>
                </c:pt>
                <c:pt idx="44">
                  <c:v>0.19009940326213837</c:v>
                </c:pt>
                <c:pt idx="45">
                  <c:v>0.18958911299705505</c:v>
                </c:pt>
                <c:pt idx="46">
                  <c:v>0.18727046251296997</c:v>
                </c:pt>
                <c:pt idx="47">
                  <c:v>0.18670208752155304</c:v>
                </c:pt>
                <c:pt idx="48">
                  <c:v>0.18956387042999268</c:v>
                </c:pt>
                <c:pt idx="49">
                  <c:v>0.18581534922122955</c:v>
                </c:pt>
                <c:pt idx="50">
                  <c:v>0.18607956171035767</c:v>
                </c:pt>
                <c:pt idx="51">
                  <c:v>0.18726703524589539</c:v>
                </c:pt>
                <c:pt idx="52">
                  <c:v>0.18620684742927551</c:v>
                </c:pt>
                <c:pt idx="53">
                  <c:v>0.18641722202301025</c:v>
                </c:pt>
                <c:pt idx="54">
                  <c:v>0.18810005486011505</c:v>
                </c:pt>
                <c:pt idx="55">
                  <c:v>0.18822364509105682</c:v>
                </c:pt>
                <c:pt idx="56">
                  <c:v>0.18816989660263062</c:v>
                </c:pt>
                <c:pt idx="57">
                  <c:v>0.18644176423549652</c:v>
                </c:pt>
                <c:pt idx="58">
                  <c:v>0.18522265553474426</c:v>
                </c:pt>
                <c:pt idx="59">
                  <c:v>0.18674339354038239</c:v>
                </c:pt>
                <c:pt idx="60">
                  <c:v>0.18696270883083344</c:v>
                </c:pt>
                <c:pt idx="61">
                  <c:v>0.18934981524944305</c:v>
                </c:pt>
                <c:pt idx="62">
                  <c:v>0.18795536458492279</c:v>
                </c:pt>
                <c:pt idx="63">
                  <c:v>0.18985481560230255</c:v>
                </c:pt>
                <c:pt idx="64">
                  <c:v>0.19072385132312775</c:v>
                </c:pt>
                <c:pt idx="65">
                  <c:v>0.18899819254875183</c:v>
                </c:pt>
                <c:pt idx="66">
                  <c:v>0.18943828344345093</c:v>
                </c:pt>
                <c:pt idx="67">
                  <c:v>0.18966963887214661</c:v>
                </c:pt>
                <c:pt idx="68">
                  <c:v>0.19090405106544495</c:v>
                </c:pt>
                <c:pt idx="69">
                  <c:v>0.18815724551677704</c:v>
                </c:pt>
                <c:pt idx="70">
                  <c:v>0.18676188588142395</c:v>
                </c:pt>
                <c:pt idx="71">
                  <c:v>0.18754428625106812</c:v>
                </c:pt>
                <c:pt idx="72">
                  <c:v>0.1882903128862381</c:v>
                </c:pt>
                <c:pt idx="73">
                  <c:v>0.19022871553897858</c:v>
                </c:pt>
                <c:pt idx="74">
                  <c:v>0.18846820294857025</c:v>
                </c:pt>
                <c:pt idx="75">
                  <c:v>0.18945658206939697</c:v>
                </c:pt>
                <c:pt idx="76">
                  <c:v>0.18312840163707733</c:v>
                </c:pt>
                <c:pt idx="77">
                  <c:v>0.19358862936496735</c:v>
                </c:pt>
                <c:pt idx="78">
                  <c:v>0.19642359018325806</c:v>
                </c:pt>
                <c:pt idx="79">
                  <c:v>0.19297681748867035</c:v>
                </c:pt>
                <c:pt idx="80">
                  <c:v>0.19103574752807617</c:v>
                </c:pt>
                <c:pt idx="81">
                  <c:v>0.1909123957157135</c:v>
                </c:pt>
                <c:pt idx="82">
                  <c:v>0.18892195820808411</c:v>
                </c:pt>
                <c:pt idx="83">
                  <c:v>0.1874525398015976</c:v>
                </c:pt>
                <c:pt idx="84">
                  <c:v>0.18988297879695892</c:v>
                </c:pt>
                <c:pt idx="85">
                  <c:v>0.18686483800411224</c:v>
                </c:pt>
                <c:pt idx="86">
                  <c:v>0.18643938004970551</c:v>
                </c:pt>
                <c:pt idx="87">
                  <c:v>0.18796524405479431</c:v>
                </c:pt>
                <c:pt idx="88">
                  <c:v>0.18979263305664063</c:v>
                </c:pt>
                <c:pt idx="89">
                  <c:v>0.18806247413158417</c:v>
                </c:pt>
                <c:pt idx="90">
                  <c:v>0.18974685668945313</c:v>
                </c:pt>
                <c:pt idx="91">
                  <c:v>0.18941228091716766</c:v>
                </c:pt>
                <c:pt idx="92">
                  <c:v>0.18163536489009857</c:v>
                </c:pt>
                <c:pt idx="93">
                  <c:v>0.18138088285923004</c:v>
                </c:pt>
                <c:pt idx="94">
                  <c:v>0.18074207007884979</c:v>
                </c:pt>
                <c:pt idx="95">
                  <c:v>0.18168024718761444</c:v>
                </c:pt>
                <c:pt idx="96">
                  <c:v>0.18254522979259491</c:v>
                </c:pt>
                <c:pt idx="97">
                  <c:v>0.18238504230976105</c:v>
                </c:pt>
                <c:pt idx="98">
                  <c:v>0.18191242218017578</c:v>
                </c:pt>
                <c:pt idx="99">
                  <c:v>0.18337380886077881</c:v>
                </c:pt>
                <c:pt idx="100">
                  <c:v>0.1865370124578476</c:v>
                </c:pt>
                <c:pt idx="101">
                  <c:v>0.18700525164604187</c:v>
                </c:pt>
              </c:numCache>
            </c:numRef>
          </c:val>
          <c:smooth val="0"/>
          <c:extLst>
            <c:ext xmlns:c16="http://schemas.microsoft.com/office/drawing/2014/chart" uri="{C3380CC4-5D6E-409C-BE32-E72D297353CC}">
              <c16:uniqueId val="{00000006-D848-437B-99D4-E2EC36CBE9F3}"/>
            </c:ext>
          </c:extLst>
        </c:ser>
        <c:ser>
          <c:idx val="5"/>
          <c:order val="5"/>
          <c:tx>
            <c:strRef>
              <c:f>MRI!$G$1</c:f>
              <c:strCache>
                <c:ptCount val="1"/>
                <c:pt idx="0">
                  <c:v>VA</c:v>
                </c:pt>
              </c:strCache>
            </c:strRef>
          </c:tx>
          <c:spPr>
            <a:ln w="22225"/>
          </c:spPr>
          <c:marker>
            <c:symbol val="none"/>
          </c:marker>
          <c:cat>
            <c:numRef>
              <c:f>MRI!$A$2:$A$103</c:f>
              <c:numCache>
                <c:formatCode>[$-409]mmm\-yy;@</c:formatCode>
                <c:ptCount val="102"/>
                <c:pt idx="0">
                  <c:v>41167</c:v>
                </c:pt>
                <c:pt idx="1">
                  <c:v>41197</c:v>
                </c:pt>
                <c:pt idx="2">
                  <c:v>41228</c:v>
                </c:pt>
                <c:pt idx="3">
                  <c:v>41258</c:v>
                </c:pt>
                <c:pt idx="4">
                  <c:v>41289</c:v>
                </c:pt>
                <c:pt idx="5">
                  <c:v>41320</c:v>
                </c:pt>
                <c:pt idx="6">
                  <c:v>41348</c:v>
                </c:pt>
                <c:pt idx="7">
                  <c:v>41379</c:v>
                </c:pt>
                <c:pt idx="8">
                  <c:v>41409</c:v>
                </c:pt>
                <c:pt idx="9">
                  <c:v>41440</c:v>
                </c:pt>
                <c:pt idx="10">
                  <c:v>41470</c:v>
                </c:pt>
                <c:pt idx="11">
                  <c:v>41501</c:v>
                </c:pt>
                <c:pt idx="12">
                  <c:v>41532</c:v>
                </c:pt>
                <c:pt idx="13">
                  <c:v>41562</c:v>
                </c:pt>
                <c:pt idx="14">
                  <c:v>41593</c:v>
                </c:pt>
                <c:pt idx="15">
                  <c:v>41623</c:v>
                </c:pt>
                <c:pt idx="16">
                  <c:v>41654</c:v>
                </c:pt>
                <c:pt idx="17">
                  <c:v>41685</c:v>
                </c:pt>
                <c:pt idx="18">
                  <c:v>41713</c:v>
                </c:pt>
                <c:pt idx="19">
                  <c:v>41744</c:v>
                </c:pt>
                <c:pt idx="20">
                  <c:v>41774</c:v>
                </c:pt>
                <c:pt idx="21">
                  <c:v>41805</c:v>
                </c:pt>
                <c:pt idx="22">
                  <c:v>41835</c:v>
                </c:pt>
                <c:pt idx="23">
                  <c:v>41866</c:v>
                </c:pt>
                <c:pt idx="24">
                  <c:v>41897</c:v>
                </c:pt>
                <c:pt idx="25">
                  <c:v>41927</c:v>
                </c:pt>
                <c:pt idx="26">
                  <c:v>41958</c:v>
                </c:pt>
                <c:pt idx="27">
                  <c:v>41988</c:v>
                </c:pt>
                <c:pt idx="28">
                  <c:v>42019</c:v>
                </c:pt>
                <c:pt idx="29">
                  <c:v>42050</c:v>
                </c:pt>
                <c:pt idx="30">
                  <c:v>42078</c:v>
                </c:pt>
                <c:pt idx="31">
                  <c:v>42109</c:v>
                </c:pt>
                <c:pt idx="32">
                  <c:v>42139</c:v>
                </c:pt>
                <c:pt idx="33">
                  <c:v>42170</c:v>
                </c:pt>
                <c:pt idx="34">
                  <c:v>42200</c:v>
                </c:pt>
                <c:pt idx="35">
                  <c:v>42231</c:v>
                </c:pt>
                <c:pt idx="36">
                  <c:v>42262</c:v>
                </c:pt>
                <c:pt idx="37">
                  <c:v>42292</c:v>
                </c:pt>
                <c:pt idx="38">
                  <c:v>42323</c:v>
                </c:pt>
                <c:pt idx="39">
                  <c:v>42353</c:v>
                </c:pt>
                <c:pt idx="40">
                  <c:v>42384</c:v>
                </c:pt>
                <c:pt idx="41">
                  <c:v>42415</c:v>
                </c:pt>
                <c:pt idx="42">
                  <c:v>42444</c:v>
                </c:pt>
                <c:pt idx="43">
                  <c:v>42475</c:v>
                </c:pt>
                <c:pt idx="44">
                  <c:v>42505</c:v>
                </c:pt>
                <c:pt idx="45">
                  <c:v>42536</c:v>
                </c:pt>
                <c:pt idx="46">
                  <c:v>42566</c:v>
                </c:pt>
                <c:pt idx="47">
                  <c:v>42597</c:v>
                </c:pt>
                <c:pt idx="48">
                  <c:v>42628</c:v>
                </c:pt>
                <c:pt idx="49">
                  <c:v>42658</c:v>
                </c:pt>
                <c:pt idx="50">
                  <c:v>42689</c:v>
                </c:pt>
                <c:pt idx="51">
                  <c:v>42719</c:v>
                </c:pt>
                <c:pt idx="52">
                  <c:v>42750</c:v>
                </c:pt>
                <c:pt idx="53">
                  <c:v>42781</c:v>
                </c:pt>
                <c:pt idx="54">
                  <c:v>42809</c:v>
                </c:pt>
                <c:pt idx="55">
                  <c:v>42840</c:v>
                </c:pt>
                <c:pt idx="56">
                  <c:v>42870</c:v>
                </c:pt>
                <c:pt idx="57">
                  <c:v>42901</c:v>
                </c:pt>
                <c:pt idx="58">
                  <c:v>42931</c:v>
                </c:pt>
                <c:pt idx="59">
                  <c:v>42962</c:v>
                </c:pt>
                <c:pt idx="60">
                  <c:v>42993</c:v>
                </c:pt>
                <c:pt idx="61">
                  <c:v>43023</c:v>
                </c:pt>
                <c:pt idx="62">
                  <c:v>43054</c:v>
                </c:pt>
                <c:pt idx="63">
                  <c:v>43084</c:v>
                </c:pt>
                <c:pt idx="64">
                  <c:v>43115</c:v>
                </c:pt>
                <c:pt idx="65">
                  <c:v>43146</c:v>
                </c:pt>
                <c:pt idx="66">
                  <c:v>43174</c:v>
                </c:pt>
                <c:pt idx="67">
                  <c:v>43205</c:v>
                </c:pt>
                <c:pt idx="68">
                  <c:v>43235</c:v>
                </c:pt>
                <c:pt idx="69">
                  <c:v>43266</c:v>
                </c:pt>
                <c:pt idx="70">
                  <c:v>43296</c:v>
                </c:pt>
                <c:pt idx="71">
                  <c:v>43327</c:v>
                </c:pt>
                <c:pt idx="72">
                  <c:v>43358</c:v>
                </c:pt>
                <c:pt idx="73">
                  <c:v>43388</c:v>
                </c:pt>
                <c:pt idx="74">
                  <c:v>43419</c:v>
                </c:pt>
                <c:pt idx="75">
                  <c:v>43449</c:v>
                </c:pt>
                <c:pt idx="76">
                  <c:v>43480</c:v>
                </c:pt>
                <c:pt idx="77">
                  <c:v>43511</c:v>
                </c:pt>
                <c:pt idx="78">
                  <c:v>43539</c:v>
                </c:pt>
                <c:pt idx="79">
                  <c:v>43570</c:v>
                </c:pt>
                <c:pt idx="80">
                  <c:v>43600</c:v>
                </c:pt>
                <c:pt idx="81">
                  <c:v>43631</c:v>
                </c:pt>
                <c:pt idx="82">
                  <c:v>43661</c:v>
                </c:pt>
                <c:pt idx="83">
                  <c:v>43692</c:v>
                </c:pt>
                <c:pt idx="84">
                  <c:v>43723</c:v>
                </c:pt>
                <c:pt idx="85">
                  <c:v>43753</c:v>
                </c:pt>
                <c:pt idx="86">
                  <c:v>43784</c:v>
                </c:pt>
                <c:pt idx="87">
                  <c:v>43814</c:v>
                </c:pt>
                <c:pt idx="88">
                  <c:v>43845</c:v>
                </c:pt>
                <c:pt idx="89">
                  <c:v>43876</c:v>
                </c:pt>
                <c:pt idx="90">
                  <c:v>43905</c:v>
                </c:pt>
                <c:pt idx="91">
                  <c:v>43936</c:v>
                </c:pt>
                <c:pt idx="92">
                  <c:v>43966</c:v>
                </c:pt>
                <c:pt idx="93">
                  <c:v>43997</c:v>
                </c:pt>
                <c:pt idx="94">
                  <c:v>44027</c:v>
                </c:pt>
                <c:pt idx="95">
                  <c:v>44058</c:v>
                </c:pt>
                <c:pt idx="96">
                  <c:v>44089</c:v>
                </c:pt>
                <c:pt idx="97">
                  <c:v>44119</c:v>
                </c:pt>
                <c:pt idx="98">
                  <c:v>44150</c:v>
                </c:pt>
                <c:pt idx="99">
                  <c:v>44180</c:v>
                </c:pt>
                <c:pt idx="100">
                  <c:v>44211</c:v>
                </c:pt>
                <c:pt idx="101">
                  <c:v>44242</c:v>
                </c:pt>
              </c:numCache>
            </c:numRef>
          </c:cat>
          <c:val>
            <c:numRef>
              <c:f>MRI!$G$2:$G$103</c:f>
              <c:numCache>
                <c:formatCode>General</c:formatCode>
                <c:ptCount val="102"/>
                <c:pt idx="0">
                  <c:v>0.10756637156009674</c:v>
                </c:pt>
                <c:pt idx="1">
                  <c:v>0.10768147557973862</c:v>
                </c:pt>
                <c:pt idx="2">
                  <c:v>0.10742687433958054</c:v>
                </c:pt>
                <c:pt idx="3">
                  <c:v>0.10840679705142975</c:v>
                </c:pt>
                <c:pt idx="4">
                  <c:v>0.10945070534944534</c:v>
                </c:pt>
                <c:pt idx="5">
                  <c:v>0.10897962003946304</c:v>
                </c:pt>
                <c:pt idx="6">
                  <c:v>0.10760997980833054</c:v>
                </c:pt>
                <c:pt idx="7">
                  <c:v>0.10711914300918579</c:v>
                </c:pt>
                <c:pt idx="8">
                  <c:v>0.10505135357379913</c:v>
                </c:pt>
                <c:pt idx="9">
                  <c:v>0.10429104417562485</c:v>
                </c:pt>
                <c:pt idx="10">
                  <c:v>0.10449221730232239</c:v>
                </c:pt>
                <c:pt idx="11">
                  <c:v>0.10548563301563263</c:v>
                </c:pt>
                <c:pt idx="12">
                  <c:v>0.10857365280389786</c:v>
                </c:pt>
                <c:pt idx="13">
                  <c:v>0.10857037454843521</c:v>
                </c:pt>
                <c:pt idx="14">
                  <c:v>0.1111024022102356</c:v>
                </c:pt>
                <c:pt idx="15">
                  <c:v>0.11042239516973495</c:v>
                </c:pt>
                <c:pt idx="16">
                  <c:v>0.10978942364454269</c:v>
                </c:pt>
                <c:pt idx="17">
                  <c:v>0.11137332767248154</c:v>
                </c:pt>
                <c:pt idx="18">
                  <c:v>0.11156906932592392</c:v>
                </c:pt>
                <c:pt idx="19">
                  <c:v>0.11181738972663879</c:v>
                </c:pt>
                <c:pt idx="20">
                  <c:v>0.11150908470153809</c:v>
                </c:pt>
                <c:pt idx="21">
                  <c:v>0.10945366322994232</c:v>
                </c:pt>
                <c:pt idx="22">
                  <c:v>0.11157991737127304</c:v>
                </c:pt>
                <c:pt idx="23">
                  <c:v>0.11249933391809464</c:v>
                </c:pt>
                <c:pt idx="24">
                  <c:v>0.11380103230476379</c:v>
                </c:pt>
                <c:pt idx="25">
                  <c:v>0.11404576152563095</c:v>
                </c:pt>
                <c:pt idx="26">
                  <c:v>0.11534781754016876</c:v>
                </c:pt>
                <c:pt idx="27">
                  <c:v>0.11537069827318192</c:v>
                </c:pt>
                <c:pt idx="28">
                  <c:v>0.11484672129154205</c:v>
                </c:pt>
                <c:pt idx="29">
                  <c:v>0.11560335010290146</c:v>
                </c:pt>
                <c:pt idx="30">
                  <c:v>0.11689382046461105</c:v>
                </c:pt>
                <c:pt idx="31">
                  <c:v>0.1149480938911438</c:v>
                </c:pt>
                <c:pt idx="32">
                  <c:v>0.11270929127931595</c:v>
                </c:pt>
                <c:pt idx="33">
                  <c:v>0.11164843291044235</c:v>
                </c:pt>
                <c:pt idx="34">
                  <c:v>0.11148647218942642</c:v>
                </c:pt>
                <c:pt idx="35">
                  <c:v>0.11268048733472824</c:v>
                </c:pt>
                <c:pt idx="36">
                  <c:v>0.11431671679019928</c:v>
                </c:pt>
                <c:pt idx="37">
                  <c:v>0.11519492417573929</c:v>
                </c:pt>
                <c:pt idx="38">
                  <c:v>0.11549721658229828</c:v>
                </c:pt>
                <c:pt idx="39">
                  <c:v>0.1148100271821022</c:v>
                </c:pt>
                <c:pt idx="40">
                  <c:v>0.11591053754091263</c:v>
                </c:pt>
                <c:pt idx="41">
                  <c:v>0.11783459037542343</c:v>
                </c:pt>
                <c:pt idx="42">
                  <c:v>0.11736830323934555</c:v>
                </c:pt>
                <c:pt idx="43">
                  <c:v>0.1168861985206604</c:v>
                </c:pt>
                <c:pt idx="44">
                  <c:v>0.11542026698589325</c:v>
                </c:pt>
                <c:pt idx="45">
                  <c:v>0.11313562095165253</c:v>
                </c:pt>
                <c:pt idx="46">
                  <c:v>0.11314185708761215</c:v>
                </c:pt>
                <c:pt idx="47">
                  <c:v>0.11375662684440613</c:v>
                </c:pt>
                <c:pt idx="48">
                  <c:v>0.11462175101041794</c:v>
                </c:pt>
                <c:pt idx="49">
                  <c:v>0.11532868444919586</c:v>
                </c:pt>
                <c:pt idx="50">
                  <c:v>0.1149601936340332</c:v>
                </c:pt>
                <c:pt idx="51">
                  <c:v>0.1161278709769249</c:v>
                </c:pt>
                <c:pt idx="52">
                  <c:v>0.11655860394239426</c:v>
                </c:pt>
                <c:pt idx="53">
                  <c:v>0.1171848401427269</c:v>
                </c:pt>
                <c:pt idx="54">
                  <c:v>0.11759884655475616</c:v>
                </c:pt>
                <c:pt idx="55">
                  <c:v>0.11837387084960938</c:v>
                </c:pt>
                <c:pt idx="56">
                  <c:v>0.11689141392707825</c:v>
                </c:pt>
                <c:pt idx="57">
                  <c:v>0.11551126837730408</c:v>
                </c:pt>
                <c:pt idx="58">
                  <c:v>0.11513599753379822</c:v>
                </c:pt>
                <c:pt idx="59">
                  <c:v>0.11673401296138763</c:v>
                </c:pt>
                <c:pt idx="60">
                  <c:v>0.11812630295753479</c:v>
                </c:pt>
                <c:pt idx="61">
                  <c:v>0.11939247697591782</c:v>
                </c:pt>
                <c:pt idx="62">
                  <c:v>0.11938562989234924</c:v>
                </c:pt>
                <c:pt idx="63">
                  <c:v>0.12046679854393005</c:v>
                </c:pt>
                <c:pt idx="64">
                  <c:v>0.12131896615028381</c:v>
                </c:pt>
                <c:pt idx="65">
                  <c:v>0.12211661040782928</c:v>
                </c:pt>
                <c:pt idx="66">
                  <c:v>0.12226919084787369</c:v>
                </c:pt>
                <c:pt idx="67">
                  <c:v>0.12219028174877167</c:v>
                </c:pt>
                <c:pt idx="68">
                  <c:v>0.119777612388134</c:v>
                </c:pt>
                <c:pt idx="69">
                  <c:v>0.11864805966615677</c:v>
                </c:pt>
                <c:pt idx="70">
                  <c:v>0.11907091736793518</c:v>
                </c:pt>
                <c:pt idx="71">
                  <c:v>0.12026140093803406</c:v>
                </c:pt>
                <c:pt idx="72">
                  <c:v>0.12150947004556656</c:v>
                </c:pt>
                <c:pt idx="73">
                  <c:v>0.1219659298658371</c:v>
                </c:pt>
                <c:pt idx="74">
                  <c:v>0.12404008209705353</c:v>
                </c:pt>
                <c:pt idx="75">
                  <c:v>0.12521106004714966</c:v>
                </c:pt>
                <c:pt idx="76">
                  <c:v>0.12534837424755096</c:v>
                </c:pt>
                <c:pt idx="77">
                  <c:v>0.12507088482379913</c:v>
                </c:pt>
                <c:pt idx="78">
                  <c:v>0.12449204176664352</c:v>
                </c:pt>
                <c:pt idx="79">
                  <c:v>0.12413716316223145</c:v>
                </c:pt>
                <c:pt idx="80">
                  <c:v>0.12066183984279633</c:v>
                </c:pt>
                <c:pt idx="81">
                  <c:v>0.11837729066610336</c:v>
                </c:pt>
                <c:pt idx="82">
                  <c:v>0.11774207651615143</c:v>
                </c:pt>
                <c:pt idx="83">
                  <c:v>0.11721237003803253</c:v>
                </c:pt>
                <c:pt idx="84">
                  <c:v>0.11891384422779083</c:v>
                </c:pt>
                <c:pt idx="85">
                  <c:v>0.11919157952070236</c:v>
                </c:pt>
                <c:pt idx="86">
                  <c:v>0.11918576806783676</c:v>
                </c:pt>
                <c:pt idx="87">
                  <c:v>0.11801730841398239</c:v>
                </c:pt>
                <c:pt idx="88">
                  <c:v>0.11835963279008865</c:v>
                </c:pt>
                <c:pt idx="89">
                  <c:v>0.11992912739515305</c:v>
                </c:pt>
                <c:pt idx="90">
                  <c:v>0.11771798133850098</c:v>
                </c:pt>
                <c:pt idx="91">
                  <c:v>0.11656885594129562</c:v>
                </c:pt>
                <c:pt idx="92">
                  <c:v>0.11371137201786041</c:v>
                </c:pt>
                <c:pt idx="93">
                  <c:v>0.10802521556615829</c:v>
                </c:pt>
                <c:pt idx="94">
                  <c:v>0.10525505244731903</c:v>
                </c:pt>
                <c:pt idx="95">
                  <c:v>0.1055610179901123</c:v>
                </c:pt>
                <c:pt idx="96">
                  <c:v>0.10652138292789459</c:v>
                </c:pt>
                <c:pt idx="97">
                  <c:v>0.10615379363298416</c:v>
                </c:pt>
                <c:pt idx="98">
                  <c:v>0.10685250908136368</c:v>
                </c:pt>
                <c:pt idx="99">
                  <c:v>0.10764777660369873</c:v>
                </c:pt>
                <c:pt idx="100">
                  <c:v>0.10911165922880173</c:v>
                </c:pt>
                <c:pt idx="101">
                  <c:v>0.10920912027359009</c:v>
                </c:pt>
              </c:numCache>
            </c:numRef>
          </c:val>
          <c:smooth val="0"/>
          <c:extLst>
            <c:ext xmlns:c16="http://schemas.microsoft.com/office/drawing/2014/chart" uri="{C3380CC4-5D6E-409C-BE32-E72D297353CC}">
              <c16:uniqueId val="{00000007-D848-437B-99D4-E2EC36CBE9F3}"/>
            </c:ext>
          </c:extLst>
        </c:ser>
        <c:dLbls>
          <c:showLegendKey val="0"/>
          <c:showVal val="0"/>
          <c:showCatName val="0"/>
          <c:showSerName val="0"/>
          <c:showPercent val="0"/>
          <c:showBubbleSize val="0"/>
        </c:dLbls>
        <c:marker val="1"/>
        <c:smooth val="0"/>
        <c:axId val="539444848"/>
        <c:axId val="539444288"/>
      </c:lineChart>
      <c:catAx>
        <c:axId val="539443168"/>
        <c:scaling>
          <c:orientation val="minMax"/>
        </c:scaling>
        <c:delete val="0"/>
        <c:axPos val="b"/>
        <c:numFmt formatCode="[$-409]mmm\-yy;@" sourceLinked="1"/>
        <c:majorTickMark val="in"/>
        <c:minorTickMark val="none"/>
        <c:tickLblPos val="low"/>
        <c:spPr>
          <a:ln>
            <a:solidFill>
              <a:schemeClr val="bg2">
                <a:lumMod val="50000"/>
              </a:schemeClr>
            </a:solidFill>
          </a:ln>
        </c:spPr>
        <c:txPr>
          <a:bodyPr/>
          <a:lstStyle/>
          <a:p>
            <a:pPr>
              <a:defRPr sz="1000"/>
            </a:pPr>
            <a:endParaRPr lang="en-US"/>
          </a:p>
        </c:txPr>
        <c:crossAx val="539443728"/>
        <c:crosses val="autoZero"/>
        <c:auto val="0"/>
        <c:lblAlgn val="ctr"/>
        <c:lblOffset val="100"/>
        <c:tickLblSkip val="12"/>
        <c:tickMarkSkip val="12"/>
        <c:noMultiLvlLbl val="0"/>
      </c:catAx>
      <c:valAx>
        <c:axId val="539443728"/>
        <c:scaling>
          <c:orientation val="minMax"/>
        </c:scaling>
        <c:delete val="0"/>
        <c:axPos val="l"/>
        <c:majorGridlines>
          <c:spPr>
            <a:ln>
              <a:solidFill>
                <a:schemeClr val="bg2">
                  <a:lumMod val="50000"/>
                </a:schemeClr>
              </a:solidFill>
            </a:ln>
          </c:spPr>
        </c:majorGridlines>
        <c:numFmt formatCode="0%" sourceLinked="0"/>
        <c:majorTickMark val="none"/>
        <c:minorTickMark val="none"/>
        <c:tickLblPos val="nextTo"/>
        <c:spPr>
          <a:ln>
            <a:solidFill>
              <a:schemeClr val="bg2">
                <a:lumMod val="50000"/>
              </a:schemeClr>
            </a:solidFill>
          </a:ln>
        </c:spPr>
        <c:crossAx val="539443168"/>
        <c:crosses val="autoZero"/>
        <c:crossBetween val="between"/>
        <c:majorUnit val="4.0000000000000022E-2"/>
      </c:valAx>
      <c:valAx>
        <c:axId val="539444288"/>
        <c:scaling>
          <c:orientation val="minMax"/>
          <c:min val="4.0000000000000022E-2"/>
        </c:scaling>
        <c:delete val="1"/>
        <c:axPos val="r"/>
        <c:numFmt formatCode="0%" sourceLinked="0"/>
        <c:majorTickMark val="none"/>
        <c:minorTickMark val="none"/>
        <c:tickLblPos val="nextTo"/>
        <c:crossAx val="539444848"/>
        <c:crosses val="max"/>
        <c:crossBetween val="between"/>
        <c:majorUnit val="4.0000000000000022E-2"/>
      </c:valAx>
      <c:catAx>
        <c:axId val="539444848"/>
        <c:scaling>
          <c:orientation val="minMax"/>
        </c:scaling>
        <c:delete val="1"/>
        <c:axPos val="b"/>
        <c:numFmt formatCode="[$-409]mmm\-yy;@" sourceLinked="1"/>
        <c:majorTickMark val="out"/>
        <c:minorTickMark val="none"/>
        <c:tickLblPos val="none"/>
        <c:crossAx val="539444288"/>
        <c:crosses val="autoZero"/>
        <c:auto val="0"/>
        <c:lblAlgn val="ctr"/>
        <c:lblOffset val="100"/>
        <c:noMultiLvlLbl val="1"/>
      </c:catAx>
    </c:plotArea>
    <c:plotVisOnly val="1"/>
    <c:dispBlanksAs val="gap"/>
    <c:showDLblsOverMax val="0"/>
  </c:chart>
  <c:spPr>
    <a:ln>
      <a:noFill/>
    </a:ln>
  </c:spPr>
  <c:txPr>
    <a:bodyPr/>
    <a:lstStyle/>
    <a:p>
      <a:pPr>
        <a:defRPr>
          <a:solidFill>
            <a:sysClr val="windowText" lastClr="000000"/>
          </a:solidFill>
        </a:defRPr>
      </a:pPr>
      <a:endParaRPr lang="en-US"/>
    </a:p>
  </c:txPr>
  <c:externalData r:id="rId1">
    <c:autoUpdate val="0"/>
  </c:externalData>
  <c:userShapes r:id="rId2"/>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455522805779024E-2"/>
          <c:y val="4.1761254307791422E-2"/>
          <c:w val="0.90410624150952046"/>
          <c:h val="0.79453796137253907"/>
        </c:manualLayout>
      </c:layout>
      <c:lineChart>
        <c:grouping val="standard"/>
        <c:varyColors val="0"/>
        <c:ser>
          <c:idx val="0"/>
          <c:order val="0"/>
          <c:tx>
            <c:strRef>
              <c:f>Sheet1!$B$3</c:f>
              <c:strCache>
                <c:ptCount val="1"/>
                <c:pt idx="0">
                  <c:v>Public Records</c:v>
                </c:pt>
              </c:strCache>
            </c:strRef>
          </c:tx>
          <c:spPr>
            <a:ln w="28575" cap="rnd">
              <a:solidFill>
                <a:schemeClr val="bg2">
                  <a:lumMod val="75000"/>
                </a:schemeClr>
              </a:solidFill>
              <a:round/>
            </a:ln>
            <a:effectLst/>
          </c:spPr>
          <c:marker>
            <c:symbol val="none"/>
          </c:marker>
          <c:cat>
            <c:numRef>
              <c:f>Sheet1!$A$4:$A$87</c:f>
              <c:numCache>
                <c:formatCode>mmm\-yy</c:formatCode>
                <c:ptCount val="84"/>
                <c:pt idx="0">
                  <c:v>41640</c:v>
                </c:pt>
                <c:pt idx="1">
                  <c:v>41671</c:v>
                </c:pt>
                <c:pt idx="2">
                  <c:v>41699</c:v>
                </c:pt>
                <c:pt idx="3">
                  <c:v>41730</c:v>
                </c:pt>
                <c:pt idx="4">
                  <c:v>41760</c:v>
                </c:pt>
                <c:pt idx="5">
                  <c:v>41791</c:v>
                </c:pt>
                <c:pt idx="6">
                  <c:v>41821</c:v>
                </c:pt>
                <c:pt idx="7">
                  <c:v>41852</c:v>
                </c:pt>
                <c:pt idx="8">
                  <c:v>41883</c:v>
                </c:pt>
                <c:pt idx="9">
                  <c:v>41913</c:v>
                </c:pt>
                <c:pt idx="10">
                  <c:v>41944</c:v>
                </c:pt>
                <c:pt idx="11">
                  <c:v>41974</c:v>
                </c:pt>
                <c:pt idx="12">
                  <c:v>42005</c:v>
                </c:pt>
                <c:pt idx="13">
                  <c:v>42036</c:v>
                </c:pt>
                <c:pt idx="14">
                  <c:v>42064</c:v>
                </c:pt>
                <c:pt idx="15">
                  <c:v>42095</c:v>
                </c:pt>
                <c:pt idx="16">
                  <c:v>42125</c:v>
                </c:pt>
                <c:pt idx="17">
                  <c:v>42156</c:v>
                </c:pt>
                <c:pt idx="18">
                  <c:v>42186</c:v>
                </c:pt>
                <c:pt idx="19">
                  <c:v>42217</c:v>
                </c:pt>
                <c:pt idx="20">
                  <c:v>42248</c:v>
                </c:pt>
                <c:pt idx="21">
                  <c:v>42278</c:v>
                </c:pt>
                <c:pt idx="22">
                  <c:v>42309</c:v>
                </c:pt>
                <c:pt idx="23">
                  <c:v>42339</c:v>
                </c:pt>
                <c:pt idx="24">
                  <c:v>42370</c:v>
                </c:pt>
                <c:pt idx="25">
                  <c:v>42401</c:v>
                </c:pt>
                <c:pt idx="26">
                  <c:v>42430</c:v>
                </c:pt>
                <c:pt idx="27">
                  <c:v>42461</c:v>
                </c:pt>
                <c:pt idx="28">
                  <c:v>42491</c:v>
                </c:pt>
                <c:pt idx="29">
                  <c:v>42522</c:v>
                </c:pt>
                <c:pt idx="30">
                  <c:v>42552</c:v>
                </c:pt>
                <c:pt idx="31">
                  <c:v>42583</c:v>
                </c:pt>
                <c:pt idx="32">
                  <c:v>42614</c:v>
                </c:pt>
                <c:pt idx="33">
                  <c:v>42644</c:v>
                </c:pt>
                <c:pt idx="34">
                  <c:v>42675</c:v>
                </c:pt>
                <c:pt idx="35">
                  <c:v>42705</c:v>
                </c:pt>
                <c:pt idx="36">
                  <c:v>42736</c:v>
                </c:pt>
                <c:pt idx="37">
                  <c:v>42767</c:v>
                </c:pt>
                <c:pt idx="38">
                  <c:v>42795</c:v>
                </c:pt>
                <c:pt idx="39">
                  <c:v>42826</c:v>
                </c:pt>
                <c:pt idx="40">
                  <c:v>42856</c:v>
                </c:pt>
                <c:pt idx="41">
                  <c:v>42887</c:v>
                </c:pt>
                <c:pt idx="42">
                  <c:v>42917</c:v>
                </c:pt>
                <c:pt idx="43">
                  <c:v>42948</c:v>
                </c:pt>
                <c:pt idx="44">
                  <c:v>42979</c:v>
                </c:pt>
                <c:pt idx="45">
                  <c:v>43009</c:v>
                </c:pt>
                <c:pt idx="46">
                  <c:v>43040</c:v>
                </c:pt>
                <c:pt idx="47">
                  <c:v>43070</c:v>
                </c:pt>
                <c:pt idx="48">
                  <c:v>43101</c:v>
                </c:pt>
                <c:pt idx="49">
                  <c:v>43132</c:v>
                </c:pt>
                <c:pt idx="50">
                  <c:v>43160</c:v>
                </c:pt>
                <c:pt idx="51">
                  <c:v>43191</c:v>
                </c:pt>
                <c:pt idx="52">
                  <c:v>43221</c:v>
                </c:pt>
                <c:pt idx="53">
                  <c:v>43252</c:v>
                </c:pt>
                <c:pt idx="54">
                  <c:v>43282</c:v>
                </c:pt>
                <c:pt idx="55">
                  <c:v>43313</c:v>
                </c:pt>
                <c:pt idx="56">
                  <c:v>43344</c:v>
                </c:pt>
                <c:pt idx="57">
                  <c:v>43374</c:v>
                </c:pt>
                <c:pt idx="58">
                  <c:v>43405</c:v>
                </c:pt>
                <c:pt idx="59">
                  <c:v>43435</c:v>
                </c:pt>
                <c:pt idx="60">
                  <c:v>43466</c:v>
                </c:pt>
                <c:pt idx="61">
                  <c:v>43497</c:v>
                </c:pt>
                <c:pt idx="62">
                  <c:v>43525</c:v>
                </c:pt>
                <c:pt idx="63">
                  <c:v>43556</c:v>
                </c:pt>
                <c:pt idx="64">
                  <c:v>43586</c:v>
                </c:pt>
                <c:pt idx="65">
                  <c:v>43617</c:v>
                </c:pt>
                <c:pt idx="66">
                  <c:v>43647</c:v>
                </c:pt>
                <c:pt idx="67">
                  <c:v>43678</c:v>
                </c:pt>
                <c:pt idx="68">
                  <c:v>43709</c:v>
                </c:pt>
                <c:pt idx="69">
                  <c:v>43739</c:v>
                </c:pt>
                <c:pt idx="70">
                  <c:v>43770</c:v>
                </c:pt>
                <c:pt idx="71">
                  <c:v>43800</c:v>
                </c:pt>
                <c:pt idx="72">
                  <c:v>43831</c:v>
                </c:pt>
                <c:pt idx="73">
                  <c:v>43862</c:v>
                </c:pt>
                <c:pt idx="74">
                  <c:v>43891</c:v>
                </c:pt>
                <c:pt idx="75">
                  <c:v>43922</c:v>
                </c:pt>
                <c:pt idx="76">
                  <c:v>43952</c:v>
                </c:pt>
                <c:pt idx="77">
                  <c:v>43983</c:v>
                </c:pt>
                <c:pt idx="78">
                  <c:v>44013</c:v>
                </c:pt>
                <c:pt idx="79">
                  <c:v>44044</c:v>
                </c:pt>
                <c:pt idx="80">
                  <c:v>44075</c:v>
                </c:pt>
                <c:pt idx="81">
                  <c:v>44105</c:v>
                </c:pt>
                <c:pt idx="82">
                  <c:v>44136</c:v>
                </c:pt>
                <c:pt idx="83">
                  <c:v>44166</c:v>
                </c:pt>
              </c:numCache>
            </c:numRef>
          </c:cat>
          <c:val>
            <c:numRef>
              <c:f>Sheet1!$B$4:$B$87</c:f>
              <c:numCache>
                <c:formatCode>0.0%</c:formatCode>
                <c:ptCount val="84"/>
                <c:pt idx="0">
                  <c:v>5.9261761605739594E-2</c:v>
                </c:pt>
                <c:pt idx="1">
                  <c:v>5.3001679480075836E-2</c:v>
                </c:pt>
                <c:pt idx="2">
                  <c:v>4.8460602760314941E-2</c:v>
                </c:pt>
                <c:pt idx="3">
                  <c:v>4.4289559125900269E-2</c:v>
                </c:pt>
                <c:pt idx="4">
                  <c:v>4.0980510413646698E-2</c:v>
                </c:pt>
                <c:pt idx="5">
                  <c:v>4.2905267328023911E-2</c:v>
                </c:pt>
                <c:pt idx="6">
                  <c:v>4.1901551187038422E-2</c:v>
                </c:pt>
                <c:pt idx="7">
                  <c:v>3.9993621408939362E-2</c:v>
                </c:pt>
                <c:pt idx="8">
                  <c:v>4.5503318309783936E-2</c:v>
                </c:pt>
                <c:pt idx="9">
                  <c:v>4.3517224490642548E-2</c:v>
                </c:pt>
                <c:pt idx="10">
                  <c:v>4.3732896447181702E-2</c:v>
                </c:pt>
                <c:pt idx="11">
                  <c:v>4.9723494797945023E-2</c:v>
                </c:pt>
                <c:pt idx="12">
                  <c:v>5.3551744669675827E-2</c:v>
                </c:pt>
                <c:pt idx="13">
                  <c:v>5.347796157002449E-2</c:v>
                </c:pt>
                <c:pt idx="14">
                  <c:v>5.8081347495317459E-2</c:v>
                </c:pt>
                <c:pt idx="15">
                  <c:v>5.6921593844890594E-2</c:v>
                </c:pt>
                <c:pt idx="16">
                  <c:v>5.4759304970502853E-2</c:v>
                </c:pt>
                <c:pt idx="17">
                  <c:v>5.5459506809711456E-2</c:v>
                </c:pt>
                <c:pt idx="18">
                  <c:v>5.5731453001499176E-2</c:v>
                </c:pt>
                <c:pt idx="19">
                  <c:v>5.896296352148056E-2</c:v>
                </c:pt>
                <c:pt idx="20">
                  <c:v>5.9030827134847641E-2</c:v>
                </c:pt>
                <c:pt idx="21">
                  <c:v>5.7708736509084702E-2</c:v>
                </c:pt>
                <c:pt idx="22">
                  <c:v>6.0210388153791428E-2</c:v>
                </c:pt>
                <c:pt idx="23">
                  <c:v>5.9021603316068649E-2</c:v>
                </c:pt>
                <c:pt idx="24">
                  <c:v>5.7800073176622391E-2</c:v>
                </c:pt>
                <c:pt idx="25">
                  <c:v>5.7142965495586395E-2</c:v>
                </c:pt>
                <c:pt idx="26">
                  <c:v>5.4201129823923111E-2</c:v>
                </c:pt>
                <c:pt idx="27">
                  <c:v>5.4051391780376434E-2</c:v>
                </c:pt>
                <c:pt idx="28">
                  <c:v>5.3804870694875717E-2</c:v>
                </c:pt>
                <c:pt idx="29">
                  <c:v>5.5547557771205902E-2</c:v>
                </c:pt>
                <c:pt idx="30">
                  <c:v>5.606437474489212E-2</c:v>
                </c:pt>
                <c:pt idx="31">
                  <c:v>5.7100728154182434E-2</c:v>
                </c:pt>
                <c:pt idx="32">
                  <c:v>5.8511465787887573E-2</c:v>
                </c:pt>
                <c:pt idx="33">
                  <c:v>6.0841046273708344E-2</c:v>
                </c:pt>
                <c:pt idx="34">
                  <c:v>5.8707911521196365E-2</c:v>
                </c:pt>
                <c:pt idx="35">
                  <c:v>5.9732526540756226E-2</c:v>
                </c:pt>
                <c:pt idx="36">
                  <c:v>6.0840915888547897E-2</c:v>
                </c:pt>
                <c:pt idx="37">
                  <c:v>6.0774374753236771E-2</c:v>
                </c:pt>
                <c:pt idx="38">
                  <c:v>6.0762565582990646E-2</c:v>
                </c:pt>
                <c:pt idx="39">
                  <c:v>6.0205016285181046E-2</c:v>
                </c:pt>
                <c:pt idx="40">
                  <c:v>6.0345418751239777E-2</c:v>
                </c:pt>
                <c:pt idx="41">
                  <c:v>6.0974109917879105E-2</c:v>
                </c:pt>
                <c:pt idx="42">
                  <c:v>6.1031091958284378E-2</c:v>
                </c:pt>
                <c:pt idx="43">
                  <c:v>6.1201289296150208E-2</c:v>
                </c:pt>
                <c:pt idx="44">
                  <c:v>6.2129940837621689E-2</c:v>
                </c:pt>
                <c:pt idx="45">
                  <c:v>6.4184688031673431E-2</c:v>
                </c:pt>
                <c:pt idx="46">
                  <c:v>6.6455289721488953E-2</c:v>
                </c:pt>
                <c:pt idx="47">
                  <c:v>7.2195596992969513E-2</c:v>
                </c:pt>
                <c:pt idx="48">
                  <c:v>7.5408697128295898E-2</c:v>
                </c:pt>
                <c:pt idx="49">
                  <c:v>7.7323921024799347E-2</c:v>
                </c:pt>
                <c:pt idx="50">
                  <c:v>7.4056617915630341E-2</c:v>
                </c:pt>
                <c:pt idx="51">
                  <c:v>7.0747122168540955E-2</c:v>
                </c:pt>
                <c:pt idx="52">
                  <c:v>6.8331353366374969E-2</c:v>
                </c:pt>
                <c:pt idx="53">
                  <c:v>6.643424928188324E-2</c:v>
                </c:pt>
                <c:pt idx="54">
                  <c:v>6.7329704761505127E-2</c:v>
                </c:pt>
                <c:pt idx="55">
                  <c:v>6.8812116980552673E-2</c:v>
                </c:pt>
                <c:pt idx="56">
                  <c:v>6.2879897654056549E-2</c:v>
                </c:pt>
                <c:pt idx="57">
                  <c:v>5.753779411315918E-2</c:v>
                </c:pt>
                <c:pt idx="58">
                  <c:v>5.3181376308202744E-2</c:v>
                </c:pt>
                <c:pt idx="59">
                  <c:v>4.2947739362716675E-2</c:v>
                </c:pt>
                <c:pt idx="60">
                  <c:v>4.4518157839775085E-2</c:v>
                </c:pt>
                <c:pt idx="61">
                  <c:v>4.2190499603748322E-2</c:v>
                </c:pt>
                <c:pt idx="62">
                  <c:v>4.6956364065408707E-2</c:v>
                </c:pt>
                <c:pt idx="63">
                  <c:v>4.7363407909870148E-2</c:v>
                </c:pt>
                <c:pt idx="64">
                  <c:v>4.8500105738639832E-2</c:v>
                </c:pt>
                <c:pt idx="65">
                  <c:v>5.0837181508541107E-2</c:v>
                </c:pt>
                <c:pt idx="66">
                  <c:v>5.0981424748897552E-2</c:v>
                </c:pt>
                <c:pt idx="67">
                  <c:v>5.0010934472084045E-2</c:v>
                </c:pt>
                <c:pt idx="68">
                  <c:v>5.5647633969783783E-2</c:v>
                </c:pt>
                <c:pt idx="69">
                  <c:v>5.9593729674816132E-2</c:v>
                </c:pt>
                <c:pt idx="70">
                  <c:v>6.0343097895383835E-2</c:v>
                </c:pt>
                <c:pt idx="71">
                  <c:v>6.7263714969158173E-2</c:v>
                </c:pt>
                <c:pt idx="72">
                  <c:v>6.7319944500923157E-2</c:v>
                </c:pt>
                <c:pt idx="73">
                  <c:v>6.9473043084144592E-2</c:v>
                </c:pt>
                <c:pt idx="74">
                  <c:v>6.6283248364925385E-2</c:v>
                </c:pt>
                <c:pt idx="75">
                  <c:v>6.0462109744548798E-2</c:v>
                </c:pt>
                <c:pt idx="76">
                  <c:v>6.5740622580051422E-2</c:v>
                </c:pt>
                <c:pt idx="77">
                  <c:v>7.0277929306030273E-2</c:v>
                </c:pt>
                <c:pt idx="78">
                  <c:v>7.6748907566070557E-2</c:v>
                </c:pt>
                <c:pt idx="79">
                  <c:v>8.503994345664978E-2</c:v>
                </c:pt>
                <c:pt idx="80">
                  <c:v>9.3570396304130554E-2</c:v>
                </c:pt>
                <c:pt idx="81">
                  <c:v>0.10225895047187805</c:v>
                </c:pt>
                <c:pt idx="82">
                  <c:v>0.11026521772146225</c:v>
                </c:pt>
              </c:numCache>
            </c:numRef>
          </c:val>
          <c:smooth val="0"/>
          <c:extLst xmlns:c15="http://schemas.microsoft.com/office/drawing/2012/chart">
            <c:ext xmlns:c16="http://schemas.microsoft.com/office/drawing/2014/chart" uri="{C3380CC4-5D6E-409C-BE32-E72D297353CC}">
              <c16:uniqueId val="{00000000-327D-4BF9-8E79-7941AF9E9EEF}"/>
            </c:ext>
          </c:extLst>
        </c:ser>
        <c:ser>
          <c:idx val="1"/>
          <c:order val="1"/>
          <c:tx>
            <c:strRef>
              <c:f>Sheet1!$C$3</c:f>
              <c:strCache>
                <c:ptCount val="1"/>
                <c:pt idx="0">
                  <c:v>Optimal Blue (lead one month)</c:v>
                </c:pt>
              </c:strCache>
            </c:strRef>
          </c:tx>
          <c:spPr>
            <a:ln w="28575" cap="rnd">
              <a:solidFill>
                <a:schemeClr val="accent2"/>
              </a:solidFill>
              <a:round/>
            </a:ln>
            <a:effectLst/>
          </c:spPr>
          <c:marker>
            <c:symbol val="none"/>
          </c:marker>
          <c:cat>
            <c:numRef>
              <c:f>Sheet1!$A$4:$A$87</c:f>
              <c:numCache>
                <c:formatCode>mmm\-yy</c:formatCode>
                <c:ptCount val="84"/>
                <c:pt idx="0">
                  <c:v>41640</c:v>
                </c:pt>
                <c:pt idx="1">
                  <c:v>41671</c:v>
                </c:pt>
                <c:pt idx="2">
                  <c:v>41699</c:v>
                </c:pt>
                <c:pt idx="3">
                  <c:v>41730</c:v>
                </c:pt>
                <c:pt idx="4">
                  <c:v>41760</c:v>
                </c:pt>
                <c:pt idx="5">
                  <c:v>41791</c:v>
                </c:pt>
                <c:pt idx="6">
                  <c:v>41821</c:v>
                </c:pt>
                <c:pt idx="7">
                  <c:v>41852</c:v>
                </c:pt>
                <c:pt idx="8">
                  <c:v>41883</c:v>
                </c:pt>
                <c:pt idx="9">
                  <c:v>41913</c:v>
                </c:pt>
                <c:pt idx="10">
                  <c:v>41944</c:v>
                </c:pt>
                <c:pt idx="11">
                  <c:v>41974</c:v>
                </c:pt>
                <c:pt idx="12">
                  <c:v>42005</c:v>
                </c:pt>
                <c:pt idx="13">
                  <c:v>42036</c:v>
                </c:pt>
                <c:pt idx="14">
                  <c:v>42064</c:v>
                </c:pt>
                <c:pt idx="15">
                  <c:v>42095</c:v>
                </c:pt>
                <c:pt idx="16">
                  <c:v>42125</c:v>
                </c:pt>
                <c:pt idx="17">
                  <c:v>42156</c:v>
                </c:pt>
                <c:pt idx="18">
                  <c:v>42186</c:v>
                </c:pt>
                <c:pt idx="19">
                  <c:v>42217</c:v>
                </c:pt>
                <c:pt idx="20">
                  <c:v>42248</c:v>
                </c:pt>
                <c:pt idx="21">
                  <c:v>42278</c:v>
                </c:pt>
                <c:pt idx="22">
                  <c:v>42309</c:v>
                </c:pt>
                <c:pt idx="23">
                  <c:v>42339</c:v>
                </c:pt>
                <c:pt idx="24">
                  <c:v>42370</c:v>
                </c:pt>
                <c:pt idx="25">
                  <c:v>42401</c:v>
                </c:pt>
                <c:pt idx="26">
                  <c:v>42430</c:v>
                </c:pt>
                <c:pt idx="27">
                  <c:v>42461</c:v>
                </c:pt>
                <c:pt idx="28">
                  <c:v>42491</c:v>
                </c:pt>
                <c:pt idx="29">
                  <c:v>42522</c:v>
                </c:pt>
                <c:pt idx="30">
                  <c:v>42552</c:v>
                </c:pt>
                <c:pt idx="31">
                  <c:v>42583</c:v>
                </c:pt>
                <c:pt idx="32">
                  <c:v>42614</c:v>
                </c:pt>
                <c:pt idx="33">
                  <c:v>42644</c:v>
                </c:pt>
                <c:pt idx="34">
                  <c:v>42675</c:v>
                </c:pt>
                <c:pt idx="35">
                  <c:v>42705</c:v>
                </c:pt>
                <c:pt idx="36">
                  <c:v>42736</c:v>
                </c:pt>
                <c:pt idx="37">
                  <c:v>42767</c:v>
                </c:pt>
                <c:pt idx="38">
                  <c:v>42795</c:v>
                </c:pt>
                <c:pt idx="39">
                  <c:v>42826</c:v>
                </c:pt>
                <c:pt idx="40">
                  <c:v>42856</c:v>
                </c:pt>
                <c:pt idx="41">
                  <c:v>42887</c:v>
                </c:pt>
                <c:pt idx="42">
                  <c:v>42917</c:v>
                </c:pt>
                <c:pt idx="43">
                  <c:v>42948</c:v>
                </c:pt>
                <c:pt idx="44">
                  <c:v>42979</c:v>
                </c:pt>
                <c:pt idx="45">
                  <c:v>43009</c:v>
                </c:pt>
                <c:pt idx="46">
                  <c:v>43040</c:v>
                </c:pt>
                <c:pt idx="47">
                  <c:v>43070</c:v>
                </c:pt>
                <c:pt idx="48">
                  <c:v>43101</c:v>
                </c:pt>
                <c:pt idx="49">
                  <c:v>43132</c:v>
                </c:pt>
                <c:pt idx="50">
                  <c:v>43160</c:v>
                </c:pt>
                <c:pt idx="51">
                  <c:v>43191</c:v>
                </c:pt>
                <c:pt idx="52">
                  <c:v>43221</c:v>
                </c:pt>
                <c:pt idx="53">
                  <c:v>43252</c:v>
                </c:pt>
                <c:pt idx="54">
                  <c:v>43282</c:v>
                </c:pt>
                <c:pt idx="55">
                  <c:v>43313</c:v>
                </c:pt>
                <c:pt idx="56">
                  <c:v>43344</c:v>
                </c:pt>
                <c:pt idx="57">
                  <c:v>43374</c:v>
                </c:pt>
                <c:pt idx="58">
                  <c:v>43405</c:v>
                </c:pt>
                <c:pt idx="59">
                  <c:v>43435</c:v>
                </c:pt>
                <c:pt idx="60">
                  <c:v>43466</c:v>
                </c:pt>
                <c:pt idx="61">
                  <c:v>43497</c:v>
                </c:pt>
                <c:pt idx="62">
                  <c:v>43525</c:v>
                </c:pt>
                <c:pt idx="63">
                  <c:v>43556</c:v>
                </c:pt>
                <c:pt idx="64">
                  <c:v>43586</c:v>
                </c:pt>
                <c:pt idx="65">
                  <c:v>43617</c:v>
                </c:pt>
                <c:pt idx="66">
                  <c:v>43647</c:v>
                </c:pt>
                <c:pt idx="67">
                  <c:v>43678</c:v>
                </c:pt>
                <c:pt idx="68">
                  <c:v>43709</c:v>
                </c:pt>
                <c:pt idx="69">
                  <c:v>43739</c:v>
                </c:pt>
                <c:pt idx="70">
                  <c:v>43770</c:v>
                </c:pt>
                <c:pt idx="71">
                  <c:v>43800</c:v>
                </c:pt>
                <c:pt idx="72">
                  <c:v>43831</c:v>
                </c:pt>
                <c:pt idx="73">
                  <c:v>43862</c:v>
                </c:pt>
                <c:pt idx="74">
                  <c:v>43891</c:v>
                </c:pt>
                <c:pt idx="75">
                  <c:v>43922</c:v>
                </c:pt>
                <c:pt idx="76">
                  <c:v>43952</c:v>
                </c:pt>
                <c:pt idx="77">
                  <c:v>43983</c:v>
                </c:pt>
                <c:pt idx="78">
                  <c:v>44013</c:v>
                </c:pt>
                <c:pt idx="79">
                  <c:v>44044</c:v>
                </c:pt>
                <c:pt idx="80">
                  <c:v>44075</c:v>
                </c:pt>
                <c:pt idx="81">
                  <c:v>44105</c:v>
                </c:pt>
                <c:pt idx="82">
                  <c:v>44136</c:v>
                </c:pt>
                <c:pt idx="83">
                  <c:v>44166</c:v>
                </c:pt>
              </c:numCache>
            </c:numRef>
          </c:cat>
          <c:val>
            <c:numRef>
              <c:f>Sheet1!$C$4:$C$87</c:f>
              <c:numCache>
                <c:formatCode>0.0%</c:formatCode>
                <c:ptCount val="84"/>
                <c:pt idx="0">
                  <c:v>6.7020300000000005E-2</c:v>
                </c:pt>
                <c:pt idx="1">
                  <c:v>4.4877399999999998E-2</c:v>
                </c:pt>
                <c:pt idx="2">
                  <c:v>4.3622099999999997E-2</c:v>
                </c:pt>
                <c:pt idx="3">
                  <c:v>3.77568E-2</c:v>
                </c:pt>
                <c:pt idx="4">
                  <c:v>4.6405299999999997E-2</c:v>
                </c:pt>
                <c:pt idx="5">
                  <c:v>3.7175699999999999E-2</c:v>
                </c:pt>
                <c:pt idx="6">
                  <c:v>4.5979600000000002E-2</c:v>
                </c:pt>
                <c:pt idx="7">
                  <c:v>4.73318E-2</c:v>
                </c:pt>
                <c:pt idx="8">
                  <c:v>4.21997E-2</c:v>
                </c:pt>
                <c:pt idx="9">
                  <c:v>5.1371899999999998E-2</c:v>
                </c:pt>
                <c:pt idx="10">
                  <c:v>5.87482E-2</c:v>
                </c:pt>
                <c:pt idx="11">
                  <c:v>4.6576300000000001E-2</c:v>
                </c:pt>
                <c:pt idx="12">
                  <c:v>6.5127500000000005E-2</c:v>
                </c:pt>
                <c:pt idx="13">
                  <c:v>5.8636300000000002E-2</c:v>
                </c:pt>
                <c:pt idx="14">
                  <c:v>6.3673300000000002E-2</c:v>
                </c:pt>
                <c:pt idx="15">
                  <c:v>5.9698099999999997E-2</c:v>
                </c:pt>
                <c:pt idx="16">
                  <c:v>5.0629100000000003E-2</c:v>
                </c:pt>
                <c:pt idx="17">
                  <c:v>5.1393099999999997E-2</c:v>
                </c:pt>
                <c:pt idx="18">
                  <c:v>4.8089399999999997E-2</c:v>
                </c:pt>
                <c:pt idx="19">
                  <c:v>5.2400299999999997E-2</c:v>
                </c:pt>
                <c:pt idx="20">
                  <c:v>5.1597200000000003E-2</c:v>
                </c:pt>
                <c:pt idx="21">
                  <c:v>4.2601199999999999E-2</c:v>
                </c:pt>
                <c:pt idx="22">
                  <c:v>4.5495399999999998E-2</c:v>
                </c:pt>
                <c:pt idx="23">
                  <c:v>5.1541200000000002E-2</c:v>
                </c:pt>
                <c:pt idx="24">
                  <c:v>4.4727099999999999E-2</c:v>
                </c:pt>
                <c:pt idx="25">
                  <c:v>5.1699299999999997E-2</c:v>
                </c:pt>
                <c:pt idx="26">
                  <c:v>4.8718900000000002E-2</c:v>
                </c:pt>
                <c:pt idx="27">
                  <c:v>5.27153E-2</c:v>
                </c:pt>
                <c:pt idx="28">
                  <c:v>4.9792299999999998E-2</c:v>
                </c:pt>
                <c:pt idx="29">
                  <c:v>5.09376E-2</c:v>
                </c:pt>
                <c:pt idx="30">
                  <c:v>5.4738500000000002E-2</c:v>
                </c:pt>
                <c:pt idx="31">
                  <c:v>5.1918499999999999E-2</c:v>
                </c:pt>
                <c:pt idx="32">
                  <c:v>5.8491300000000003E-2</c:v>
                </c:pt>
                <c:pt idx="33">
                  <c:v>5.0886599999999997E-2</c:v>
                </c:pt>
                <c:pt idx="34">
                  <c:v>6.1724000000000001E-2</c:v>
                </c:pt>
                <c:pt idx="35">
                  <c:v>5.5656799999999999E-2</c:v>
                </c:pt>
                <c:pt idx="36">
                  <c:v>4.4586500000000001E-2</c:v>
                </c:pt>
                <c:pt idx="37">
                  <c:v>5.4078000000000001E-2</c:v>
                </c:pt>
                <c:pt idx="38">
                  <c:v>5.7828299999999999E-2</c:v>
                </c:pt>
                <c:pt idx="39">
                  <c:v>4.6277199999999998E-2</c:v>
                </c:pt>
                <c:pt idx="40">
                  <c:v>5.1236999999999998E-2</c:v>
                </c:pt>
                <c:pt idx="41">
                  <c:v>5.3288000000000002E-2</c:v>
                </c:pt>
                <c:pt idx="42">
                  <c:v>5.1781899999999999E-2</c:v>
                </c:pt>
                <c:pt idx="43">
                  <c:v>6.0148E-2</c:v>
                </c:pt>
                <c:pt idx="44">
                  <c:v>5.0700200000000001E-2</c:v>
                </c:pt>
                <c:pt idx="45">
                  <c:v>5.9173499999999997E-2</c:v>
                </c:pt>
                <c:pt idx="46">
                  <c:v>5.4389899999999998E-2</c:v>
                </c:pt>
                <c:pt idx="47">
                  <c:v>5.7781100000000002E-2</c:v>
                </c:pt>
                <c:pt idx="48">
                  <c:v>6.8330000000000002E-2</c:v>
                </c:pt>
                <c:pt idx="49">
                  <c:v>6.7768800000000004E-2</c:v>
                </c:pt>
                <c:pt idx="50">
                  <c:v>5.8965999999999998E-2</c:v>
                </c:pt>
                <c:pt idx="51">
                  <c:v>6.0348199999999998E-2</c:v>
                </c:pt>
                <c:pt idx="52">
                  <c:v>5.7235800000000003E-2</c:v>
                </c:pt>
                <c:pt idx="53">
                  <c:v>4.9477899999999998E-2</c:v>
                </c:pt>
                <c:pt idx="54">
                  <c:v>5.0817500000000002E-2</c:v>
                </c:pt>
                <c:pt idx="55">
                  <c:v>4.4783499999999997E-2</c:v>
                </c:pt>
                <c:pt idx="56">
                  <c:v>5.0235200000000001E-2</c:v>
                </c:pt>
                <c:pt idx="57">
                  <c:v>4.8266900000000001E-2</c:v>
                </c:pt>
                <c:pt idx="58">
                  <c:v>3.7784100000000001E-2</c:v>
                </c:pt>
                <c:pt idx="59">
                  <c:v>3.7371399999999999E-2</c:v>
                </c:pt>
                <c:pt idx="60">
                  <c:v>3.4307600000000001E-2</c:v>
                </c:pt>
                <c:pt idx="61">
                  <c:v>2.6983300000000002E-2</c:v>
                </c:pt>
                <c:pt idx="62">
                  <c:v>3.42458E-2</c:v>
                </c:pt>
                <c:pt idx="63">
                  <c:v>3.5058300000000001E-2</c:v>
                </c:pt>
                <c:pt idx="64">
                  <c:v>3.6853900000000002E-2</c:v>
                </c:pt>
                <c:pt idx="65">
                  <c:v>4.5622700000000002E-2</c:v>
                </c:pt>
                <c:pt idx="66">
                  <c:v>4.0244700000000001E-2</c:v>
                </c:pt>
                <c:pt idx="67">
                  <c:v>4.48613E-2</c:v>
                </c:pt>
                <c:pt idx="68">
                  <c:v>4.4094700000000001E-2</c:v>
                </c:pt>
                <c:pt idx="69">
                  <c:v>4.8327000000000002E-2</c:v>
                </c:pt>
                <c:pt idx="70">
                  <c:v>5.2647100000000002E-2</c:v>
                </c:pt>
                <c:pt idx="71">
                  <c:v>4.9786700000000003E-2</c:v>
                </c:pt>
                <c:pt idx="72">
                  <c:v>5.8718300000000001E-2</c:v>
                </c:pt>
                <c:pt idx="73">
                  <c:v>6.3167000000000001E-2</c:v>
                </c:pt>
                <c:pt idx="74">
                  <c:v>6.6361600000000007E-2</c:v>
                </c:pt>
                <c:pt idx="75">
                  <c:v>4.8936199999999999E-2</c:v>
                </c:pt>
                <c:pt idx="76">
                  <c:v>5.01816E-2</c:v>
                </c:pt>
                <c:pt idx="77">
                  <c:v>7.0668400000000006E-2</c:v>
                </c:pt>
                <c:pt idx="78">
                  <c:v>9.5097899999999999E-2</c:v>
                </c:pt>
                <c:pt idx="79">
                  <c:v>0.1051557</c:v>
                </c:pt>
                <c:pt idx="80">
                  <c:v>0.1182971</c:v>
                </c:pt>
                <c:pt idx="81">
                  <c:v>0.11851730000000001</c:v>
                </c:pt>
                <c:pt idx="82">
                  <c:v>0.1145663</c:v>
                </c:pt>
                <c:pt idx="83">
                  <c:v>0.1317649818956852</c:v>
                </c:pt>
              </c:numCache>
            </c:numRef>
          </c:val>
          <c:smooth val="0"/>
          <c:extLst>
            <c:ext xmlns:c16="http://schemas.microsoft.com/office/drawing/2014/chart" uri="{C3380CC4-5D6E-409C-BE32-E72D297353CC}">
              <c16:uniqueId val="{00000001-327D-4BF9-8E79-7941AF9E9EEF}"/>
            </c:ext>
          </c:extLst>
        </c:ser>
        <c:dLbls>
          <c:showLegendKey val="0"/>
          <c:showVal val="0"/>
          <c:showCatName val="0"/>
          <c:showSerName val="0"/>
          <c:showPercent val="0"/>
          <c:showBubbleSize val="0"/>
        </c:dLbls>
        <c:smooth val="0"/>
        <c:axId val="880710224"/>
        <c:axId val="880711888"/>
      </c:lineChart>
      <c:dateAx>
        <c:axId val="880710224"/>
        <c:scaling>
          <c:orientation val="minMax"/>
        </c:scaling>
        <c:delete val="0"/>
        <c:axPos val="b"/>
        <c:numFmt formatCode="mmm\-yy" sourceLinked="1"/>
        <c:majorTickMark val="none"/>
        <c:minorTickMark val="none"/>
        <c:tickLblPos val="low"/>
        <c:spPr>
          <a:noFill/>
          <a:ln w="9525" cap="flat" cmpd="sng" algn="ctr">
            <a:solidFill>
              <a:schemeClr val="tx1"/>
            </a:solidFill>
            <a:round/>
          </a:ln>
          <a:effectLst/>
        </c:spPr>
        <c:txPr>
          <a:bodyPr rot="-2700000" spcFirstLastPara="1" vertOverflow="ellipsis" wrap="square" anchor="ctr" anchorCtr="1"/>
          <a:lstStyle/>
          <a:p>
            <a:pPr>
              <a:defRPr sz="900" b="0" i="0" u="none" strike="noStrike" kern="1200" baseline="0">
                <a:solidFill>
                  <a:sysClr val="windowText" lastClr="000000"/>
                </a:solidFill>
                <a:latin typeface="+mn-lt"/>
                <a:ea typeface="+mn-ea"/>
                <a:cs typeface="+mn-cs"/>
              </a:defRPr>
            </a:pPr>
            <a:endParaRPr lang="en-US"/>
          </a:p>
        </c:txPr>
        <c:crossAx val="880711888"/>
        <c:crosses val="autoZero"/>
        <c:auto val="1"/>
        <c:lblOffset val="100"/>
        <c:baseTimeUnit val="months"/>
        <c:majorUnit val="3"/>
      </c:dateAx>
      <c:valAx>
        <c:axId val="880711888"/>
        <c:scaling>
          <c:orientation val="minMax"/>
          <c:max val="0.15000000000000002"/>
          <c:min val="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880710224"/>
        <c:crosses val="autoZero"/>
        <c:crossBetween val="between"/>
      </c:valAx>
      <c:spPr>
        <a:noFill/>
        <a:ln>
          <a:solidFill>
            <a:schemeClr val="tx1"/>
          </a:solidFill>
        </a:ln>
        <a:effectLst/>
      </c:spPr>
    </c:plotArea>
    <c:legend>
      <c:legendPos val="b"/>
      <c:layout>
        <c:manualLayout>
          <c:xMode val="edge"/>
          <c:yMode val="edge"/>
          <c:x val="0.12665128768642692"/>
          <c:y val="0.13434578777004924"/>
          <c:w val="0.2732479363558864"/>
          <c:h val="0.14939836624093694"/>
        </c:manualLayout>
      </c:layout>
      <c:overlay val="0"/>
      <c:spPr>
        <a:solidFill>
          <a:schemeClr val="bg1"/>
        </a:solidFill>
        <a:ln>
          <a:solidFill>
            <a:sysClr val="windowText" lastClr="000000"/>
          </a:solid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ysClr val="windowText" lastClr="000000"/>
          </a:solidFill>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877171381461408"/>
          <c:y val="7.5590864320300294E-2"/>
          <c:w val="0.74923261363109839"/>
          <c:h val="0.79616330234860566"/>
        </c:manualLayout>
      </c:layout>
      <c:lineChart>
        <c:grouping val="standard"/>
        <c:varyColors val="0"/>
        <c:ser>
          <c:idx val="0"/>
          <c:order val="0"/>
          <c:tx>
            <c:strRef>
              <c:f>'Flash Report Charts'!$S$4</c:f>
              <c:strCache>
                <c:ptCount val="1"/>
                <c:pt idx="0">
                  <c:v>2022 (left axis)</c:v>
                </c:pt>
              </c:strCache>
            </c:strRef>
          </c:tx>
          <c:spPr>
            <a:ln w="28575" cap="rnd">
              <a:solidFill>
                <a:schemeClr val="tx1"/>
              </a:solidFill>
              <a:round/>
            </a:ln>
            <a:effectLst/>
          </c:spPr>
          <c:marker>
            <c:symbol val="circle"/>
            <c:size val="5"/>
            <c:spPr>
              <a:solidFill>
                <a:schemeClr val="tx1"/>
              </a:solidFill>
              <a:ln w="9525">
                <a:solidFill>
                  <a:schemeClr val="tx1"/>
                </a:solidFill>
              </a:ln>
              <a:effectLst/>
            </c:spPr>
          </c:marker>
          <c:val>
            <c:numRef>
              <c:f>'Flash Report Charts'!$S$5:$S$56</c:f>
              <c:numCache>
                <c:formatCode>#,##0_);\(#,##0\)</c:formatCode>
                <c:ptCount val="52"/>
                <c:pt idx="0">
                  <c:v>30861</c:v>
                </c:pt>
                <c:pt idx="1">
                  <c:v>31946</c:v>
                </c:pt>
                <c:pt idx="2">
                  <c:v>30925</c:v>
                </c:pt>
                <c:pt idx="3">
                  <c:v>36891</c:v>
                </c:pt>
                <c:pt idx="4">
                  <c:v>33975</c:v>
                </c:pt>
                <c:pt idx="5">
                  <c:v>37819</c:v>
                </c:pt>
                <c:pt idx="6">
                  <c:v>37381</c:v>
                </c:pt>
                <c:pt idx="7">
                  <c:v>33934</c:v>
                </c:pt>
                <c:pt idx="8">
                  <c:v>43950</c:v>
                </c:pt>
                <c:pt idx="9">
                  <c:v>36934</c:v>
                </c:pt>
                <c:pt idx="10">
                  <c:v>40767</c:v>
                </c:pt>
                <c:pt idx="11">
                  <c:v>40077</c:v>
                </c:pt>
                <c:pt idx="12">
                  <c:v>40751</c:v>
                </c:pt>
                <c:pt idx="13">
                  <c:v>40098</c:v>
                </c:pt>
                <c:pt idx="14">
                  <c:v>40834</c:v>
                </c:pt>
                <c:pt idx="15">
                  <c:v>39692</c:v>
                </c:pt>
                <c:pt idx="16">
                  <c:v>42524</c:v>
                </c:pt>
              </c:numCache>
            </c:numRef>
          </c:val>
          <c:smooth val="0"/>
          <c:extLst>
            <c:ext xmlns:c16="http://schemas.microsoft.com/office/drawing/2014/chart" uri="{C3380CC4-5D6E-409C-BE32-E72D297353CC}">
              <c16:uniqueId val="{00000000-5EB4-4FE9-A38E-22DDC77BBEED}"/>
            </c:ext>
          </c:extLst>
        </c:ser>
        <c:ser>
          <c:idx val="1"/>
          <c:order val="1"/>
          <c:tx>
            <c:strRef>
              <c:f>'Flash Report Charts'!$T$4</c:f>
              <c:strCache>
                <c:ptCount val="1"/>
                <c:pt idx="0">
                  <c:v>2021 (left axis)</c:v>
                </c:pt>
              </c:strCache>
            </c:strRef>
          </c:tx>
          <c:spPr>
            <a:ln w="28575" cap="rnd">
              <a:solidFill>
                <a:schemeClr val="accent2"/>
              </a:solidFill>
              <a:round/>
            </a:ln>
            <a:effectLst/>
          </c:spPr>
          <c:marker>
            <c:symbol val="none"/>
          </c:marker>
          <c:val>
            <c:numRef>
              <c:f>'Flash Report Charts'!$T$5:$T$56</c:f>
              <c:numCache>
                <c:formatCode>#,##0_);\(#,##0\)</c:formatCode>
                <c:ptCount val="52"/>
                <c:pt idx="0">
                  <c:v>37319</c:v>
                </c:pt>
                <c:pt idx="1">
                  <c:v>34822</c:v>
                </c:pt>
                <c:pt idx="2">
                  <c:v>34242</c:v>
                </c:pt>
                <c:pt idx="3">
                  <c:v>40772</c:v>
                </c:pt>
                <c:pt idx="4">
                  <c:v>35419</c:v>
                </c:pt>
                <c:pt idx="5">
                  <c:v>38990</c:v>
                </c:pt>
                <c:pt idx="6">
                  <c:v>35149</c:v>
                </c:pt>
                <c:pt idx="7">
                  <c:v>44745</c:v>
                </c:pt>
                <c:pt idx="8">
                  <c:v>44976</c:v>
                </c:pt>
                <c:pt idx="9">
                  <c:v>42131</c:v>
                </c:pt>
                <c:pt idx="10">
                  <c:v>46479</c:v>
                </c:pt>
                <c:pt idx="11">
                  <c:v>44067</c:v>
                </c:pt>
                <c:pt idx="12">
                  <c:v>40504</c:v>
                </c:pt>
                <c:pt idx="13">
                  <c:v>39398</c:v>
                </c:pt>
                <c:pt idx="14">
                  <c:v>49784</c:v>
                </c:pt>
                <c:pt idx="15">
                  <c:v>43535</c:v>
                </c:pt>
                <c:pt idx="16">
                  <c:v>42778</c:v>
                </c:pt>
                <c:pt idx="17">
                  <c:v>49246</c:v>
                </c:pt>
                <c:pt idx="18">
                  <c:v>44902</c:v>
                </c:pt>
                <c:pt idx="19">
                  <c:v>42730</c:v>
                </c:pt>
                <c:pt idx="20">
                  <c:v>44379</c:v>
                </c:pt>
                <c:pt idx="21">
                  <c:v>37963</c:v>
                </c:pt>
                <c:pt idx="22">
                  <c:v>44548</c:v>
                </c:pt>
                <c:pt idx="23">
                  <c:v>42997</c:v>
                </c:pt>
                <c:pt idx="24">
                  <c:v>40530</c:v>
                </c:pt>
                <c:pt idx="25">
                  <c:v>43632</c:v>
                </c:pt>
                <c:pt idx="26">
                  <c:v>39843</c:v>
                </c:pt>
                <c:pt idx="27">
                  <c:v>42521</c:v>
                </c:pt>
                <c:pt idx="28">
                  <c:v>44269</c:v>
                </c:pt>
                <c:pt idx="29">
                  <c:v>38494</c:v>
                </c:pt>
                <c:pt idx="30">
                  <c:v>44642</c:v>
                </c:pt>
                <c:pt idx="31">
                  <c:v>36095</c:v>
                </c:pt>
                <c:pt idx="32">
                  <c:v>39967</c:v>
                </c:pt>
                <c:pt idx="33">
                  <c:v>38198</c:v>
                </c:pt>
                <c:pt idx="34">
                  <c:v>39506</c:v>
                </c:pt>
                <c:pt idx="35">
                  <c:v>32176</c:v>
                </c:pt>
                <c:pt idx="36">
                  <c:v>39802</c:v>
                </c:pt>
                <c:pt idx="37">
                  <c:v>40731</c:v>
                </c:pt>
                <c:pt idx="38">
                  <c:v>37122</c:v>
                </c:pt>
                <c:pt idx="39">
                  <c:v>40511</c:v>
                </c:pt>
                <c:pt idx="40">
                  <c:v>36314</c:v>
                </c:pt>
                <c:pt idx="41">
                  <c:v>38337</c:v>
                </c:pt>
                <c:pt idx="42">
                  <c:v>39461</c:v>
                </c:pt>
                <c:pt idx="43">
                  <c:v>43306</c:v>
                </c:pt>
                <c:pt idx="44">
                  <c:v>35318</c:v>
                </c:pt>
                <c:pt idx="45">
                  <c:v>35715</c:v>
                </c:pt>
                <c:pt idx="46">
                  <c:v>21627</c:v>
                </c:pt>
                <c:pt idx="47">
                  <c:v>37700</c:v>
                </c:pt>
                <c:pt idx="48">
                  <c:v>30986</c:v>
                </c:pt>
                <c:pt idx="49">
                  <c:v>32464</c:v>
                </c:pt>
                <c:pt idx="50">
                  <c:v>20150</c:v>
                </c:pt>
                <c:pt idx="51">
                  <c:v>17091</c:v>
                </c:pt>
              </c:numCache>
            </c:numRef>
          </c:val>
          <c:smooth val="0"/>
          <c:extLst>
            <c:ext xmlns:c16="http://schemas.microsoft.com/office/drawing/2014/chart" uri="{C3380CC4-5D6E-409C-BE32-E72D297353CC}">
              <c16:uniqueId val="{00000001-5EB4-4FE9-A38E-22DDC77BBEED}"/>
            </c:ext>
          </c:extLst>
        </c:ser>
        <c:ser>
          <c:idx val="2"/>
          <c:order val="2"/>
          <c:tx>
            <c:strRef>
              <c:f>'Flash Report Charts'!$U$4</c:f>
              <c:strCache>
                <c:ptCount val="1"/>
                <c:pt idx="0">
                  <c:v>2020 (left axis)</c:v>
                </c:pt>
              </c:strCache>
            </c:strRef>
          </c:tx>
          <c:spPr>
            <a:ln w="28575" cap="rnd">
              <a:solidFill>
                <a:schemeClr val="accent1"/>
              </a:solidFill>
              <a:round/>
            </a:ln>
            <a:effectLst/>
          </c:spPr>
          <c:marker>
            <c:symbol val="none"/>
          </c:marker>
          <c:val>
            <c:numRef>
              <c:f>'Flash Report Charts'!$U$5:$U$56</c:f>
              <c:numCache>
                <c:formatCode>#,##0_);\(#,##0\)</c:formatCode>
                <c:ptCount val="52"/>
                <c:pt idx="0">
                  <c:v>28123</c:v>
                </c:pt>
                <c:pt idx="1">
                  <c:v>25014</c:v>
                </c:pt>
                <c:pt idx="2">
                  <c:v>26078</c:v>
                </c:pt>
                <c:pt idx="3">
                  <c:v>33507</c:v>
                </c:pt>
                <c:pt idx="4">
                  <c:v>31365</c:v>
                </c:pt>
                <c:pt idx="5">
                  <c:v>30096</c:v>
                </c:pt>
                <c:pt idx="6">
                  <c:v>30715</c:v>
                </c:pt>
                <c:pt idx="7">
                  <c:v>39166</c:v>
                </c:pt>
                <c:pt idx="8">
                  <c:v>45916</c:v>
                </c:pt>
                <c:pt idx="9">
                  <c:v>35183</c:v>
                </c:pt>
                <c:pt idx="10">
                  <c:v>33181</c:v>
                </c:pt>
                <c:pt idx="11">
                  <c:v>47154</c:v>
                </c:pt>
                <c:pt idx="12">
                  <c:v>27421</c:v>
                </c:pt>
                <c:pt idx="13">
                  <c:v>25651</c:v>
                </c:pt>
                <c:pt idx="14">
                  <c:v>27160</c:v>
                </c:pt>
                <c:pt idx="15">
                  <c:v>28638</c:v>
                </c:pt>
                <c:pt idx="16">
                  <c:v>31816</c:v>
                </c:pt>
                <c:pt idx="17">
                  <c:v>34770</c:v>
                </c:pt>
                <c:pt idx="18">
                  <c:v>37068</c:v>
                </c:pt>
                <c:pt idx="19">
                  <c:v>40839</c:v>
                </c:pt>
                <c:pt idx="20">
                  <c:v>36656</c:v>
                </c:pt>
                <c:pt idx="21">
                  <c:v>49573</c:v>
                </c:pt>
                <c:pt idx="22">
                  <c:v>55564</c:v>
                </c:pt>
                <c:pt idx="23">
                  <c:v>43626</c:v>
                </c:pt>
                <c:pt idx="24">
                  <c:v>44586</c:v>
                </c:pt>
                <c:pt idx="25">
                  <c:v>43706</c:v>
                </c:pt>
                <c:pt idx="26">
                  <c:v>54331</c:v>
                </c:pt>
                <c:pt idx="27">
                  <c:v>47646</c:v>
                </c:pt>
                <c:pt idx="28">
                  <c:v>43906</c:v>
                </c:pt>
                <c:pt idx="29">
                  <c:v>47355</c:v>
                </c:pt>
                <c:pt idx="30">
                  <c:v>53403</c:v>
                </c:pt>
                <c:pt idx="31">
                  <c:v>47263</c:v>
                </c:pt>
                <c:pt idx="32">
                  <c:v>46905</c:v>
                </c:pt>
                <c:pt idx="33">
                  <c:v>44190</c:v>
                </c:pt>
                <c:pt idx="34">
                  <c:v>46409</c:v>
                </c:pt>
                <c:pt idx="35">
                  <c:v>37653</c:v>
                </c:pt>
                <c:pt idx="36">
                  <c:v>46247</c:v>
                </c:pt>
                <c:pt idx="37">
                  <c:v>41591</c:v>
                </c:pt>
                <c:pt idx="38">
                  <c:v>48978</c:v>
                </c:pt>
                <c:pt idx="39">
                  <c:v>43924</c:v>
                </c:pt>
                <c:pt idx="40">
                  <c:v>40325</c:v>
                </c:pt>
                <c:pt idx="41">
                  <c:v>44531</c:v>
                </c:pt>
                <c:pt idx="42">
                  <c:v>45736</c:v>
                </c:pt>
                <c:pt idx="43">
                  <c:v>49558</c:v>
                </c:pt>
                <c:pt idx="44">
                  <c:v>36126</c:v>
                </c:pt>
                <c:pt idx="45">
                  <c:v>40330</c:v>
                </c:pt>
                <c:pt idx="46">
                  <c:v>25420</c:v>
                </c:pt>
                <c:pt idx="47">
                  <c:v>38865</c:v>
                </c:pt>
                <c:pt idx="48">
                  <c:v>32852</c:v>
                </c:pt>
                <c:pt idx="49">
                  <c:v>32605</c:v>
                </c:pt>
                <c:pt idx="50">
                  <c:v>19729</c:v>
                </c:pt>
                <c:pt idx="51">
                  <c:v>21003</c:v>
                </c:pt>
              </c:numCache>
            </c:numRef>
          </c:val>
          <c:smooth val="0"/>
          <c:extLst>
            <c:ext xmlns:c16="http://schemas.microsoft.com/office/drawing/2014/chart" uri="{C3380CC4-5D6E-409C-BE32-E72D297353CC}">
              <c16:uniqueId val="{00000002-5EB4-4FE9-A38E-22DDC77BBEED}"/>
            </c:ext>
          </c:extLst>
        </c:ser>
        <c:ser>
          <c:idx val="3"/>
          <c:order val="3"/>
          <c:tx>
            <c:strRef>
              <c:f>'Flash Report Charts'!$V$4</c:f>
              <c:strCache>
                <c:ptCount val="1"/>
                <c:pt idx="0">
                  <c:v>2019 (left axis)</c:v>
                </c:pt>
              </c:strCache>
            </c:strRef>
          </c:tx>
          <c:spPr>
            <a:ln w="28575" cap="rnd">
              <a:solidFill>
                <a:schemeClr val="accent3"/>
              </a:solidFill>
              <a:round/>
            </a:ln>
            <a:effectLst/>
          </c:spPr>
          <c:marker>
            <c:symbol val="none"/>
          </c:marker>
          <c:val>
            <c:numRef>
              <c:f>'Flash Report Charts'!$V$5:$V$56</c:f>
              <c:numCache>
                <c:formatCode>#,##0_);\(#,##0\)</c:formatCode>
                <c:ptCount val="52"/>
                <c:pt idx="0">
                  <c:v>22133</c:v>
                </c:pt>
                <c:pt idx="1">
                  <c:v>23580</c:v>
                </c:pt>
                <c:pt idx="2">
                  <c:v>21248</c:v>
                </c:pt>
                <c:pt idx="3">
                  <c:v>29932</c:v>
                </c:pt>
                <c:pt idx="4">
                  <c:v>24789</c:v>
                </c:pt>
                <c:pt idx="5">
                  <c:v>26677</c:v>
                </c:pt>
                <c:pt idx="6">
                  <c:v>26321</c:v>
                </c:pt>
                <c:pt idx="7">
                  <c:v>27857</c:v>
                </c:pt>
                <c:pt idx="8">
                  <c:v>31782</c:v>
                </c:pt>
                <c:pt idx="9">
                  <c:v>33737</c:v>
                </c:pt>
                <c:pt idx="10">
                  <c:v>35307</c:v>
                </c:pt>
                <c:pt idx="11">
                  <c:v>33153</c:v>
                </c:pt>
                <c:pt idx="12">
                  <c:v>35312</c:v>
                </c:pt>
                <c:pt idx="13">
                  <c:v>34373</c:v>
                </c:pt>
                <c:pt idx="14">
                  <c:v>31753</c:v>
                </c:pt>
                <c:pt idx="15">
                  <c:v>36070</c:v>
                </c:pt>
                <c:pt idx="16">
                  <c:v>39130</c:v>
                </c:pt>
                <c:pt idx="17">
                  <c:v>39080</c:v>
                </c:pt>
                <c:pt idx="18">
                  <c:v>38605</c:v>
                </c:pt>
                <c:pt idx="19">
                  <c:v>36215</c:v>
                </c:pt>
                <c:pt idx="20">
                  <c:v>32473</c:v>
                </c:pt>
                <c:pt idx="21">
                  <c:v>43108</c:v>
                </c:pt>
                <c:pt idx="22">
                  <c:v>35282</c:v>
                </c:pt>
                <c:pt idx="23">
                  <c:v>39992</c:v>
                </c:pt>
                <c:pt idx="24">
                  <c:v>33219</c:v>
                </c:pt>
                <c:pt idx="25">
                  <c:v>28596</c:v>
                </c:pt>
                <c:pt idx="26">
                  <c:v>37393</c:v>
                </c:pt>
                <c:pt idx="27">
                  <c:v>33911</c:v>
                </c:pt>
                <c:pt idx="28">
                  <c:v>33612</c:v>
                </c:pt>
                <c:pt idx="29">
                  <c:v>38400</c:v>
                </c:pt>
                <c:pt idx="30">
                  <c:v>39032</c:v>
                </c:pt>
                <c:pt idx="31">
                  <c:v>33497</c:v>
                </c:pt>
                <c:pt idx="32">
                  <c:v>30886</c:v>
                </c:pt>
                <c:pt idx="33">
                  <c:v>31200</c:v>
                </c:pt>
                <c:pt idx="34">
                  <c:v>31535</c:v>
                </c:pt>
                <c:pt idx="35">
                  <c:v>31613</c:v>
                </c:pt>
                <c:pt idx="36">
                  <c:v>27469</c:v>
                </c:pt>
                <c:pt idx="37">
                  <c:v>32958</c:v>
                </c:pt>
                <c:pt idx="38">
                  <c:v>34435</c:v>
                </c:pt>
                <c:pt idx="39">
                  <c:v>32739</c:v>
                </c:pt>
                <c:pt idx="40">
                  <c:v>24906</c:v>
                </c:pt>
                <c:pt idx="41">
                  <c:v>31530</c:v>
                </c:pt>
                <c:pt idx="42">
                  <c:v>32285</c:v>
                </c:pt>
                <c:pt idx="43">
                  <c:v>30190</c:v>
                </c:pt>
                <c:pt idx="44">
                  <c:v>27295</c:v>
                </c:pt>
                <c:pt idx="45">
                  <c:v>31210</c:v>
                </c:pt>
                <c:pt idx="46">
                  <c:v>17498</c:v>
                </c:pt>
                <c:pt idx="47">
                  <c:v>29495</c:v>
                </c:pt>
                <c:pt idx="48">
                  <c:v>26130</c:v>
                </c:pt>
                <c:pt idx="49">
                  <c:v>21316</c:v>
                </c:pt>
                <c:pt idx="50">
                  <c:v>11545</c:v>
                </c:pt>
                <c:pt idx="51">
                  <c:v>18472</c:v>
                </c:pt>
              </c:numCache>
            </c:numRef>
          </c:val>
          <c:smooth val="0"/>
          <c:extLst>
            <c:ext xmlns:c16="http://schemas.microsoft.com/office/drawing/2014/chart" uri="{C3380CC4-5D6E-409C-BE32-E72D297353CC}">
              <c16:uniqueId val="{00000003-5EB4-4FE9-A38E-22DDC77BBEED}"/>
            </c:ext>
          </c:extLst>
        </c:ser>
        <c:dLbls>
          <c:showLegendKey val="0"/>
          <c:showVal val="0"/>
          <c:showCatName val="0"/>
          <c:showSerName val="0"/>
          <c:showPercent val="0"/>
          <c:showBubbleSize val="0"/>
        </c:dLbls>
        <c:marker val="1"/>
        <c:smooth val="0"/>
        <c:axId val="1248262368"/>
        <c:axId val="1248262696"/>
      </c:lineChart>
      <c:lineChart>
        <c:grouping val="standard"/>
        <c:varyColors val="0"/>
        <c:ser>
          <c:idx val="5"/>
          <c:order val="5"/>
          <c:tx>
            <c:strRef>
              <c:f>'Flash Report Charts'!$X$4</c:f>
              <c:strCache>
                <c:ptCount val="1"/>
                <c:pt idx="0">
                  <c:v>Median 2022 Rate (right axis)</c:v>
                </c:pt>
              </c:strCache>
            </c:strRef>
          </c:tx>
          <c:spPr>
            <a:ln w="28575" cap="rnd">
              <a:solidFill>
                <a:schemeClr val="accent4"/>
              </a:solidFill>
              <a:round/>
            </a:ln>
            <a:effectLst/>
          </c:spPr>
          <c:marker>
            <c:symbol val="triangle"/>
            <c:size val="5"/>
            <c:spPr>
              <a:solidFill>
                <a:schemeClr val="accent4"/>
              </a:solidFill>
              <a:ln w="9525">
                <a:solidFill>
                  <a:schemeClr val="accent4"/>
                </a:solidFill>
              </a:ln>
              <a:effectLst/>
            </c:spPr>
          </c:marker>
          <c:val>
            <c:numRef>
              <c:f>'Flash Report Charts'!$X$5:$X$56</c:f>
              <c:numCache>
                <c:formatCode>#,##0.00_);\(#,##0.00\)</c:formatCode>
                <c:ptCount val="52"/>
                <c:pt idx="0">
                  <c:v>3.5</c:v>
                </c:pt>
                <c:pt idx="1">
                  <c:v>3.625</c:v>
                </c:pt>
                <c:pt idx="2">
                  <c:v>3.75</c:v>
                </c:pt>
                <c:pt idx="3">
                  <c:v>3.75</c:v>
                </c:pt>
                <c:pt idx="4">
                  <c:v>3.875</c:v>
                </c:pt>
                <c:pt idx="5">
                  <c:v>3.9900000095367432</c:v>
                </c:pt>
                <c:pt idx="6">
                  <c:v>4.125</c:v>
                </c:pt>
                <c:pt idx="7">
                  <c:v>4.125</c:v>
                </c:pt>
                <c:pt idx="8">
                  <c:v>4</c:v>
                </c:pt>
                <c:pt idx="9">
                  <c:v>4.25</c:v>
                </c:pt>
                <c:pt idx="10">
                  <c:v>4.4899997711181641</c:v>
                </c:pt>
                <c:pt idx="11">
                  <c:v>4.75</c:v>
                </c:pt>
                <c:pt idx="12">
                  <c:v>4.875</c:v>
                </c:pt>
                <c:pt idx="13">
                  <c:v>4.9899997711181641</c:v>
                </c:pt>
                <c:pt idx="14">
                  <c:v>5.125</c:v>
                </c:pt>
                <c:pt idx="15">
                  <c:v>5.25</c:v>
                </c:pt>
                <c:pt idx="16">
                  <c:v>5.25</c:v>
                </c:pt>
                <c:pt idx="28">
                  <c:v>54807</c:v>
                </c:pt>
              </c:numCache>
            </c:numRef>
          </c:val>
          <c:smooth val="0"/>
          <c:extLst>
            <c:ext xmlns:c16="http://schemas.microsoft.com/office/drawing/2014/chart" uri="{C3380CC4-5D6E-409C-BE32-E72D297353CC}">
              <c16:uniqueId val="{00000004-5EB4-4FE9-A38E-22DDC77BBEED}"/>
            </c:ext>
          </c:extLst>
        </c:ser>
        <c:dLbls>
          <c:showLegendKey val="0"/>
          <c:showVal val="0"/>
          <c:showCatName val="0"/>
          <c:showSerName val="0"/>
          <c:showPercent val="0"/>
          <c:showBubbleSize val="0"/>
        </c:dLbls>
        <c:marker val="1"/>
        <c:smooth val="0"/>
        <c:axId val="1248311896"/>
        <c:axId val="1248311240"/>
        <c:extLst>
          <c:ext xmlns:c15="http://schemas.microsoft.com/office/drawing/2012/chart" uri="{02D57815-91ED-43cb-92C2-25804820EDAC}">
            <c15:filteredLineSeries>
              <c15:ser>
                <c:idx val="4"/>
                <c:order val="4"/>
                <c:tx>
                  <c:strRef>
                    <c:extLst>
                      <c:ext uri="{02D57815-91ED-43cb-92C2-25804820EDAC}">
                        <c15:formulaRef>
                          <c15:sqref>'Flash Report Charts'!$W$4</c15:sqref>
                        </c15:formulaRef>
                      </c:ext>
                    </c:extLst>
                    <c:strCache>
                      <c:ptCount val="1"/>
                      <c:pt idx="0">
                        <c:v>Median 2021 Rate (right axis)</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val>
                  <c:numRef>
                    <c:extLst>
                      <c:ext uri="{02D57815-91ED-43cb-92C2-25804820EDAC}">
                        <c15:formulaRef>
                          <c15:sqref>'Flash Report Charts'!$W$5:$W$56</c15:sqref>
                        </c15:formulaRef>
                      </c:ext>
                    </c:extLst>
                    <c:numCache>
                      <c:formatCode>#,##0.00_);\(#,##0.00\)</c:formatCode>
                      <c:ptCount val="52"/>
                      <c:pt idx="0">
                        <c:v>2.75</c:v>
                      </c:pt>
                      <c:pt idx="1">
                        <c:v>2.875</c:v>
                      </c:pt>
                      <c:pt idx="2">
                        <c:v>2.8499999046325684</c:v>
                      </c:pt>
                      <c:pt idx="3">
                        <c:v>2.75</c:v>
                      </c:pt>
                      <c:pt idx="4">
                        <c:v>2.75</c:v>
                      </c:pt>
                      <c:pt idx="5">
                        <c:v>2.875</c:v>
                      </c:pt>
                      <c:pt idx="6">
                        <c:v>2.875</c:v>
                      </c:pt>
                      <c:pt idx="7">
                        <c:v>3.125</c:v>
                      </c:pt>
                      <c:pt idx="8">
                        <c:v>3.125</c:v>
                      </c:pt>
                      <c:pt idx="9">
                        <c:v>3.25</c:v>
                      </c:pt>
                      <c:pt idx="10">
                        <c:v>3.25</c:v>
                      </c:pt>
                      <c:pt idx="11">
                        <c:v>3.25</c:v>
                      </c:pt>
                      <c:pt idx="12">
                        <c:v>3.25</c:v>
                      </c:pt>
                      <c:pt idx="13">
                        <c:v>3.25</c:v>
                      </c:pt>
                      <c:pt idx="14">
                        <c:v>3.25</c:v>
                      </c:pt>
                      <c:pt idx="15">
                        <c:v>3.125</c:v>
                      </c:pt>
                      <c:pt idx="16">
                        <c:v>3.125</c:v>
                      </c:pt>
                      <c:pt idx="17">
                        <c:v>3.125</c:v>
                      </c:pt>
                      <c:pt idx="18">
                        <c:v>3.125</c:v>
                      </c:pt>
                      <c:pt idx="19">
                        <c:v>3.125</c:v>
                      </c:pt>
                      <c:pt idx="20">
                        <c:v>3.125</c:v>
                      </c:pt>
                      <c:pt idx="21">
                        <c:v>3.125</c:v>
                      </c:pt>
                      <c:pt idx="22">
                        <c:v>3.125</c:v>
                      </c:pt>
                      <c:pt idx="23">
                        <c:v>3.25</c:v>
                      </c:pt>
                      <c:pt idx="24">
                        <c:v>3.25</c:v>
                      </c:pt>
                      <c:pt idx="25">
                        <c:v>3.125</c:v>
                      </c:pt>
                      <c:pt idx="26">
                        <c:v>3.125</c:v>
                      </c:pt>
                      <c:pt idx="27">
                        <c:v>3.125</c:v>
                      </c:pt>
                      <c:pt idx="28">
                        <c:v>3</c:v>
                      </c:pt>
                      <c:pt idx="29">
                        <c:v>3</c:v>
                      </c:pt>
                      <c:pt idx="30">
                        <c:v>3</c:v>
                      </c:pt>
                      <c:pt idx="31">
                        <c:v>3.125</c:v>
                      </c:pt>
                      <c:pt idx="32">
                        <c:v>3.124000072479248</c:v>
                      </c:pt>
                      <c:pt idx="33">
                        <c:v>3.125</c:v>
                      </c:pt>
                      <c:pt idx="34">
                        <c:v>3.125</c:v>
                      </c:pt>
                      <c:pt idx="35">
                        <c:v>3.125</c:v>
                      </c:pt>
                      <c:pt idx="36">
                        <c:v>3.125</c:v>
                      </c:pt>
                      <c:pt idx="37">
                        <c:v>3.125</c:v>
                      </c:pt>
                      <c:pt idx="38">
                        <c:v>3.25</c:v>
                      </c:pt>
                      <c:pt idx="39">
                        <c:v>3.25</c:v>
                      </c:pt>
                      <c:pt idx="40">
                        <c:v>3.25</c:v>
                      </c:pt>
                      <c:pt idx="41">
                        <c:v>3.25</c:v>
                      </c:pt>
                      <c:pt idx="42">
                        <c:v>3.25</c:v>
                      </c:pt>
                      <c:pt idx="43">
                        <c:v>3.25</c:v>
                      </c:pt>
                      <c:pt idx="44">
                        <c:v>3.25</c:v>
                      </c:pt>
                      <c:pt idx="45">
                        <c:v>3.25</c:v>
                      </c:pt>
                      <c:pt idx="46">
                        <c:v>3.375</c:v>
                      </c:pt>
                      <c:pt idx="47">
                        <c:v>3.25</c:v>
                      </c:pt>
                      <c:pt idx="48">
                        <c:v>3.375</c:v>
                      </c:pt>
                      <c:pt idx="49">
                        <c:v>3.25</c:v>
                      </c:pt>
                      <c:pt idx="50">
                        <c:v>3.25</c:v>
                      </c:pt>
                      <c:pt idx="51">
                        <c:v>3.375</c:v>
                      </c:pt>
                    </c:numCache>
                  </c:numRef>
                </c:val>
                <c:smooth val="0"/>
                <c:extLst>
                  <c:ext xmlns:c16="http://schemas.microsoft.com/office/drawing/2014/chart" uri="{C3380CC4-5D6E-409C-BE32-E72D297353CC}">
                    <c16:uniqueId val="{00000005-5EB4-4FE9-A38E-22DDC77BBEED}"/>
                  </c:ext>
                </c:extLst>
              </c15:ser>
            </c15:filteredLineSeries>
          </c:ext>
        </c:extLst>
      </c:lineChart>
      <c:catAx>
        <c:axId val="1248262368"/>
        <c:scaling>
          <c:orientation val="minMax"/>
        </c:scaling>
        <c:delete val="0"/>
        <c:axPos val="b"/>
        <c:title>
          <c:tx>
            <c:rich>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r>
                  <a:rPr lang="en-US" b="1"/>
                  <a:t>Week</a:t>
                </a:r>
              </a:p>
            </c:rich>
          </c:tx>
          <c:overlay val="0"/>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0" spcFirstLastPara="1" vertOverflow="ellipsis" wrap="square" anchor="ctr" anchorCtr="1"/>
          <a:lstStyle/>
          <a:p>
            <a:pPr>
              <a:defRPr sz="900" b="0" i="0" u="none" strike="noStrike" kern="1200" baseline="0">
                <a:solidFill>
                  <a:sysClr val="windowText" lastClr="000000"/>
                </a:solidFill>
                <a:latin typeface="+mn-lt"/>
                <a:ea typeface="+mn-ea"/>
                <a:cs typeface="+mn-cs"/>
              </a:defRPr>
            </a:pPr>
            <a:endParaRPr lang="en-US"/>
          </a:p>
        </c:txPr>
        <c:crossAx val="1248262696"/>
        <c:crosses val="autoZero"/>
        <c:auto val="1"/>
        <c:lblAlgn val="ctr"/>
        <c:lblOffset val="100"/>
        <c:tickLblSkip val="3"/>
        <c:tickMarkSkip val="1"/>
        <c:noMultiLvlLbl val="0"/>
      </c:catAx>
      <c:valAx>
        <c:axId val="1248262696"/>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US" sz="1000" b="1" i="0" baseline="0">
                    <a:effectLst/>
                  </a:rPr>
                  <a:t>Rate Lock Count (000s)</a:t>
                </a:r>
                <a:endParaRPr lang="en-US" sz="1000">
                  <a:effectLst/>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crossAx val="1248262368"/>
        <c:crosses val="autoZero"/>
        <c:crossBetween val="between"/>
        <c:dispUnits>
          <c:builtInUnit val="thousands"/>
        </c:dispUnits>
      </c:valAx>
      <c:valAx>
        <c:axId val="1248311240"/>
        <c:scaling>
          <c:orientation val="minMax"/>
          <c:max val="6"/>
          <c:min val="0"/>
        </c:scaling>
        <c:delete val="0"/>
        <c:axPos val="r"/>
        <c:title>
          <c:tx>
            <c:rich>
              <a:bodyPr rot="-54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r>
                  <a:rPr lang="en-US" b="1"/>
                  <a:t>Median Note Rate</a:t>
                </a:r>
              </a:p>
            </c:rich>
          </c:tx>
          <c:overlay val="0"/>
          <c:spPr>
            <a:noFill/>
            <a:ln>
              <a:noFill/>
            </a:ln>
            <a:effectLst/>
          </c:spPr>
          <c:txPr>
            <a:bodyPr rot="-54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n-US"/>
            </a:p>
          </c:txPr>
        </c:title>
        <c:numFmt formatCode="#,##0.00_);\(#,##0.00\)"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crossAx val="1248311896"/>
        <c:crosses val="max"/>
        <c:crossBetween val="between"/>
        <c:majorUnit val="1"/>
      </c:valAx>
      <c:catAx>
        <c:axId val="1248311896"/>
        <c:scaling>
          <c:orientation val="minMax"/>
        </c:scaling>
        <c:delete val="1"/>
        <c:axPos val="b"/>
        <c:numFmt formatCode="General" sourceLinked="1"/>
        <c:majorTickMark val="out"/>
        <c:minorTickMark val="none"/>
        <c:tickLblPos val="nextTo"/>
        <c:crossAx val="1248311240"/>
        <c:crosses val="autoZero"/>
        <c:auto val="1"/>
        <c:lblAlgn val="ctr"/>
        <c:lblOffset val="100"/>
        <c:noMultiLvlLbl val="0"/>
      </c:catAx>
      <c:spPr>
        <a:noFill/>
        <a:ln>
          <a:noFill/>
        </a:ln>
        <a:effectLst/>
      </c:spPr>
    </c:plotArea>
    <c:legend>
      <c:legendPos val="b"/>
      <c:layout>
        <c:manualLayout>
          <c:xMode val="edge"/>
          <c:yMode val="edge"/>
          <c:x val="0.17163279713269719"/>
          <c:y val="0.67931580639073608"/>
          <c:w val="0.51020813303288204"/>
          <c:h val="0.13840534623233347"/>
        </c:manualLayout>
      </c:layout>
      <c:overlay val="0"/>
      <c:spPr>
        <a:solidFill>
          <a:sysClr val="window" lastClr="FFFFFF"/>
        </a:solid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ysClr val="windowText" lastClr="000000"/>
          </a:solidFill>
        </a:defRPr>
      </a:pPr>
      <a:endParaRPr lang="en-US"/>
    </a:p>
  </c:txPr>
  <c:externalData r:id="rId4">
    <c:autoUpdate val="0"/>
  </c:externalData>
  <c:userShapes r:id="rId5"/>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455371526835006"/>
          <c:y val="9.1143685986620107E-2"/>
          <c:w val="0.75136772558602594"/>
          <c:h val="0.7570747681712312"/>
        </c:manualLayout>
      </c:layout>
      <c:lineChart>
        <c:grouping val="standard"/>
        <c:varyColors val="0"/>
        <c:ser>
          <c:idx val="0"/>
          <c:order val="0"/>
          <c:tx>
            <c:strRef>
              <c:f>'Flash Report Charts'!$AF$4</c:f>
              <c:strCache>
                <c:ptCount val="1"/>
                <c:pt idx="0">
                  <c:v>2022 Cash-out Rate Locks (left axis)</c:v>
                </c:pt>
              </c:strCache>
            </c:strRef>
          </c:tx>
          <c:spPr>
            <a:ln w="28575" cap="rnd">
              <a:solidFill>
                <a:schemeClr val="tx1"/>
              </a:solidFill>
              <a:round/>
            </a:ln>
            <a:effectLst/>
          </c:spPr>
          <c:marker>
            <c:symbol val="circle"/>
            <c:size val="5"/>
            <c:spPr>
              <a:solidFill>
                <a:schemeClr val="tx1"/>
              </a:solidFill>
              <a:ln w="9525">
                <a:solidFill>
                  <a:schemeClr val="tx1"/>
                </a:solidFill>
              </a:ln>
              <a:effectLst/>
            </c:spPr>
          </c:marker>
          <c:val>
            <c:numRef>
              <c:f>'Flash Report Charts'!$AF$5:$AF$56</c:f>
              <c:numCache>
                <c:formatCode>#,##0_);\(#,##0\)</c:formatCode>
                <c:ptCount val="52"/>
                <c:pt idx="0">
                  <c:v>17036</c:v>
                </c:pt>
                <c:pt idx="1">
                  <c:v>17479</c:v>
                </c:pt>
                <c:pt idx="2">
                  <c:v>15346</c:v>
                </c:pt>
                <c:pt idx="3">
                  <c:v>19246</c:v>
                </c:pt>
                <c:pt idx="4">
                  <c:v>17562</c:v>
                </c:pt>
                <c:pt idx="5">
                  <c:v>17154</c:v>
                </c:pt>
                <c:pt idx="6">
                  <c:v>16008</c:v>
                </c:pt>
                <c:pt idx="7">
                  <c:v>13822</c:v>
                </c:pt>
                <c:pt idx="8">
                  <c:v>18522</c:v>
                </c:pt>
                <c:pt idx="9">
                  <c:v>14611</c:v>
                </c:pt>
                <c:pt idx="10">
                  <c:v>14874</c:v>
                </c:pt>
                <c:pt idx="11">
                  <c:v>12578</c:v>
                </c:pt>
                <c:pt idx="12">
                  <c:v>11789</c:v>
                </c:pt>
                <c:pt idx="13">
                  <c:v>10550</c:v>
                </c:pt>
                <c:pt idx="14">
                  <c:v>9819</c:v>
                </c:pt>
                <c:pt idx="15">
                  <c:v>9617</c:v>
                </c:pt>
                <c:pt idx="16">
                  <c:v>9838</c:v>
                </c:pt>
              </c:numCache>
            </c:numRef>
          </c:val>
          <c:smooth val="0"/>
          <c:extLst>
            <c:ext xmlns:c16="http://schemas.microsoft.com/office/drawing/2014/chart" uri="{C3380CC4-5D6E-409C-BE32-E72D297353CC}">
              <c16:uniqueId val="{00000000-D6D3-4646-B9DD-E0CA436FD866}"/>
            </c:ext>
          </c:extLst>
        </c:ser>
        <c:ser>
          <c:idx val="1"/>
          <c:order val="1"/>
          <c:tx>
            <c:strRef>
              <c:f>'Flash Report Charts'!$AG$4</c:f>
              <c:strCache>
                <c:ptCount val="1"/>
                <c:pt idx="0">
                  <c:v>2021 Cash-out Rate Locks (left axis)</c:v>
                </c:pt>
              </c:strCache>
            </c:strRef>
          </c:tx>
          <c:spPr>
            <a:ln w="28575" cap="rnd">
              <a:solidFill>
                <a:schemeClr val="accent2"/>
              </a:solidFill>
              <a:round/>
            </a:ln>
            <a:effectLst/>
          </c:spPr>
          <c:marker>
            <c:symbol val="none"/>
          </c:marker>
          <c:val>
            <c:numRef>
              <c:f>'Flash Report Charts'!$AG$5:$AG$56</c:f>
              <c:numCache>
                <c:formatCode>#,##0_);\(#,##0\)</c:formatCode>
                <c:ptCount val="52"/>
                <c:pt idx="0">
                  <c:v>18944</c:v>
                </c:pt>
                <c:pt idx="1">
                  <c:v>18446</c:v>
                </c:pt>
                <c:pt idx="2">
                  <c:v>16783</c:v>
                </c:pt>
                <c:pt idx="3">
                  <c:v>21173</c:v>
                </c:pt>
                <c:pt idx="4">
                  <c:v>18056</c:v>
                </c:pt>
                <c:pt idx="5">
                  <c:v>19329</c:v>
                </c:pt>
                <c:pt idx="6">
                  <c:v>14981</c:v>
                </c:pt>
                <c:pt idx="7">
                  <c:v>18346</c:v>
                </c:pt>
                <c:pt idx="8">
                  <c:v>18089</c:v>
                </c:pt>
                <c:pt idx="9">
                  <c:v>16781</c:v>
                </c:pt>
                <c:pt idx="10">
                  <c:v>16373</c:v>
                </c:pt>
                <c:pt idx="11">
                  <c:v>15175</c:v>
                </c:pt>
                <c:pt idx="12">
                  <c:v>13285</c:v>
                </c:pt>
                <c:pt idx="13">
                  <c:v>13418</c:v>
                </c:pt>
                <c:pt idx="14">
                  <c:v>16279</c:v>
                </c:pt>
                <c:pt idx="15">
                  <c:v>14304</c:v>
                </c:pt>
                <c:pt idx="16">
                  <c:v>13989</c:v>
                </c:pt>
                <c:pt idx="17">
                  <c:v>15782</c:v>
                </c:pt>
                <c:pt idx="18">
                  <c:v>15633</c:v>
                </c:pt>
                <c:pt idx="19">
                  <c:v>14443</c:v>
                </c:pt>
                <c:pt idx="20">
                  <c:v>15030</c:v>
                </c:pt>
                <c:pt idx="21">
                  <c:v>12299</c:v>
                </c:pt>
                <c:pt idx="22">
                  <c:v>15860</c:v>
                </c:pt>
                <c:pt idx="23">
                  <c:v>15436</c:v>
                </c:pt>
                <c:pt idx="24">
                  <c:v>14724</c:v>
                </c:pt>
                <c:pt idx="25">
                  <c:v>15212</c:v>
                </c:pt>
                <c:pt idx="26">
                  <c:v>14847</c:v>
                </c:pt>
                <c:pt idx="27">
                  <c:v>17664</c:v>
                </c:pt>
                <c:pt idx="28">
                  <c:v>20660</c:v>
                </c:pt>
                <c:pt idx="29">
                  <c:v>18244</c:v>
                </c:pt>
                <c:pt idx="30">
                  <c:v>20733</c:v>
                </c:pt>
                <c:pt idx="31">
                  <c:v>17239</c:v>
                </c:pt>
                <c:pt idx="32">
                  <c:v>19001</c:v>
                </c:pt>
                <c:pt idx="33">
                  <c:v>17877</c:v>
                </c:pt>
                <c:pt idx="34">
                  <c:v>18281</c:v>
                </c:pt>
                <c:pt idx="35">
                  <c:v>14688</c:v>
                </c:pt>
                <c:pt idx="36">
                  <c:v>18934</c:v>
                </c:pt>
                <c:pt idx="37">
                  <c:v>18984</c:v>
                </c:pt>
                <c:pt idx="38">
                  <c:v>17723</c:v>
                </c:pt>
                <c:pt idx="39">
                  <c:v>19067</c:v>
                </c:pt>
                <c:pt idx="40">
                  <c:v>17622</c:v>
                </c:pt>
                <c:pt idx="41">
                  <c:v>18065</c:v>
                </c:pt>
                <c:pt idx="42">
                  <c:v>19332</c:v>
                </c:pt>
                <c:pt idx="43">
                  <c:v>20950</c:v>
                </c:pt>
                <c:pt idx="44">
                  <c:v>18427</c:v>
                </c:pt>
                <c:pt idx="45">
                  <c:v>17961</c:v>
                </c:pt>
                <c:pt idx="46">
                  <c:v>9615</c:v>
                </c:pt>
                <c:pt idx="47">
                  <c:v>18179</c:v>
                </c:pt>
                <c:pt idx="48">
                  <c:v>16327</c:v>
                </c:pt>
                <c:pt idx="49">
                  <c:v>18071</c:v>
                </c:pt>
                <c:pt idx="50">
                  <c:v>11184</c:v>
                </c:pt>
                <c:pt idx="51">
                  <c:v>10338</c:v>
                </c:pt>
              </c:numCache>
            </c:numRef>
          </c:val>
          <c:smooth val="0"/>
          <c:extLst>
            <c:ext xmlns:c16="http://schemas.microsoft.com/office/drawing/2014/chart" uri="{C3380CC4-5D6E-409C-BE32-E72D297353CC}">
              <c16:uniqueId val="{00000001-D6D3-4646-B9DD-E0CA436FD866}"/>
            </c:ext>
          </c:extLst>
        </c:ser>
        <c:ser>
          <c:idx val="2"/>
          <c:order val="2"/>
          <c:tx>
            <c:strRef>
              <c:f>'Flash Report Charts'!$AH$4</c:f>
              <c:strCache>
                <c:ptCount val="1"/>
                <c:pt idx="0">
                  <c:v>2020 Cash-out Rate Locks (left axis)</c:v>
                </c:pt>
              </c:strCache>
            </c:strRef>
          </c:tx>
          <c:spPr>
            <a:ln w="28575" cap="rnd">
              <a:solidFill>
                <a:schemeClr val="accent1"/>
              </a:solidFill>
              <a:round/>
            </a:ln>
            <a:effectLst/>
          </c:spPr>
          <c:marker>
            <c:symbol val="none"/>
          </c:marker>
          <c:val>
            <c:numRef>
              <c:f>'Flash Report Charts'!$AH$5:$AH$56</c:f>
              <c:numCache>
                <c:formatCode>#,##0_);\(#,##0\)</c:formatCode>
                <c:ptCount val="52"/>
                <c:pt idx="0">
                  <c:v>10348</c:v>
                </c:pt>
                <c:pt idx="1">
                  <c:v>9269</c:v>
                </c:pt>
                <c:pt idx="2">
                  <c:v>8981</c:v>
                </c:pt>
                <c:pt idx="3">
                  <c:v>12330</c:v>
                </c:pt>
                <c:pt idx="4">
                  <c:v>11763</c:v>
                </c:pt>
                <c:pt idx="5">
                  <c:v>11112</c:v>
                </c:pt>
                <c:pt idx="6">
                  <c:v>10116</c:v>
                </c:pt>
                <c:pt idx="7">
                  <c:v>15350</c:v>
                </c:pt>
                <c:pt idx="8">
                  <c:v>25356</c:v>
                </c:pt>
                <c:pt idx="9">
                  <c:v>18726</c:v>
                </c:pt>
                <c:pt idx="10">
                  <c:v>11485</c:v>
                </c:pt>
                <c:pt idx="11">
                  <c:v>20890</c:v>
                </c:pt>
                <c:pt idx="12">
                  <c:v>12120</c:v>
                </c:pt>
                <c:pt idx="13">
                  <c:v>13237</c:v>
                </c:pt>
                <c:pt idx="14">
                  <c:v>13371</c:v>
                </c:pt>
                <c:pt idx="15">
                  <c:v>13511</c:v>
                </c:pt>
                <c:pt idx="16">
                  <c:v>15970</c:v>
                </c:pt>
                <c:pt idx="17">
                  <c:v>12742</c:v>
                </c:pt>
                <c:pt idx="18">
                  <c:v>12490</c:v>
                </c:pt>
                <c:pt idx="19">
                  <c:v>12699</c:v>
                </c:pt>
                <c:pt idx="20">
                  <c:v>11218</c:v>
                </c:pt>
                <c:pt idx="21">
                  <c:v>15108</c:v>
                </c:pt>
                <c:pt idx="22">
                  <c:v>19371</c:v>
                </c:pt>
                <c:pt idx="23">
                  <c:v>13663</c:v>
                </c:pt>
                <c:pt idx="24">
                  <c:v>14036</c:v>
                </c:pt>
                <c:pt idx="25">
                  <c:v>13222</c:v>
                </c:pt>
                <c:pt idx="26">
                  <c:v>17684</c:v>
                </c:pt>
                <c:pt idx="27">
                  <c:v>16476</c:v>
                </c:pt>
                <c:pt idx="28">
                  <c:v>16204</c:v>
                </c:pt>
                <c:pt idx="29">
                  <c:v>17513</c:v>
                </c:pt>
                <c:pt idx="30">
                  <c:v>20225</c:v>
                </c:pt>
                <c:pt idx="31">
                  <c:v>18754</c:v>
                </c:pt>
                <c:pt idx="32">
                  <c:v>15236</c:v>
                </c:pt>
                <c:pt idx="33">
                  <c:v>16789</c:v>
                </c:pt>
                <c:pt idx="34">
                  <c:v>17587</c:v>
                </c:pt>
                <c:pt idx="35">
                  <c:v>14269</c:v>
                </c:pt>
                <c:pt idx="36">
                  <c:v>17994</c:v>
                </c:pt>
                <c:pt idx="37">
                  <c:v>14494</c:v>
                </c:pt>
                <c:pt idx="38">
                  <c:v>18980</c:v>
                </c:pt>
                <c:pt idx="39">
                  <c:v>14339</c:v>
                </c:pt>
                <c:pt idx="40">
                  <c:v>13528</c:v>
                </c:pt>
                <c:pt idx="41">
                  <c:v>14039</c:v>
                </c:pt>
                <c:pt idx="42">
                  <c:v>16127</c:v>
                </c:pt>
                <c:pt idx="43">
                  <c:v>18194</c:v>
                </c:pt>
                <c:pt idx="44">
                  <c:v>14029</c:v>
                </c:pt>
                <c:pt idx="45">
                  <c:v>16333</c:v>
                </c:pt>
                <c:pt idx="46">
                  <c:v>9700</c:v>
                </c:pt>
                <c:pt idx="47">
                  <c:v>15915</c:v>
                </c:pt>
                <c:pt idx="48">
                  <c:v>14934</c:v>
                </c:pt>
                <c:pt idx="49">
                  <c:v>15247</c:v>
                </c:pt>
                <c:pt idx="50">
                  <c:v>8814</c:v>
                </c:pt>
                <c:pt idx="51">
                  <c:v>9638</c:v>
                </c:pt>
              </c:numCache>
            </c:numRef>
          </c:val>
          <c:smooth val="0"/>
          <c:extLst>
            <c:ext xmlns:c16="http://schemas.microsoft.com/office/drawing/2014/chart" uri="{C3380CC4-5D6E-409C-BE32-E72D297353CC}">
              <c16:uniqueId val="{00000002-D6D3-4646-B9DD-E0CA436FD866}"/>
            </c:ext>
          </c:extLst>
        </c:ser>
        <c:ser>
          <c:idx val="3"/>
          <c:order val="3"/>
          <c:tx>
            <c:strRef>
              <c:f>'Flash Report Charts'!$AI$4</c:f>
              <c:strCache>
                <c:ptCount val="1"/>
                <c:pt idx="0">
                  <c:v>2019 Cash-out Rate Locks (left axis)</c:v>
                </c:pt>
              </c:strCache>
            </c:strRef>
          </c:tx>
          <c:spPr>
            <a:ln w="28575" cap="rnd">
              <a:solidFill>
                <a:schemeClr val="accent3"/>
              </a:solidFill>
              <a:round/>
            </a:ln>
            <a:effectLst/>
          </c:spPr>
          <c:marker>
            <c:symbol val="none"/>
          </c:marker>
          <c:val>
            <c:numRef>
              <c:f>'Flash Report Charts'!$AI$5:$AI$56</c:f>
              <c:numCache>
                <c:formatCode>#,##0_);\(#,##0\)</c:formatCode>
                <c:ptCount val="52"/>
                <c:pt idx="0">
                  <c:v>6759</c:v>
                </c:pt>
                <c:pt idx="1">
                  <c:v>6921</c:v>
                </c:pt>
                <c:pt idx="2">
                  <c:v>5494</c:v>
                </c:pt>
                <c:pt idx="3">
                  <c:v>7092</c:v>
                </c:pt>
                <c:pt idx="4">
                  <c:v>6223</c:v>
                </c:pt>
                <c:pt idx="5">
                  <c:v>6781</c:v>
                </c:pt>
                <c:pt idx="6">
                  <c:v>5729</c:v>
                </c:pt>
                <c:pt idx="7">
                  <c:v>6548</c:v>
                </c:pt>
                <c:pt idx="8">
                  <c:v>6965</c:v>
                </c:pt>
                <c:pt idx="9">
                  <c:v>7720</c:v>
                </c:pt>
                <c:pt idx="10">
                  <c:v>8065</c:v>
                </c:pt>
                <c:pt idx="11">
                  <c:v>8110</c:v>
                </c:pt>
                <c:pt idx="12">
                  <c:v>8512</c:v>
                </c:pt>
                <c:pt idx="13">
                  <c:v>8199</c:v>
                </c:pt>
                <c:pt idx="14">
                  <c:v>7280</c:v>
                </c:pt>
                <c:pt idx="15">
                  <c:v>7322</c:v>
                </c:pt>
                <c:pt idx="16">
                  <c:v>8079</c:v>
                </c:pt>
                <c:pt idx="17">
                  <c:v>8456</c:v>
                </c:pt>
                <c:pt idx="18">
                  <c:v>8717</c:v>
                </c:pt>
                <c:pt idx="19">
                  <c:v>7840</c:v>
                </c:pt>
                <c:pt idx="20">
                  <c:v>7112</c:v>
                </c:pt>
                <c:pt idx="21">
                  <c:v>10416</c:v>
                </c:pt>
                <c:pt idx="22">
                  <c:v>9176</c:v>
                </c:pt>
                <c:pt idx="23">
                  <c:v>10467</c:v>
                </c:pt>
                <c:pt idx="24">
                  <c:v>9147</c:v>
                </c:pt>
                <c:pt idx="25">
                  <c:v>6909</c:v>
                </c:pt>
                <c:pt idx="26">
                  <c:v>9912</c:v>
                </c:pt>
                <c:pt idx="27">
                  <c:v>9600</c:v>
                </c:pt>
                <c:pt idx="28">
                  <c:v>9133</c:v>
                </c:pt>
                <c:pt idx="29">
                  <c:v>11219</c:v>
                </c:pt>
                <c:pt idx="30">
                  <c:v>13863</c:v>
                </c:pt>
                <c:pt idx="31">
                  <c:v>12563</c:v>
                </c:pt>
                <c:pt idx="32">
                  <c:v>11198</c:v>
                </c:pt>
                <c:pt idx="33">
                  <c:v>11609</c:v>
                </c:pt>
                <c:pt idx="34">
                  <c:v>10685</c:v>
                </c:pt>
                <c:pt idx="35">
                  <c:v>10743</c:v>
                </c:pt>
                <c:pt idx="36">
                  <c:v>8830</c:v>
                </c:pt>
                <c:pt idx="37">
                  <c:v>10538</c:v>
                </c:pt>
                <c:pt idx="38">
                  <c:v>11626</c:v>
                </c:pt>
                <c:pt idx="39">
                  <c:v>11532</c:v>
                </c:pt>
                <c:pt idx="40">
                  <c:v>7626</c:v>
                </c:pt>
                <c:pt idx="41">
                  <c:v>9299</c:v>
                </c:pt>
                <c:pt idx="42">
                  <c:v>10152</c:v>
                </c:pt>
                <c:pt idx="43">
                  <c:v>9684</c:v>
                </c:pt>
                <c:pt idx="44">
                  <c:v>8814</c:v>
                </c:pt>
                <c:pt idx="45">
                  <c:v>10016</c:v>
                </c:pt>
                <c:pt idx="46">
                  <c:v>5335</c:v>
                </c:pt>
                <c:pt idx="47">
                  <c:v>9140</c:v>
                </c:pt>
                <c:pt idx="48">
                  <c:v>9014</c:v>
                </c:pt>
                <c:pt idx="49">
                  <c:v>7355</c:v>
                </c:pt>
                <c:pt idx="50">
                  <c:v>3234</c:v>
                </c:pt>
                <c:pt idx="51">
                  <c:v>5476</c:v>
                </c:pt>
              </c:numCache>
            </c:numRef>
          </c:val>
          <c:smooth val="0"/>
          <c:extLst>
            <c:ext xmlns:c16="http://schemas.microsoft.com/office/drawing/2014/chart" uri="{C3380CC4-5D6E-409C-BE32-E72D297353CC}">
              <c16:uniqueId val="{00000003-D6D3-4646-B9DD-E0CA436FD866}"/>
            </c:ext>
          </c:extLst>
        </c:ser>
        <c:dLbls>
          <c:showLegendKey val="0"/>
          <c:showVal val="0"/>
          <c:showCatName val="0"/>
          <c:showSerName val="0"/>
          <c:showPercent val="0"/>
          <c:showBubbleSize val="0"/>
        </c:dLbls>
        <c:marker val="1"/>
        <c:smooth val="0"/>
        <c:axId val="749681840"/>
        <c:axId val="749683480"/>
      </c:lineChart>
      <c:lineChart>
        <c:grouping val="standard"/>
        <c:varyColors val="0"/>
        <c:ser>
          <c:idx val="5"/>
          <c:order val="5"/>
          <c:tx>
            <c:strRef>
              <c:f>'Flash Report Charts'!$AK$4</c:f>
              <c:strCache>
                <c:ptCount val="1"/>
                <c:pt idx="0">
                  <c:v>Median 2022 Cash-out Note Rate (right axis)</c:v>
                </c:pt>
              </c:strCache>
            </c:strRef>
          </c:tx>
          <c:spPr>
            <a:ln w="28575" cap="rnd">
              <a:solidFill>
                <a:schemeClr val="accent4"/>
              </a:solidFill>
              <a:round/>
            </a:ln>
            <a:effectLst/>
          </c:spPr>
          <c:marker>
            <c:symbol val="triangle"/>
            <c:size val="5"/>
            <c:spPr>
              <a:solidFill>
                <a:schemeClr val="accent4"/>
              </a:solidFill>
              <a:ln w="9525">
                <a:solidFill>
                  <a:schemeClr val="accent4"/>
                </a:solidFill>
              </a:ln>
              <a:effectLst/>
            </c:spPr>
          </c:marker>
          <c:val>
            <c:numRef>
              <c:f>'Flash Report Charts'!$AK$5:$AK$56</c:f>
              <c:numCache>
                <c:formatCode>#,##0.00_);\(#,##0.00\)</c:formatCode>
                <c:ptCount val="52"/>
                <c:pt idx="0">
                  <c:v>3.5</c:v>
                </c:pt>
                <c:pt idx="1">
                  <c:v>3.625</c:v>
                </c:pt>
                <c:pt idx="2">
                  <c:v>3.75</c:v>
                </c:pt>
                <c:pt idx="3">
                  <c:v>3.75</c:v>
                </c:pt>
                <c:pt idx="4">
                  <c:v>3.875</c:v>
                </c:pt>
                <c:pt idx="5">
                  <c:v>3.9900000095367432</c:v>
                </c:pt>
                <c:pt idx="6">
                  <c:v>4.125</c:v>
                </c:pt>
                <c:pt idx="7">
                  <c:v>4.125</c:v>
                </c:pt>
                <c:pt idx="8">
                  <c:v>4</c:v>
                </c:pt>
                <c:pt idx="9">
                  <c:v>4.125</c:v>
                </c:pt>
                <c:pt idx="10">
                  <c:v>4.375</c:v>
                </c:pt>
                <c:pt idx="11">
                  <c:v>4.625</c:v>
                </c:pt>
                <c:pt idx="12">
                  <c:v>4.75</c:v>
                </c:pt>
                <c:pt idx="13">
                  <c:v>4.875</c:v>
                </c:pt>
                <c:pt idx="14">
                  <c:v>4.999000072479248</c:v>
                </c:pt>
                <c:pt idx="15">
                  <c:v>5.125</c:v>
                </c:pt>
                <c:pt idx="16">
                  <c:v>5.25</c:v>
                </c:pt>
              </c:numCache>
            </c:numRef>
          </c:val>
          <c:smooth val="0"/>
          <c:extLst>
            <c:ext xmlns:c16="http://schemas.microsoft.com/office/drawing/2014/chart" uri="{C3380CC4-5D6E-409C-BE32-E72D297353CC}">
              <c16:uniqueId val="{00000004-D6D3-4646-B9DD-E0CA436FD866}"/>
            </c:ext>
          </c:extLst>
        </c:ser>
        <c:dLbls>
          <c:showLegendKey val="0"/>
          <c:showVal val="0"/>
          <c:showCatName val="0"/>
          <c:showSerName val="0"/>
          <c:showPercent val="0"/>
          <c:showBubbleSize val="0"/>
        </c:dLbls>
        <c:marker val="1"/>
        <c:smooth val="0"/>
        <c:axId val="1935529423"/>
        <c:axId val="1935579759"/>
        <c:extLst>
          <c:ext xmlns:c15="http://schemas.microsoft.com/office/drawing/2012/chart" uri="{02D57815-91ED-43cb-92C2-25804820EDAC}">
            <c15:filteredLineSeries>
              <c15:ser>
                <c:idx val="4"/>
                <c:order val="4"/>
                <c:tx>
                  <c:strRef>
                    <c:extLst>
                      <c:ext uri="{02D57815-91ED-43cb-92C2-25804820EDAC}">
                        <c15:formulaRef>
                          <c15:sqref>'Flash Report Charts'!$AJ$4</c15:sqref>
                        </c15:formulaRef>
                      </c:ext>
                    </c:extLst>
                    <c:strCache>
                      <c:ptCount val="1"/>
                      <c:pt idx="0">
                        <c:v>Median 2021 Cash-out Rate (right axis)</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val>
                  <c:numRef>
                    <c:extLst>
                      <c:ext uri="{02D57815-91ED-43cb-92C2-25804820EDAC}">
                        <c15:formulaRef>
                          <c15:sqref>'Flash Report Charts'!$AJ$5:$AJ$56</c15:sqref>
                        </c15:formulaRef>
                      </c:ext>
                    </c:extLst>
                    <c:numCache>
                      <c:formatCode>#,##0.00_);\(#,##0.00\)</c:formatCode>
                      <c:ptCount val="52"/>
                      <c:pt idx="0">
                        <c:v>2.875</c:v>
                      </c:pt>
                      <c:pt idx="1">
                        <c:v>2.875</c:v>
                      </c:pt>
                      <c:pt idx="2">
                        <c:v>2.875</c:v>
                      </c:pt>
                      <c:pt idx="3">
                        <c:v>2.875</c:v>
                      </c:pt>
                      <c:pt idx="4">
                        <c:v>2.875</c:v>
                      </c:pt>
                      <c:pt idx="5">
                        <c:v>3</c:v>
                      </c:pt>
                      <c:pt idx="6">
                        <c:v>3.25</c:v>
                      </c:pt>
                      <c:pt idx="7">
                        <c:v>3.25</c:v>
                      </c:pt>
                      <c:pt idx="8">
                        <c:v>3.25</c:v>
                      </c:pt>
                      <c:pt idx="9">
                        <c:v>3.375</c:v>
                      </c:pt>
                      <c:pt idx="10">
                        <c:v>3.375</c:v>
                      </c:pt>
                      <c:pt idx="11">
                        <c:v>3.375</c:v>
                      </c:pt>
                      <c:pt idx="12">
                        <c:v>3.375</c:v>
                      </c:pt>
                      <c:pt idx="13">
                        <c:v>3.25</c:v>
                      </c:pt>
                      <c:pt idx="14">
                        <c:v>3.25</c:v>
                      </c:pt>
                      <c:pt idx="15">
                        <c:v>3.25</c:v>
                      </c:pt>
                      <c:pt idx="16">
                        <c:v>3.25</c:v>
                      </c:pt>
                      <c:pt idx="17">
                        <c:v>3.25</c:v>
                      </c:pt>
                      <c:pt idx="18">
                        <c:v>3.25</c:v>
                      </c:pt>
                      <c:pt idx="19">
                        <c:v>3.25</c:v>
                      </c:pt>
                      <c:pt idx="20">
                        <c:v>3.25</c:v>
                      </c:pt>
                      <c:pt idx="21">
                        <c:v>3.25</c:v>
                      </c:pt>
                      <c:pt idx="22">
                        <c:v>3.25</c:v>
                      </c:pt>
                      <c:pt idx="23">
                        <c:v>3.25</c:v>
                      </c:pt>
                      <c:pt idx="24">
                        <c:v>3.25</c:v>
                      </c:pt>
                      <c:pt idx="25">
                        <c:v>3.125</c:v>
                      </c:pt>
                      <c:pt idx="26">
                        <c:v>3.125</c:v>
                      </c:pt>
                      <c:pt idx="27">
                        <c:v>3</c:v>
                      </c:pt>
                      <c:pt idx="28">
                        <c:v>3</c:v>
                      </c:pt>
                      <c:pt idx="29">
                        <c:v>2.9900000095367432</c:v>
                      </c:pt>
                      <c:pt idx="30">
                        <c:v>3.125</c:v>
                      </c:pt>
                      <c:pt idx="31">
                        <c:v>3</c:v>
                      </c:pt>
                      <c:pt idx="32">
                        <c:v>3.124000072479248</c:v>
                      </c:pt>
                      <c:pt idx="33">
                        <c:v>3</c:v>
                      </c:pt>
                      <c:pt idx="34">
                        <c:v>3.125</c:v>
                      </c:pt>
                      <c:pt idx="35">
                        <c:v>3.124000072479248</c:v>
                      </c:pt>
                      <c:pt idx="36">
                        <c:v>3.125</c:v>
                      </c:pt>
                      <c:pt idx="37">
                        <c:v>3.25</c:v>
                      </c:pt>
                      <c:pt idx="38">
                        <c:v>3.25</c:v>
                      </c:pt>
                      <c:pt idx="39">
                        <c:v>3.25</c:v>
                      </c:pt>
                      <c:pt idx="40">
                        <c:v>3.374000072479248</c:v>
                      </c:pt>
                      <c:pt idx="41">
                        <c:v>3.25</c:v>
                      </c:pt>
                      <c:pt idx="42">
                        <c:v>3.25</c:v>
                      </c:pt>
                      <c:pt idx="43">
                        <c:v>3.25</c:v>
                      </c:pt>
                      <c:pt idx="44">
                        <c:v>3.25</c:v>
                      </c:pt>
                      <c:pt idx="45">
                        <c:v>3.375</c:v>
                      </c:pt>
                      <c:pt idx="46">
                        <c:v>3.25</c:v>
                      </c:pt>
                      <c:pt idx="47">
                        <c:v>3.375</c:v>
                      </c:pt>
                      <c:pt idx="48">
                        <c:v>3.374000072479248</c:v>
                      </c:pt>
                      <c:pt idx="49">
                        <c:v>3.25</c:v>
                      </c:pt>
                      <c:pt idx="50">
                        <c:v>3.374000072479248</c:v>
                      </c:pt>
                      <c:pt idx="51">
                        <c:v>3.5</c:v>
                      </c:pt>
                    </c:numCache>
                  </c:numRef>
                </c:val>
                <c:smooth val="0"/>
                <c:extLst>
                  <c:ext xmlns:c16="http://schemas.microsoft.com/office/drawing/2014/chart" uri="{C3380CC4-5D6E-409C-BE32-E72D297353CC}">
                    <c16:uniqueId val="{00000005-D6D3-4646-B9DD-E0CA436FD866}"/>
                  </c:ext>
                </c:extLst>
              </c15:ser>
            </c15:filteredLineSeries>
          </c:ext>
        </c:extLst>
      </c:lineChart>
      <c:catAx>
        <c:axId val="749681840"/>
        <c:scaling>
          <c:orientation val="minMax"/>
        </c:scaling>
        <c:delete val="0"/>
        <c:axPos val="b"/>
        <c:title>
          <c:tx>
            <c:rich>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r>
                  <a:rPr lang="en-US" b="1"/>
                  <a:t>Week</a:t>
                </a:r>
              </a:p>
            </c:rich>
          </c:tx>
          <c:overlay val="0"/>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0" spcFirstLastPara="1" vertOverflow="ellipsis" wrap="square" anchor="ctr" anchorCtr="0"/>
          <a:lstStyle/>
          <a:p>
            <a:pPr>
              <a:defRPr sz="900" b="0" i="0" u="none" strike="noStrike" kern="1200" baseline="0">
                <a:solidFill>
                  <a:sysClr val="windowText" lastClr="000000"/>
                </a:solidFill>
                <a:latin typeface="+mn-lt"/>
                <a:ea typeface="+mn-ea"/>
                <a:cs typeface="+mn-cs"/>
              </a:defRPr>
            </a:pPr>
            <a:endParaRPr lang="en-US"/>
          </a:p>
        </c:txPr>
        <c:crossAx val="749683480"/>
        <c:crosses val="autoZero"/>
        <c:auto val="1"/>
        <c:lblAlgn val="ctr"/>
        <c:lblOffset val="100"/>
        <c:tickLblSkip val="3"/>
        <c:noMultiLvlLbl val="0"/>
      </c:catAx>
      <c:valAx>
        <c:axId val="749683480"/>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r>
                  <a:rPr lang="en-US" b="1"/>
                  <a:t>Rate Lock Count (000s)</a:t>
                </a:r>
              </a:p>
            </c:rich>
          </c:tx>
          <c:overlay val="0"/>
          <c:spPr>
            <a:noFill/>
            <a:ln>
              <a:noFill/>
            </a:ln>
            <a:effectLst/>
          </c:spPr>
          <c:txPr>
            <a:bodyPr rot="-54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n-US"/>
            </a:p>
          </c:txPr>
        </c:title>
        <c:numFmt formatCode="#,##0_);\(#,##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crossAx val="749681840"/>
        <c:crosses val="autoZero"/>
        <c:crossBetween val="between"/>
        <c:dispUnits>
          <c:builtInUnit val="thousands"/>
        </c:dispUnits>
      </c:valAx>
      <c:valAx>
        <c:axId val="1935579759"/>
        <c:scaling>
          <c:orientation val="minMax"/>
          <c:max val="6"/>
          <c:min val="0"/>
        </c:scaling>
        <c:delete val="0"/>
        <c:axPos val="r"/>
        <c:numFmt formatCode="#,##0.00_);\(#,##0.0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1935529423"/>
        <c:crosses val="max"/>
        <c:crossBetween val="between"/>
      </c:valAx>
      <c:catAx>
        <c:axId val="1935529423"/>
        <c:scaling>
          <c:orientation val="minMax"/>
        </c:scaling>
        <c:delete val="1"/>
        <c:axPos val="b"/>
        <c:numFmt formatCode="General" sourceLinked="1"/>
        <c:majorTickMark val="out"/>
        <c:minorTickMark val="none"/>
        <c:tickLblPos val="nextTo"/>
        <c:crossAx val="1935579759"/>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solidFill>
            <a:sysClr val="windowText" lastClr="000000"/>
          </a:solidFill>
        </a:defRPr>
      </a:pPr>
      <a:endParaRPr lang="en-US"/>
    </a:p>
  </c:txPr>
  <c:externalData r:id="rId4">
    <c:autoUpdate val="0"/>
  </c:externalData>
  <c:userShapes r:id="rId5"/>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949120783487469"/>
          <c:y val="8.1081081081081086E-2"/>
          <c:w val="0.78722902101541903"/>
          <c:h val="0.77453120850501933"/>
        </c:manualLayout>
      </c:layout>
      <c:lineChart>
        <c:grouping val="standard"/>
        <c:varyColors val="0"/>
        <c:ser>
          <c:idx val="0"/>
          <c:order val="0"/>
          <c:tx>
            <c:strRef>
              <c:f>'Flash Report Charts'!$AN$4</c:f>
              <c:strCache>
                <c:ptCount val="1"/>
                <c:pt idx="0">
                  <c:v>2022 No Cash-out Rate Locks (left axis)</c:v>
                </c:pt>
              </c:strCache>
            </c:strRef>
          </c:tx>
          <c:spPr>
            <a:ln w="28575" cap="rnd">
              <a:solidFill>
                <a:schemeClr val="tx1"/>
              </a:solidFill>
              <a:round/>
            </a:ln>
            <a:effectLst/>
          </c:spPr>
          <c:marker>
            <c:symbol val="circle"/>
            <c:size val="5"/>
            <c:spPr>
              <a:solidFill>
                <a:schemeClr val="tx1"/>
              </a:solidFill>
              <a:ln w="9525">
                <a:solidFill>
                  <a:schemeClr val="tx1"/>
                </a:solidFill>
              </a:ln>
              <a:effectLst/>
            </c:spPr>
          </c:marker>
          <c:val>
            <c:numRef>
              <c:f>'Flash Report Charts'!$AN$5:$AN$56</c:f>
              <c:numCache>
                <c:formatCode>#,##0_);\(#,##0\)</c:formatCode>
                <c:ptCount val="52"/>
                <c:pt idx="0">
                  <c:v>12082</c:v>
                </c:pt>
                <c:pt idx="1">
                  <c:v>10821</c:v>
                </c:pt>
                <c:pt idx="2">
                  <c:v>8200</c:v>
                </c:pt>
                <c:pt idx="3">
                  <c:v>10628</c:v>
                </c:pt>
                <c:pt idx="4">
                  <c:v>9244</c:v>
                </c:pt>
                <c:pt idx="5">
                  <c:v>8268</c:v>
                </c:pt>
                <c:pt idx="6">
                  <c:v>6744</c:v>
                </c:pt>
                <c:pt idx="7">
                  <c:v>5713</c:v>
                </c:pt>
                <c:pt idx="8">
                  <c:v>7551</c:v>
                </c:pt>
                <c:pt idx="9">
                  <c:v>5374</c:v>
                </c:pt>
                <c:pt idx="10">
                  <c:v>5155</c:v>
                </c:pt>
                <c:pt idx="11">
                  <c:v>4054</c:v>
                </c:pt>
                <c:pt idx="12">
                  <c:v>3321</c:v>
                </c:pt>
                <c:pt idx="13">
                  <c:v>2933</c:v>
                </c:pt>
                <c:pt idx="14">
                  <c:v>2598</c:v>
                </c:pt>
                <c:pt idx="15">
                  <c:v>2511</c:v>
                </c:pt>
                <c:pt idx="16">
                  <c:v>2445</c:v>
                </c:pt>
              </c:numCache>
            </c:numRef>
          </c:val>
          <c:smooth val="0"/>
          <c:extLst>
            <c:ext xmlns:c16="http://schemas.microsoft.com/office/drawing/2014/chart" uri="{C3380CC4-5D6E-409C-BE32-E72D297353CC}">
              <c16:uniqueId val="{00000000-BEB2-49BF-9390-63C88F08BCE7}"/>
            </c:ext>
          </c:extLst>
        </c:ser>
        <c:ser>
          <c:idx val="1"/>
          <c:order val="1"/>
          <c:tx>
            <c:strRef>
              <c:f>'Flash Report Charts'!$AO$4</c:f>
              <c:strCache>
                <c:ptCount val="1"/>
                <c:pt idx="0">
                  <c:v>2021 No Cash-out Rate Locks (left axis)</c:v>
                </c:pt>
              </c:strCache>
            </c:strRef>
          </c:tx>
          <c:spPr>
            <a:ln w="28575" cap="rnd">
              <a:solidFill>
                <a:schemeClr val="accent2"/>
              </a:solidFill>
              <a:round/>
            </a:ln>
            <a:effectLst/>
          </c:spPr>
          <c:marker>
            <c:symbol val="none"/>
          </c:marker>
          <c:val>
            <c:numRef>
              <c:f>'Flash Report Charts'!$AO$5:$AO$56</c:f>
              <c:numCache>
                <c:formatCode>#,##0_);\(#,##0\)</c:formatCode>
                <c:ptCount val="52"/>
                <c:pt idx="0">
                  <c:v>58760</c:v>
                </c:pt>
                <c:pt idx="1">
                  <c:v>53351</c:v>
                </c:pt>
                <c:pt idx="2">
                  <c:v>48201</c:v>
                </c:pt>
                <c:pt idx="3">
                  <c:v>62727</c:v>
                </c:pt>
                <c:pt idx="4">
                  <c:v>50056</c:v>
                </c:pt>
                <c:pt idx="5">
                  <c:v>51989</c:v>
                </c:pt>
                <c:pt idx="6">
                  <c:v>37420</c:v>
                </c:pt>
                <c:pt idx="7">
                  <c:v>37495</c:v>
                </c:pt>
                <c:pt idx="8">
                  <c:v>35138</c:v>
                </c:pt>
                <c:pt idx="9">
                  <c:v>31399</c:v>
                </c:pt>
                <c:pt idx="10">
                  <c:v>28555</c:v>
                </c:pt>
                <c:pt idx="11">
                  <c:v>26614</c:v>
                </c:pt>
                <c:pt idx="12">
                  <c:v>22695</c:v>
                </c:pt>
                <c:pt idx="13">
                  <c:v>22019</c:v>
                </c:pt>
                <c:pt idx="14">
                  <c:v>27602</c:v>
                </c:pt>
                <c:pt idx="15">
                  <c:v>24660</c:v>
                </c:pt>
                <c:pt idx="16">
                  <c:v>23382</c:v>
                </c:pt>
                <c:pt idx="17">
                  <c:v>27119</c:v>
                </c:pt>
                <c:pt idx="18">
                  <c:v>25202</c:v>
                </c:pt>
                <c:pt idx="19">
                  <c:v>22649</c:v>
                </c:pt>
                <c:pt idx="20">
                  <c:v>22762</c:v>
                </c:pt>
                <c:pt idx="21">
                  <c:v>18151</c:v>
                </c:pt>
                <c:pt idx="22">
                  <c:v>23665</c:v>
                </c:pt>
                <c:pt idx="23">
                  <c:v>21559</c:v>
                </c:pt>
                <c:pt idx="24">
                  <c:v>20055</c:v>
                </c:pt>
                <c:pt idx="25">
                  <c:v>21278</c:v>
                </c:pt>
                <c:pt idx="26">
                  <c:v>20426</c:v>
                </c:pt>
                <c:pt idx="27">
                  <c:v>23978</c:v>
                </c:pt>
                <c:pt idx="28">
                  <c:v>31526</c:v>
                </c:pt>
                <c:pt idx="29">
                  <c:v>27457</c:v>
                </c:pt>
                <c:pt idx="30">
                  <c:v>31262</c:v>
                </c:pt>
                <c:pt idx="31">
                  <c:v>22820</c:v>
                </c:pt>
                <c:pt idx="32">
                  <c:v>25603</c:v>
                </c:pt>
                <c:pt idx="33">
                  <c:v>23003</c:v>
                </c:pt>
                <c:pt idx="34">
                  <c:v>23370</c:v>
                </c:pt>
                <c:pt idx="35">
                  <c:v>17956</c:v>
                </c:pt>
                <c:pt idx="36">
                  <c:v>23806</c:v>
                </c:pt>
                <c:pt idx="37">
                  <c:v>22737</c:v>
                </c:pt>
                <c:pt idx="38">
                  <c:v>19473</c:v>
                </c:pt>
                <c:pt idx="39">
                  <c:v>20309</c:v>
                </c:pt>
                <c:pt idx="40">
                  <c:v>17171</c:v>
                </c:pt>
                <c:pt idx="41">
                  <c:v>15573</c:v>
                </c:pt>
                <c:pt idx="42">
                  <c:v>16237</c:v>
                </c:pt>
                <c:pt idx="43">
                  <c:v>18254</c:v>
                </c:pt>
                <c:pt idx="44">
                  <c:v>16968</c:v>
                </c:pt>
                <c:pt idx="45">
                  <c:v>14400</c:v>
                </c:pt>
                <c:pt idx="46">
                  <c:v>7685</c:v>
                </c:pt>
                <c:pt idx="47">
                  <c:v>14515</c:v>
                </c:pt>
                <c:pt idx="48">
                  <c:v>12747</c:v>
                </c:pt>
                <c:pt idx="49">
                  <c:v>13944</c:v>
                </c:pt>
                <c:pt idx="50">
                  <c:v>8812</c:v>
                </c:pt>
                <c:pt idx="51">
                  <c:v>7725</c:v>
                </c:pt>
              </c:numCache>
            </c:numRef>
          </c:val>
          <c:smooth val="0"/>
          <c:extLst>
            <c:ext xmlns:c16="http://schemas.microsoft.com/office/drawing/2014/chart" uri="{C3380CC4-5D6E-409C-BE32-E72D297353CC}">
              <c16:uniqueId val="{00000001-BEB2-49BF-9390-63C88F08BCE7}"/>
            </c:ext>
          </c:extLst>
        </c:ser>
        <c:ser>
          <c:idx val="2"/>
          <c:order val="2"/>
          <c:tx>
            <c:strRef>
              <c:f>'Flash Report Charts'!$AP$4</c:f>
              <c:strCache>
                <c:ptCount val="1"/>
                <c:pt idx="0">
                  <c:v>2020 No Cash-out Rate Locks (left axis)</c:v>
                </c:pt>
              </c:strCache>
            </c:strRef>
          </c:tx>
          <c:spPr>
            <a:ln w="28575" cap="rnd">
              <a:solidFill>
                <a:schemeClr val="accent1"/>
              </a:solidFill>
              <a:round/>
            </a:ln>
            <a:effectLst/>
          </c:spPr>
          <c:marker>
            <c:symbol val="none"/>
          </c:marker>
          <c:val>
            <c:numRef>
              <c:f>'Flash Report Charts'!$AP$5:$AP$56</c:f>
              <c:numCache>
                <c:formatCode>#,##0_);\(#,##0\)</c:formatCode>
                <c:ptCount val="52"/>
                <c:pt idx="0">
                  <c:v>20383</c:v>
                </c:pt>
                <c:pt idx="1">
                  <c:v>18278</c:v>
                </c:pt>
                <c:pt idx="2">
                  <c:v>17686</c:v>
                </c:pt>
                <c:pt idx="3">
                  <c:v>30330</c:v>
                </c:pt>
                <c:pt idx="4">
                  <c:v>29631</c:v>
                </c:pt>
                <c:pt idx="5">
                  <c:v>26572</c:v>
                </c:pt>
                <c:pt idx="6">
                  <c:v>23268</c:v>
                </c:pt>
                <c:pt idx="7">
                  <c:v>45352</c:v>
                </c:pt>
                <c:pt idx="8">
                  <c:v>101151</c:v>
                </c:pt>
                <c:pt idx="9">
                  <c:v>63407</c:v>
                </c:pt>
                <c:pt idx="10">
                  <c:v>30872</c:v>
                </c:pt>
                <c:pt idx="11">
                  <c:v>61294</c:v>
                </c:pt>
                <c:pt idx="12">
                  <c:v>36563</c:v>
                </c:pt>
                <c:pt idx="13">
                  <c:v>42645</c:v>
                </c:pt>
                <c:pt idx="14">
                  <c:v>43494</c:v>
                </c:pt>
                <c:pt idx="15">
                  <c:v>41324</c:v>
                </c:pt>
                <c:pt idx="16">
                  <c:v>47672</c:v>
                </c:pt>
                <c:pt idx="17">
                  <c:v>44042</c:v>
                </c:pt>
                <c:pt idx="18">
                  <c:v>45772</c:v>
                </c:pt>
                <c:pt idx="19">
                  <c:v>44936</c:v>
                </c:pt>
                <c:pt idx="20">
                  <c:v>36814</c:v>
                </c:pt>
                <c:pt idx="21">
                  <c:v>47940</c:v>
                </c:pt>
                <c:pt idx="22">
                  <c:v>64697</c:v>
                </c:pt>
                <c:pt idx="23">
                  <c:v>43289</c:v>
                </c:pt>
                <c:pt idx="24">
                  <c:v>44795</c:v>
                </c:pt>
                <c:pt idx="25">
                  <c:v>42035</c:v>
                </c:pt>
                <c:pt idx="26">
                  <c:v>58043</c:v>
                </c:pt>
                <c:pt idx="27">
                  <c:v>54676</c:v>
                </c:pt>
                <c:pt idx="28">
                  <c:v>55867</c:v>
                </c:pt>
                <c:pt idx="29">
                  <c:v>60546</c:v>
                </c:pt>
                <c:pt idx="30">
                  <c:v>69622</c:v>
                </c:pt>
                <c:pt idx="31">
                  <c:v>59921</c:v>
                </c:pt>
                <c:pt idx="32">
                  <c:v>48795</c:v>
                </c:pt>
                <c:pt idx="33">
                  <c:v>50483</c:v>
                </c:pt>
                <c:pt idx="34">
                  <c:v>53248</c:v>
                </c:pt>
                <c:pt idx="35">
                  <c:v>41175</c:v>
                </c:pt>
                <c:pt idx="36">
                  <c:v>53799</c:v>
                </c:pt>
                <c:pt idx="37">
                  <c:v>42557</c:v>
                </c:pt>
                <c:pt idx="38">
                  <c:v>53512</c:v>
                </c:pt>
                <c:pt idx="39">
                  <c:v>41936</c:v>
                </c:pt>
                <c:pt idx="40">
                  <c:v>40051</c:v>
                </c:pt>
                <c:pt idx="41">
                  <c:v>40564</c:v>
                </c:pt>
                <c:pt idx="42">
                  <c:v>46474</c:v>
                </c:pt>
                <c:pt idx="43">
                  <c:v>53055</c:v>
                </c:pt>
                <c:pt idx="44">
                  <c:v>40616</c:v>
                </c:pt>
                <c:pt idx="45">
                  <c:v>49100</c:v>
                </c:pt>
                <c:pt idx="46">
                  <c:v>29903</c:v>
                </c:pt>
                <c:pt idx="47">
                  <c:v>49431</c:v>
                </c:pt>
                <c:pt idx="48">
                  <c:v>46657</c:v>
                </c:pt>
                <c:pt idx="49">
                  <c:v>48666</c:v>
                </c:pt>
                <c:pt idx="50">
                  <c:v>28587</c:v>
                </c:pt>
                <c:pt idx="51">
                  <c:v>31443</c:v>
                </c:pt>
              </c:numCache>
            </c:numRef>
          </c:val>
          <c:smooth val="0"/>
          <c:extLst>
            <c:ext xmlns:c16="http://schemas.microsoft.com/office/drawing/2014/chart" uri="{C3380CC4-5D6E-409C-BE32-E72D297353CC}">
              <c16:uniqueId val="{00000002-BEB2-49BF-9390-63C88F08BCE7}"/>
            </c:ext>
          </c:extLst>
        </c:ser>
        <c:ser>
          <c:idx val="3"/>
          <c:order val="3"/>
          <c:tx>
            <c:strRef>
              <c:f>'Flash Report Charts'!$AQ$4</c:f>
              <c:strCache>
                <c:ptCount val="1"/>
                <c:pt idx="0">
                  <c:v>2019 No Cash-out Rate Locks (left axis)</c:v>
                </c:pt>
              </c:strCache>
            </c:strRef>
          </c:tx>
          <c:spPr>
            <a:ln w="28575" cap="rnd">
              <a:solidFill>
                <a:schemeClr val="accent3"/>
              </a:solidFill>
              <a:round/>
            </a:ln>
            <a:effectLst/>
          </c:spPr>
          <c:marker>
            <c:symbol val="none"/>
          </c:marker>
          <c:val>
            <c:numRef>
              <c:f>'Flash Report Charts'!$AQ$5:$AQ$56</c:f>
              <c:numCache>
                <c:formatCode>#,##0_);\(#,##0\)</c:formatCode>
                <c:ptCount val="52"/>
                <c:pt idx="0">
                  <c:v>4936</c:v>
                </c:pt>
                <c:pt idx="1">
                  <c:v>4942</c:v>
                </c:pt>
                <c:pt idx="2">
                  <c:v>3688</c:v>
                </c:pt>
                <c:pt idx="3">
                  <c:v>5131</c:v>
                </c:pt>
                <c:pt idx="4">
                  <c:v>4437</c:v>
                </c:pt>
                <c:pt idx="5">
                  <c:v>4748</c:v>
                </c:pt>
                <c:pt idx="6">
                  <c:v>4409</c:v>
                </c:pt>
                <c:pt idx="7">
                  <c:v>4921</c:v>
                </c:pt>
                <c:pt idx="8">
                  <c:v>5148</c:v>
                </c:pt>
                <c:pt idx="9">
                  <c:v>6113</c:v>
                </c:pt>
                <c:pt idx="10">
                  <c:v>7270</c:v>
                </c:pt>
                <c:pt idx="11">
                  <c:v>11369</c:v>
                </c:pt>
                <c:pt idx="12">
                  <c:v>10367</c:v>
                </c:pt>
                <c:pt idx="13">
                  <c:v>8750</c:v>
                </c:pt>
                <c:pt idx="14">
                  <c:v>6772</c:v>
                </c:pt>
                <c:pt idx="15">
                  <c:v>6973</c:v>
                </c:pt>
                <c:pt idx="16">
                  <c:v>7844</c:v>
                </c:pt>
                <c:pt idx="17">
                  <c:v>8197</c:v>
                </c:pt>
                <c:pt idx="18">
                  <c:v>9333</c:v>
                </c:pt>
                <c:pt idx="19">
                  <c:v>8525</c:v>
                </c:pt>
                <c:pt idx="20">
                  <c:v>9101</c:v>
                </c:pt>
                <c:pt idx="21">
                  <c:v>18194</c:v>
                </c:pt>
                <c:pt idx="22">
                  <c:v>15231</c:v>
                </c:pt>
                <c:pt idx="23">
                  <c:v>19186</c:v>
                </c:pt>
                <c:pt idx="24">
                  <c:v>16909</c:v>
                </c:pt>
                <c:pt idx="25">
                  <c:v>11799</c:v>
                </c:pt>
                <c:pt idx="26">
                  <c:v>14982</c:v>
                </c:pt>
                <c:pt idx="27">
                  <c:v>13475</c:v>
                </c:pt>
                <c:pt idx="28">
                  <c:v>14087</c:v>
                </c:pt>
                <c:pt idx="29">
                  <c:v>19880</c:v>
                </c:pt>
                <c:pt idx="30">
                  <c:v>29026</c:v>
                </c:pt>
                <c:pt idx="31">
                  <c:v>26721</c:v>
                </c:pt>
                <c:pt idx="32">
                  <c:v>22541</c:v>
                </c:pt>
                <c:pt idx="33">
                  <c:v>23314</c:v>
                </c:pt>
                <c:pt idx="34">
                  <c:v>23640</c:v>
                </c:pt>
                <c:pt idx="35">
                  <c:v>20013</c:v>
                </c:pt>
                <c:pt idx="36">
                  <c:v>14360</c:v>
                </c:pt>
                <c:pt idx="37">
                  <c:v>19046</c:v>
                </c:pt>
                <c:pt idx="38">
                  <c:v>23194</c:v>
                </c:pt>
                <c:pt idx="39">
                  <c:v>22368</c:v>
                </c:pt>
                <c:pt idx="40">
                  <c:v>12989</c:v>
                </c:pt>
                <c:pt idx="41">
                  <c:v>14901</c:v>
                </c:pt>
                <c:pt idx="42">
                  <c:v>17853</c:v>
                </c:pt>
                <c:pt idx="43">
                  <c:v>16649</c:v>
                </c:pt>
                <c:pt idx="44">
                  <c:v>15204</c:v>
                </c:pt>
                <c:pt idx="45">
                  <c:v>18118</c:v>
                </c:pt>
                <c:pt idx="46">
                  <c:v>9832</c:v>
                </c:pt>
                <c:pt idx="47">
                  <c:v>16641</c:v>
                </c:pt>
                <c:pt idx="48">
                  <c:v>15419</c:v>
                </c:pt>
                <c:pt idx="49">
                  <c:v>12397</c:v>
                </c:pt>
                <c:pt idx="50">
                  <c:v>5740</c:v>
                </c:pt>
                <c:pt idx="51">
                  <c:v>10454</c:v>
                </c:pt>
              </c:numCache>
            </c:numRef>
          </c:val>
          <c:smooth val="0"/>
          <c:extLst>
            <c:ext xmlns:c16="http://schemas.microsoft.com/office/drawing/2014/chart" uri="{C3380CC4-5D6E-409C-BE32-E72D297353CC}">
              <c16:uniqueId val="{00000003-BEB2-49BF-9390-63C88F08BCE7}"/>
            </c:ext>
          </c:extLst>
        </c:ser>
        <c:dLbls>
          <c:showLegendKey val="0"/>
          <c:showVal val="0"/>
          <c:showCatName val="0"/>
          <c:showSerName val="0"/>
          <c:showPercent val="0"/>
          <c:showBubbleSize val="0"/>
        </c:dLbls>
        <c:marker val="1"/>
        <c:smooth val="0"/>
        <c:axId val="800471408"/>
        <c:axId val="800473048"/>
      </c:lineChart>
      <c:lineChart>
        <c:grouping val="standard"/>
        <c:varyColors val="0"/>
        <c:ser>
          <c:idx val="5"/>
          <c:order val="5"/>
          <c:tx>
            <c:strRef>
              <c:f>'Flash Report Charts'!$AS$4</c:f>
              <c:strCache>
                <c:ptCount val="1"/>
                <c:pt idx="0">
                  <c:v>Median 2022 No Cash-out Note Rate (right axis)</c:v>
                </c:pt>
              </c:strCache>
            </c:strRef>
          </c:tx>
          <c:spPr>
            <a:ln w="28575" cap="rnd">
              <a:solidFill>
                <a:schemeClr val="accent4"/>
              </a:solidFill>
              <a:round/>
            </a:ln>
            <a:effectLst/>
          </c:spPr>
          <c:marker>
            <c:symbol val="triangle"/>
            <c:size val="5"/>
            <c:spPr>
              <a:solidFill>
                <a:schemeClr val="accent4"/>
              </a:solidFill>
              <a:ln w="9525">
                <a:solidFill>
                  <a:schemeClr val="accent4"/>
                </a:solidFill>
              </a:ln>
              <a:effectLst/>
            </c:spPr>
          </c:marker>
          <c:val>
            <c:numRef>
              <c:f>'Flash Report Charts'!$AS$5:$AS$56</c:f>
              <c:numCache>
                <c:formatCode>#,##0.00_);\(#,##0.00\)</c:formatCode>
                <c:ptCount val="52"/>
                <c:pt idx="0">
                  <c:v>3.25</c:v>
                </c:pt>
                <c:pt idx="1">
                  <c:v>3.375</c:v>
                </c:pt>
                <c:pt idx="2">
                  <c:v>3.5</c:v>
                </c:pt>
                <c:pt idx="3">
                  <c:v>3.5</c:v>
                </c:pt>
                <c:pt idx="4">
                  <c:v>3.625</c:v>
                </c:pt>
                <c:pt idx="5">
                  <c:v>3.75</c:v>
                </c:pt>
                <c:pt idx="6">
                  <c:v>3.875</c:v>
                </c:pt>
                <c:pt idx="7">
                  <c:v>3.875</c:v>
                </c:pt>
                <c:pt idx="8">
                  <c:v>3.875</c:v>
                </c:pt>
                <c:pt idx="9">
                  <c:v>3.875</c:v>
                </c:pt>
                <c:pt idx="10">
                  <c:v>4.25</c:v>
                </c:pt>
                <c:pt idx="11">
                  <c:v>4.4899997711181641</c:v>
                </c:pt>
                <c:pt idx="12">
                  <c:v>4.625</c:v>
                </c:pt>
                <c:pt idx="13">
                  <c:v>4.75</c:v>
                </c:pt>
                <c:pt idx="14">
                  <c:v>4.875</c:v>
                </c:pt>
                <c:pt idx="15">
                  <c:v>5</c:v>
                </c:pt>
                <c:pt idx="16">
                  <c:v>5.125</c:v>
                </c:pt>
              </c:numCache>
            </c:numRef>
          </c:val>
          <c:smooth val="0"/>
          <c:extLst>
            <c:ext xmlns:c16="http://schemas.microsoft.com/office/drawing/2014/chart" uri="{C3380CC4-5D6E-409C-BE32-E72D297353CC}">
              <c16:uniqueId val="{00000004-BEB2-49BF-9390-63C88F08BCE7}"/>
            </c:ext>
          </c:extLst>
        </c:ser>
        <c:dLbls>
          <c:showLegendKey val="0"/>
          <c:showVal val="0"/>
          <c:showCatName val="0"/>
          <c:showSerName val="0"/>
          <c:showPercent val="0"/>
          <c:showBubbleSize val="0"/>
        </c:dLbls>
        <c:marker val="1"/>
        <c:smooth val="0"/>
        <c:axId val="1935547727"/>
        <c:axId val="1935558959"/>
        <c:extLst>
          <c:ext xmlns:c15="http://schemas.microsoft.com/office/drawing/2012/chart" uri="{02D57815-91ED-43cb-92C2-25804820EDAC}">
            <c15:filteredLineSeries>
              <c15:ser>
                <c:idx val="4"/>
                <c:order val="4"/>
                <c:tx>
                  <c:strRef>
                    <c:extLst>
                      <c:ext uri="{02D57815-91ED-43cb-92C2-25804820EDAC}">
                        <c15:formulaRef>
                          <c15:sqref>'Flash Report Charts'!$AR$4</c15:sqref>
                        </c15:formulaRef>
                      </c:ext>
                    </c:extLst>
                    <c:strCache>
                      <c:ptCount val="1"/>
                      <c:pt idx="0">
                        <c:v>Median 2021 No Cash-out Note Rate (right axis)</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val>
                  <c:numRef>
                    <c:extLst>
                      <c:ext uri="{02D57815-91ED-43cb-92C2-25804820EDAC}">
                        <c15:formulaRef>
                          <c15:sqref>'Flash Report Charts'!$AR$5:$AR$56</c15:sqref>
                        </c15:formulaRef>
                      </c:ext>
                    </c:extLst>
                    <c:numCache>
                      <c:formatCode>#,##0.00_);\(#,##0.00\)</c:formatCode>
                      <c:ptCount val="52"/>
                      <c:pt idx="0">
                        <c:v>2.75</c:v>
                      </c:pt>
                      <c:pt idx="1">
                        <c:v>2.75</c:v>
                      </c:pt>
                      <c:pt idx="2">
                        <c:v>2.75</c:v>
                      </c:pt>
                      <c:pt idx="3">
                        <c:v>2.75</c:v>
                      </c:pt>
                      <c:pt idx="4">
                        <c:v>2.75</c:v>
                      </c:pt>
                      <c:pt idx="5">
                        <c:v>2.75</c:v>
                      </c:pt>
                      <c:pt idx="6">
                        <c:v>2.875</c:v>
                      </c:pt>
                      <c:pt idx="7">
                        <c:v>2.9900000095367432</c:v>
                      </c:pt>
                      <c:pt idx="8">
                        <c:v>2.9900000095367432</c:v>
                      </c:pt>
                      <c:pt idx="9">
                        <c:v>3</c:v>
                      </c:pt>
                      <c:pt idx="10">
                        <c:v>3.25</c:v>
                      </c:pt>
                      <c:pt idx="11">
                        <c:v>3.125</c:v>
                      </c:pt>
                      <c:pt idx="12">
                        <c:v>3.125</c:v>
                      </c:pt>
                      <c:pt idx="13">
                        <c:v>3.125</c:v>
                      </c:pt>
                      <c:pt idx="14">
                        <c:v>3</c:v>
                      </c:pt>
                      <c:pt idx="15">
                        <c:v>2.9900000095367432</c:v>
                      </c:pt>
                      <c:pt idx="16">
                        <c:v>2.9900000095367432</c:v>
                      </c:pt>
                      <c:pt idx="17">
                        <c:v>2.9900000095367432</c:v>
                      </c:pt>
                      <c:pt idx="18">
                        <c:v>2.9900000095367432</c:v>
                      </c:pt>
                      <c:pt idx="19">
                        <c:v>2.9900000095367432</c:v>
                      </c:pt>
                      <c:pt idx="20">
                        <c:v>2.9900000095367432</c:v>
                      </c:pt>
                      <c:pt idx="21">
                        <c:v>2.9900000095367432</c:v>
                      </c:pt>
                      <c:pt idx="22">
                        <c:v>2.9900000095367432</c:v>
                      </c:pt>
                      <c:pt idx="23">
                        <c:v>2.9900000095367432</c:v>
                      </c:pt>
                      <c:pt idx="24">
                        <c:v>2.999000072479248</c:v>
                      </c:pt>
                      <c:pt idx="25">
                        <c:v>2.9900000095367432</c:v>
                      </c:pt>
                      <c:pt idx="26">
                        <c:v>2.875</c:v>
                      </c:pt>
                      <c:pt idx="27">
                        <c:v>2.875</c:v>
                      </c:pt>
                      <c:pt idx="28">
                        <c:v>2.812000036239624</c:v>
                      </c:pt>
                      <c:pt idx="29">
                        <c:v>2.75</c:v>
                      </c:pt>
                      <c:pt idx="30">
                        <c:v>2.75</c:v>
                      </c:pt>
                      <c:pt idx="31">
                        <c:v>2.875</c:v>
                      </c:pt>
                      <c:pt idx="32">
                        <c:v>2.875</c:v>
                      </c:pt>
                      <c:pt idx="33">
                        <c:v>2.875</c:v>
                      </c:pt>
                      <c:pt idx="34">
                        <c:v>2.875</c:v>
                      </c:pt>
                      <c:pt idx="35">
                        <c:v>2.875</c:v>
                      </c:pt>
                      <c:pt idx="36">
                        <c:v>2.875</c:v>
                      </c:pt>
                      <c:pt idx="37">
                        <c:v>2.875</c:v>
                      </c:pt>
                      <c:pt idx="38">
                        <c:v>2.9900000095367432</c:v>
                      </c:pt>
                      <c:pt idx="39">
                        <c:v>2.9900000095367432</c:v>
                      </c:pt>
                      <c:pt idx="40">
                        <c:v>3</c:v>
                      </c:pt>
                      <c:pt idx="41">
                        <c:v>3.125</c:v>
                      </c:pt>
                      <c:pt idx="42">
                        <c:v>3.125</c:v>
                      </c:pt>
                      <c:pt idx="43">
                        <c:v>3</c:v>
                      </c:pt>
                      <c:pt idx="44">
                        <c:v>2.9900000095367432</c:v>
                      </c:pt>
                      <c:pt idx="45">
                        <c:v>3.125</c:v>
                      </c:pt>
                      <c:pt idx="46">
                        <c:v>3.125</c:v>
                      </c:pt>
                      <c:pt idx="47">
                        <c:v>3.125</c:v>
                      </c:pt>
                      <c:pt idx="48">
                        <c:v>3.125</c:v>
                      </c:pt>
                      <c:pt idx="49">
                        <c:v>3.125</c:v>
                      </c:pt>
                      <c:pt idx="50">
                        <c:v>3</c:v>
                      </c:pt>
                      <c:pt idx="51">
                        <c:v>3.124000072479248</c:v>
                      </c:pt>
                    </c:numCache>
                  </c:numRef>
                </c:val>
                <c:smooth val="0"/>
                <c:extLst>
                  <c:ext xmlns:c16="http://schemas.microsoft.com/office/drawing/2014/chart" uri="{C3380CC4-5D6E-409C-BE32-E72D297353CC}">
                    <c16:uniqueId val="{00000005-BEB2-49BF-9390-63C88F08BCE7}"/>
                  </c:ext>
                </c:extLst>
              </c15:ser>
            </c15:filteredLineSeries>
          </c:ext>
        </c:extLst>
      </c:lineChart>
      <c:catAx>
        <c:axId val="800471408"/>
        <c:scaling>
          <c:orientation val="minMax"/>
        </c:scaling>
        <c:delete val="0"/>
        <c:axPos val="b"/>
        <c:title>
          <c:tx>
            <c:rich>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r>
                  <a:rPr lang="en-US" b="1"/>
                  <a:t>Week</a:t>
                </a:r>
              </a:p>
            </c:rich>
          </c:tx>
          <c:overlay val="0"/>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0" spcFirstLastPara="1" vertOverflow="ellipsis" wrap="square" anchor="ctr" anchorCtr="1"/>
          <a:lstStyle/>
          <a:p>
            <a:pPr>
              <a:defRPr sz="900" b="0" i="0" u="none" strike="noStrike" kern="1200" baseline="0">
                <a:solidFill>
                  <a:sysClr val="windowText" lastClr="000000"/>
                </a:solidFill>
                <a:latin typeface="+mn-lt"/>
                <a:ea typeface="+mn-ea"/>
                <a:cs typeface="+mn-cs"/>
              </a:defRPr>
            </a:pPr>
            <a:endParaRPr lang="en-US"/>
          </a:p>
        </c:txPr>
        <c:crossAx val="800473048"/>
        <c:crosses val="autoZero"/>
        <c:auto val="1"/>
        <c:lblAlgn val="ctr"/>
        <c:lblOffset val="100"/>
        <c:tickLblSkip val="4"/>
        <c:noMultiLvlLbl val="0"/>
      </c:catAx>
      <c:valAx>
        <c:axId val="800473048"/>
        <c:scaling>
          <c:orientation val="minMax"/>
        </c:scaling>
        <c:delete val="0"/>
        <c:axPos val="l"/>
        <c:majorGridlines>
          <c:spPr>
            <a:ln w="9525" cap="flat" cmpd="sng" algn="ctr">
              <a:noFill/>
              <a:round/>
            </a:ln>
            <a:effectLst/>
          </c:spPr>
        </c:majorGridlines>
        <c:numFmt formatCode="#,##0_);\(#,##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crossAx val="800471408"/>
        <c:crosses val="autoZero"/>
        <c:crossBetween val="between"/>
        <c:dispUnits>
          <c:builtInUnit val="thousands"/>
        </c:dispUnits>
      </c:valAx>
      <c:valAx>
        <c:axId val="1935558959"/>
        <c:scaling>
          <c:orientation val="minMax"/>
          <c:max val="6"/>
          <c:min val="0"/>
        </c:scaling>
        <c:delete val="0"/>
        <c:axPos val="r"/>
        <c:title>
          <c:tx>
            <c:rich>
              <a:bodyPr rot="-54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r>
                  <a:rPr lang="en-US" b="1"/>
                  <a:t>Median</a:t>
                </a:r>
                <a:r>
                  <a:rPr lang="en-US" b="1" baseline="0"/>
                  <a:t> Note Rate</a:t>
                </a:r>
                <a:endParaRPr lang="en-US" b="1"/>
              </a:p>
            </c:rich>
          </c:tx>
          <c:overlay val="0"/>
          <c:spPr>
            <a:noFill/>
            <a:ln>
              <a:noFill/>
            </a:ln>
            <a:effectLst/>
          </c:spPr>
          <c:txPr>
            <a:bodyPr rot="-54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n-US"/>
            </a:p>
          </c:txPr>
        </c:title>
        <c:numFmt formatCode="#,##0.00_);\(#,##0.0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1935547727"/>
        <c:crosses val="max"/>
        <c:crossBetween val="between"/>
      </c:valAx>
      <c:catAx>
        <c:axId val="1935547727"/>
        <c:scaling>
          <c:orientation val="minMax"/>
        </c:scaling>
        <c:delete val="1"/>
        <c:axPos val="b"/>
        <c:numFmt formatCode="General" sourceLinked="1"/>
        <c:majorTickMark val="out"/>
        <c:minorTickMark val="none"/>
        <c:tickLblPos val="nextTo"/>
        <c:crossAx val="1935558959"/>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solidFill>
            <a:sysClr val="windowText" lastClr="000000"/>
          </a:solidFill>
        </a:defRPr>
      </a:pPr>
      <a:endParaRPr lang="en-US"/>
    </a:p>
  </c:txPr>
  <c:externalData r:id="rId4">
    <c:autoUpdate val="0"/>
  </c:externalData>
  <c:userShapes r:id="rId5"/>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050" b="1" i="0" u="none" strike="noStrike" kern="1200" spc="0" baseline="0">
                <a:solidFill>
                  <a:sysClr val="windowText" lastClr="000000"/>
                </a:solidFill>
                <a:latin typeface="+mn-lt"/>
                <a:ea typeface="+mn-ea"/>
                <a:cs typeface="+mn-cs"/>
              </a:defRPr>
            </a:pPr>
            <a:r>
              <a:rPr lang="en-US" sz="1050" b="1"/>
              <a:t>Share of Loans by Purpose</a:t>
            </a:r>
          </a:p>
        </c:rich>
      </c:tx>
      <c:overlay val="0"/>
      <c:spPr>
        <a:solidFill>
          <a:schemeClr val="accent2">
            <a:lumMod val="20000"/>
            <a:lumOff val="80000"/>
          </a:schemeClr>
        </a:solidFill>
        <a:ln>
          <a:noFill/>
        </a:ln>
        <a:effectLst/>
      </c:spPr>
      <c:txPr>
        <a:bodyPr rot="0" spcFirstLastPara="1" vertOverflow="ellipsis" vert="horz" wrap="square" anchor="ctr" anchorCtr="1"/>
        <a:lstStyle/>
        <a:p>
          <a:pPr>
            <a:defRPr sz="1050" b="1" i="0"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0.11927949006374203"/>
          <c:y val="0.11748281786941581"/>
          <c:w val="0.83125149356330463"/>
          <c:h val="0.68710246284629051"/>
        </c:manualLayout>
      </c:layout>
      <c:lineChart>
        <c:grouping val="standard"/>
        <c:varyColors val="0"/>
        <c:ser>
          <c:idx val="0"/>
          <c:order val="0"/>
          <c:tx>
            <c:strRef>
              <c:f>'share by purpose'!$B$1</c:f>
              <c:strCache>
                <c:ptCount val="1"/>
                <c:pt idx="0">
                  <c:v>Cash Out</c:v>
                </c:pt>
              </c:strCache>
            </c:strRef>
          </c:tx>
          <c:spPr>
            <a:ln w="28575" cap="rnd">
              <a:solidFill>
                <a:schemeClr val="accent1"/>
              </a:solidFill>
              <a:round/>
            </a:ln>
            <a:effectLst/>
          </c:spPr>
          <c:marker>
            <c:symbol val="none"/>
          </c:marker>
          <c:cat>
            <c:strRef>
              <c:f>'share by purpose'!$A$2:$A$174</c:f>
              <c:strCache>
                <c:ptCount val="173"/>
                <c:pt idx="0">
                  <c:v>2019 Week 1</c:v>
                </c:pt>
                <c:pt idx="1">
                  <c:v>Week 2</c:v>
                </c:pt>
                <c:pt idx="2">
                  <c:v>Week 3</c:v>
                </c:pt>
                <c:pt idx="3">
                  <c:v>Week 4</c:v>
                </c:pt>
                <c:pt idx="4">
                  <c:v>Week 5</c:v>
                </c:pt>
                <c:pt idx="5">
                  <c:v>Week 6</c:v>
                </c:pt>
                <c:pt idx="6">
                  <c:v>Week 7</c:v>
                </c:pt>
                <c:pt idx="7">
                  <c:v>Week 8</c:v>
                </c:pt>
                <c:pt idx="8">
                  <c:v>Week 9</c:v>
                </c:pt>
                <c:pt idx="9">
                  <c:v>Week 10</c:v>
                </c:pt>
                <c:pt idx="10">
                  <c:v>Week 11</c:v>
                </c:pt>
                <c:pt idx="11">
                  <c:v>Week 12</c:v>
                </c:pt>
                <c:pt idx="12">
                  <c:v>Week 13</c:v>
                </c:pt>
                <c:pt idx="13">
                  <c:v>Week 14</c:v>
                </c:pt>
                <c:pt idx="14">
                  <c:v>Week 15</c:v>
                </c:pt>
                <c:pt idx="15">
                  <c:v>Week 16</c:v>
                </c:pt>
                <c:pt idx="16">
                  <c:v>Week 17</c:v>
                </c:pt>
                <c:pt idx="17">
                  <c:v>Week 18</c:v>
                </c:pt>
                <c:pt idx="18">
                  <c:v>Week 19</c:v>
                </c:pt>
                <c:pt idx="19">
                  <c:v>Week 20</c:v>
                </c:pt>
                <c:pt idx="20">
                  <c:v>Week 21</c:v>
                </c:pt>
                <c:pt idx="21">
                  <c:v>Week 22</c:v>
                </c:pt>
                <c:pt idx="22">
                  <c:v>Week 23</c:v>
                </c:pt>
                <c:pt idx="23">
                  <c:v>Week 24</c:v>
                </c:pt>
                <c:pt idx="24">
                  <c:v>Week 25</c:v>
                </c:pt>
                <c:pt idx="25">
                  <c:v>Week 26</c:v>
                </c:pt>
                <c:pt idx="26">
                  <c:v>Week 27</c:v>
                </c:pt>
                <c:pt idx="27">
                  <c:v>Week 28</c:v>
                </c:pt>
                <c:pt idx="28">
                  <c:v>Week 29</c:v>
                </c:pt>
                <c:pt idx="29">
                  <c:v>Week 30</c:v>
                </c:pt>
                <c:pt idx="30">
                  <c:v>Week 31</c:v>
                </c:pt>
                <c:pt idx="31">
                  <c:v>Week 32</c:v>
                </c:pt>
                <c:pt idx="32">
                  <c:v>Week 33</c:v>
                </c:pt>
                <c:pt idx="33">
                  <c:v>Week 34</c:v>
                </c:pt>
                <c:pt idx="34">
                  <c:v>Week 35</c:v>
                </c:pt>
                <c:pt idx="35">
                  <c:v>Week 36</c:v>
                </c:pt>
                <c:pt idx="36">
                  <c:v>Week 37</c:v>
                </c:pt>
                <c:pt idx="37">
                  <c:v>Week 38</c:v>
                </c:pt>
                <c:pt idx="38">
                  <c:v>Week 39</c:v>
                </c:pt>
                <c:pt idx="39">
                  <c:v>Week 40</c:v>
                </c:pt>
                <c:pt idx="40">
                  <c:v>Week 41</c:v>
                </c:pt>
                <c:pt idx="41">
                  <c:v>Week 42</c:v>
                </c:pt>
                <c:pt idx="42">
                  <c:v>Week 43</c:v>
                </c:pt>
                <c:pt idx="43">
                  <c:v>Week 44</c:v>
                </c:pt>
                <c:pt idx="44">
                  <c:v>Week 45</c:v>
                </c:pt>
                <c:pt idx="45">
                  <c:v>Week 46</c:v>
                </c:pt>
                <c:pt idx="46">
                  <c:v>Week 47</c:v>
                </c:pt>
                <c:pt idx="47">
                  <c:v>Week 48</c:v>
                </c:pt>
                <c:pt idx="48">
                  <c:v>Week 49</c:v>
                </c:pt>
                <c:pt idx="49">
                  <c:v>Week 50</c:v>
                </c:pt>
                <c:pt idx="50">
                  <c:v>Week 51</c:v>
                </c:pt>
                <c:pt idx="51">
                  <c:v>Week 52</c:v>
                </c:pt>
                <c:pt idx="52">
                  <c:v>2020 Week 1</c:v>
                </c:pt>
                <c:pt idx="53">
                  <c:v>Week 2</c:v>
                </c:pt>
                <c:pt idx="54">
                  <c:v>Week 3</c:v>
                </c:pt>
                <c:pt idx="55">
                  <c:v>Week 4</c:v>
                </c:pt>
                <c:pt idx="56">
                  <c:v>Week 5</c:v>
                </c:pt>
                <c:pt idx="57">
                  <c:v>Week 6</c:v>
                </c:pt>
                <c:pt idx="58">
                  <c:v>Week 7</c:v>
                </c:pt>
                <c:pt idx="59">
                  <c:v>Week 8</c:v>
                </c:pt>
                <c:pt idx="60">
                  <c:v>Week 9</c:v>
                </c:pt>
                <c:pt idx="61">
                  <c:v>Week 10</c:v>
                </c:pt>
                <c:pt idx="62">
                  <c:v>Week 11</c:v>
                </c:pt>
                <c:pt idx="63">
                  <c:v>Week 12</c:v>
                </c:pt>
                <c:pt idx="64">
                  <c:v>Week 13</c:v>
                </c:pt>
                <c:pt idx="65">
                  <c:v>Week 14</c:v>
                </c:pt>
                <c:pt idx="66">
                  <c:v>Week 15</c:v>
                </c:pt>
                <c:pt idx="67">
                  <c:v>Week 16</c:v>
                </c:pt>
                <c:pt idx="68">
                  <c:v>Week 17</c:v>
                </c:pt>
                <c:pt idx="69">
                  <c:v>Week 18</c:v>
                </c:pt>
                <c:pt idx="70">
                  <c:v>Week 19</c:v>
                </c:pt>
                <c:pt idx="71">
                  <c:v>Week 20</c:v>
                </c:pt>
                <c:pt idx="72">
                  <c:v>Week 21</c:v>
                </c:pt>
                <c:pt idx="73">
                  <c:v>Week 22</c:v>
                </c:pt>
                <c:pt idx="74">
                  <c:v>Week 23</c:v>
                </c:pt>
                <c:pt idx="75">
                  <c:v>Week 24</c:v>
                </c:pt>
                <c:pt idx="76">
                  <c:v>Week 25</c:v>
                </c:pt>
                <c:pt idx="77">
                  <c:v>Week 26</c:v>
                </c:pt>
                <c:pt idx="78">
                  <c:v>Week 27</c:v>
                </c:pt>
                <c:pt idx="79">
                  <c:v>Week 28</c:v>
                </c:pt>
                <c:pt idx="80">
                  <c:v>Week 29</c:v>
                </c:pt>
                <c:pt idx="81">
                  <c:v>Week 30</c:v>
                </c:pt>
                <c:pt idx="82">
                  <c:v>Week 31</c:v>
                </c:pt>
                <c:pt idx="83">
                  <c:v>Week 32</c:v>
                </c:pt>
                <c:pt idx="84">
                  <c:v>Week 33</c:v>
                </c:pt>
                <c:pt idx="85">
                  <c:v>Week 34</c:v>
                </c:pt>
                <c:pt idx="86">
                  <c:v>Week 35</c:v>
                </c:pt>
                <c:pt idx="87">
                  <c:v>Week 36</c:v>
                </c:pt>
                <c:pt idx="88">
                  <c:v>Week 37</c:v>
                </c:pt>
                <c:pt idx="89">
                  <c:v>Week 38</c:v>
                </c:pt>
                <c:pt idx="90">
                  <c:v>Week 39</c:v>
                </c:pt>
                <c:pt idx="91">
                  <c:v>Week 40</c:v>
                </c:pt>
                <c:pt idx="92">
                  <c:v>Week 41</c:v>
                </c:pt>
                <c:pt idx="93">
                  <c:v>Week 42</c:v>
                </c:pt>
                <c:pt idx="94">
                  <c:v>Week 43</c:v>
                </c:pt>
                <c:pt idx="95">
                  <c:v>Week 44</c:v>
                </c:pt>
                <c:pt idx="96">
                  <c:v>Week 45</c:v>
                </c:pt>
                <c:pt idx="97">
                  <c:v>Week 46</c:v>
                </c:pt>
                <c:pt idx="98">
                  <c:v>Week 47</c:v>
                </c:pt>
                <c:pt idx="99">
                  <c:v>Week 48</c:v>
                </c:pt>
                <c:pt idx="100">
                  <c:v>Week 49</c:v>
                </c:pt>
                <c:pt idx="101">
                  <c:v>Week 50</c:v>
                </c:pt>
                <c:pt idx="102">
                  <c:v>Week 51</c:v>
                </c:pt>
                <c:pt idx="103">
                  <c:v>Week 52</c:v>
                </c:pt>
                <c:pt idx="104">
                  <c:v>2021 Week 1</c:v>
                </c:pt>
                <c:pt idx="105">
                  <c:v>Week 2</c:v>
                </c:pt>
                <c:pt idx="106">
                  <c:v>Week 3</c:v>
                </c:pt>
                <c:pt idx="107">
                  <c:v>Week 4</c:v>
                </c:pt>
                <c:pt idx="108">
                  <c:v>Week 5</c:v>
                </c:pt>
                <c:pt idx="109">
                  <c:v>Week 6</c:v>
                </c:pt>
                <c:pt idx="110">
                  <c:v>Week 7</c:v>
                </c:pt>
                <c:pt idx="111">
                  <c:v>Week 8</c:v>
                </c:pt>
                <c:pt idx="112">
                  <c:v>Week 9</c:v>
                </c:pt>
                <c:pt idx="113">
                  <c:v>Week 10</c:v>
                </c:pt>
                <c:pt idx="114">
                  <c:v>Week 11</c:v>
                </c:pt>
                <c:pt idx="115">
                  <c:v>Week 12</c:v>
                </c:pt>
                <c:pt idx="116">
                  <c:v>Week 13</c:v>
                </c:pt>
                <c:pt idx="117">
                  <c:v>Week 14</c:v>
                </c:pt>
                <c:pt idx="118">
                  <c:v>Week 15</c:v>
                </c:pt>
                <c:pt idx="119">
                  <c:v>Week 16</c:v>
                </c:pt>
                <c:pt idx="120">
                  <c:v>Week 17</c:v>
                </c:pt>
                <c:pt idx="121">
                  <c:v>Week 18</c:v>
                </c:pt>
                <c:pt idx="122">
                  <c:v>Week 19</c:v>
                </c:pt>
                <c:pt idx="123">
                  <c:v>Week 20</c:v>
                </c:pt>
                <c:pt idx="124">
                  <c:v>Week 21</c:v>
                </c:pt>
                <c:pt idx="125">
                  <c:v>Week 22</c:v>
                </c:pt>
                <c:pt idx="126">
                  <c:v>Week 23</c:v>
                </c:pt>
                <c:pt idx="127">
                  <c:v>Week 24</c:v>
                </c:pt>
                <c:pt idx="128">
                  <c:v>Week 25</c:v>
                </c:pt>
                <c:pt idx="129">
                  <c:v>Week 26</c:v>
                </c:pt>
                <c:pt idx="130">
                  <c:v>Week 27</c:v>
                </c:pt>
                <c:pt idx="131">
                  <c:v>Week 28</c:v>
                </c:pt>
                <c:pt idx="132">
                  <c:v>Week 29</c:v>
                </c:pt>
                <c:pt idx="133">
                  <c:v>Week 30</c:v>
                </c:pt>
                <c:pt idx="134">
                  <c:v>Week 31</c:v>
                </c:pt>
                <c:pt idx="135">
                  <c:v>Week 32</c:v>
                </c:pt>
                <c:pt idx="136">
                  <c:v>Week 33</c:v>
                </c:pt>
                <c:pt idx="137">
                  <c:v>Week 34</c:v>
                </c:pt>
                <c:pt idx="138">
                  <c:v>Week 35</c:v>
                </c:pt>
                <c:pt idx="139">
                  <c:v>Week 36</c:v>
                </c:pt>
                <c:pt idx="140">
                  <c:v>Week 37</c:v>
                </c:pt>
                <c:pt idx="141">
                  <c:v>Week 38</c:v>
                </c:pt>
                <c:pt idx="142">
                  <c:v>Week 39</c:v>
                </c:pt>
                <c:pt idx="143">
                  <c:v>Week 40</c:v>
                </c:pt>
                <c:pt idx="144">
                  <c:v>Week 41</c:v>
                </c:pt>
                <c:pt idx="145">
                  <c:v>Week 42</c:v>
                </c:pt>
                <c:pt idx="146">
                  <c:v>Week 43</c:v>
                </c:pt>
                <c:pt idx="147">
                  <c:v>Week 44</c:v>
                </c:pt>
                <c:pt idx="148">
                  <c:v>Week 45</c:v>
                </c:pt>
                <c:pt idx="149">
                  <c:v>Week 46</c:v>
                </c:pt>
                <c:pt idx="150">
                  <c:v>Week 47</c:v>
                </c:pt>
                <c:pt idx="151">
                  <c:v>Week 48</c:v>
                </c:pt>
                <c:pt idx="152">
                  <c:v>Week 49</c:v>
                </c:pt>
                <c:pt idx="153">
                  <c:v>Week 50</c:v>
                </c:pt>
                <c:pt idx="154">
                  <c:v>Week 51</c:v>
                </c:pt>
                <c:pt idx="155">
                  <c:v>Week 52</c:v>
                </c:pt>
                <c:pt idx="156">
                  <c:v>2021 Week 1</c:v>
                </c:pt>
                <c:pt idx="157">
                  <c:v>Week 2</c:v>
                </c:pt>
                <c:pt idx="158">
                  <c:v>Week 3</c:v>
                </c:pt>
                <c:pt idx="159">
                  <c:v>Week 4</c:v>
                </c:pt>
                <c:pt idx="160">
                  <c:v>Week 5</c:v>
                </c:pt>
                <c:pt idx="161">
                  <c:v>Week 6</c:v>
                </c:pt>
                <c:pt idx="162">
                  <c:v>Week 7</c:v>
                </c:pt>
                <c:pt idx="163">
                  <c:v>Week 8</c:v>
                </c:pt>
                <c:pt idx="164">
                  <c:v>Week 9</c:v>
                </c:pt>
                <c:pt idx="165">
                  <c:v>Week 10</c:v>
                </c:pt>
                <c:pt idx="166">
                  <c:v>Week 11</c:v>
                </c:pt>
                <c:pt idx="167">
                  <c:v>Week 12</c:v>
                </c:pt>
                <c:pt idx="168">
                  <c:v>Week 13</c:v>
                </c:pt>
                <c:pt idx="169">
                  <c:v>Week 14</c:v>
                </c:pt>
                <c:pt idx="170">
                  <c:v>Week 15</c:v>
                </c:pt>
                <c:pt idx="171">
                  <c:v>Week 16</c:v>
                </c:pt>
                <c:pt idx="172">
                  <c:v>Week 17</c:v>
                </c:pt>
              </c:strCache>
            </c:strRef>
          </c:cat>
          <c:val>
            <c:numRef>
              <c:f>'share by purpose'!$B$2:$B$174</c:f>
              <c:numCache>
                <c:formatCode>0%</c:formatCode>
                <c:ptCount val="173"/>
                <c:pt idx="0">
                  <c:v>0.19980490207672119</c:v>
                </c:pt>
                <c:pt idx="1">
                  <c:v>0.19527128338813782</c:v>
                </c:pt>
                <c:pt idx="2">
                  <c:v>0.18054550886154175</c:v>
                </c:pt>
                <c:pt idx="3">
                  <c:v>0.16823627054691315</c:v>
                </c:pt>
                <c:pt idx="4">
                  <c:v>0.17554797232151031</c:v>
                </c:pt>
                <c:pt idx="5">
                  <c:v>0.17748521268367767</c:v>
                </c:pt>
                <c:pt idx="6">
                  <c:v>0.15713541209697723</c:v>
                </c:pt>
                <c:pt idx="7">
                  <c:v>0.16650561988353729</c:v>
                </c:pt>
                <c:pt idx="8">
                  <c:v>0.15867410600185394</c:v>
                </c:pt>
                <c:pt idx="9">
                  <c:v>0.1622871607542038</c:v>
                </c:pt>
                <c:pt idx="10">
                  <c:v>0.15925516188144684</c:v>
                </c:pt>
                <c:pt idx="11">
                  <c:v>0.15408876538276672</c:v>
                </c:pt>
                <c:pt idx="12">
                  <c:v>0.15707404911518097</c:v>
                </c:pt>
                <c:pt idx="13">
                  <c:v>0.15975604951381683</c:v>
                </c:pt>
                <c:pt idx="14">
                  <c:v>0.15893460810184479</c:v>
                </c:pt>
                <c:pt idx="15">
                  <c:v>0.14537873864173889</c:v>
                </c:pt>
                <c:pt idx="16">
                  <c:v>0.14674949645996094</c:v>
                </c:pt>
                <c:pt idx="17">
                  <c:v>0.15172339975833893</c:v>
                </c:pt>
                <c:pt idx="18">
                  <c:v>0.15386109054088593</c:v>
                </c:pt>
                <c:pt idx="19">
                  <c:v>0.14910613000392914</c:v>
                </c:pt>
                <c:pt idx="20">
                  <c:v>0.14607895910739899</c:v>
                </c:pt>
                <c:pt idx="21">
                  <c:v>0.14523550868034363</c:v>
                </c:pt>
                <c:pt idx="22">
                  <c:v>0.15373016893863678</c:v>
                </c:pt>
                <c:pt idx="23">
                  <c:v>0.15029075741767883</c:v>
                </c:pt>
                <c:pt idx="24">
                  <c:v>0.15431463718414307</c:v>
                </c:pt>
                <c:pt idx="25">
                  <c:v>0.14604628086090088</c:v>
                </c:pt>
                <c:pt idx="26">
                  <c:v>0.15913432836532593</c:v>
                </c:pt>
                <c:pt idx="27">
                  <c:v>0.16846242547035217</c:v>
                </c:pt>
                <c:pt idx="28">
                  <c:v>0.16068695485591888</c:v>
                </c:pt>
                <c:pt idx="29">
                  <c:v>0.16142074763774872</c:v>
                </c:pt>
                <c:pt idx="30">
                  <c:v>0.16921894252300262</c:v>
                </c:pt>
                <c:pt idx="31">
                  <c:v>0.17260237038135529</c:v>
                </c:pt>
                <c:pt idx="32">
                  <c:v>0.17327658832073212</c:v>
                </c:pt>
                <c:pt idx="33">
                  <c:v>0.17554804682731628</c:v>
                </c:pt>
                <c:pt idx="34">
                  <c:v>0.16223807632923126</c:v>
                </c:pt>
                <c:pt idx="35">
                  <c:v>0.17224903404712677</c:v>
                </c:pt>
                <c:pt idx="36">
                  <c:v>0.17430269718170166</c:v>
                </c:pt>
                <c:pt idx="37">
                  <c:v>0.16849477589130402</c:v>
                </c:pt>
                <c:pt idx="38">
                  <c:v>0.167872354388237</c:v>
                </c:pt>
                <c:pt idx="39">
                  <c:v>0.17305181920528412</c:v>
                </c:pt>
                <c:pt idx="40">
                  <c:v>0.16752707958221436</c:v>
                </c:pt>
                <c:pt idx="41">
                  <c:v>0.16685806214809418</c:v>
                </c:pt>
                <c:pt idx="42">
                  <c:v>0.16838613152503967</c:v>
                </c:pt>
                <c:pt idx="43">
                  <c:v>0.17132848501205444</c:v>
                </c:pt>
                <c:pt idx="44">
                  <c:v>0.17176933586597443</c:v>
                </c:pt>
                <c:pt idx="45">
                  <c:v>0.16877163946628571</c:v>
                </c:pt>
                <c:pt idx="46">
                  <c:v>0.16332465410232544</c:v>
                </c:pt>
                <c:pt idx="47">
                  <c:v>0.16535204648971558</c:v>
                </c:pt>
                <c:pt idx="48">
                  <c:v>0.17827264964580536</c:v>
                </c:pt>
                <c:pt idx="49">
                  <c:v>0.17909321188926697</c:v>
                </c:pt>
                <c:pt idx="50">
                  <c:v>0.15761001408100128</c:v>
                </c:pt>
                <c:pt idx="51">
                  <c:v>0.15917679667472839</c:v>
                </c:pt>
                <c:pt idx="52">
                  <c:v>0.17582492530345917</c:v>
                </c:pt>
                <c:pt idx="53">
                  <c:v>0.17634747922420502</c:v>
                </c:pt>
                <c:pt idx="54">
                  <c:v>0.17027206718921661</c:v>
                </c:pt>
                <c:pt idx="55">
                  <c:v>0.16188113391399384</c:v>
                </c:pt>
                <c:pt idx="56">
                  <c:v>0.16167071461677551</c:v>
                </c:pt>
                <c:pt idx="57">
                  <c:v>0.16394217312335968</c:v>
                </c:pt>
                <c:pt idx="58">
                  <c:v>0.15781837701797485</c:v>
                </c:pt>
                <c:pt idx="59">
                  <c:v>0.15370288491249084</c:v>
                </c:pt>
                <c:pt idx="60">
                  <c:v>0.1470569521188736</c:v>
                </c:pt>
                <c:pt idx="61">
                  <c:v>0.15961658954620361</c:v>
                </c:pt>
                <c:pt idx="62">
                  <c:v>0.1520426869392395</c:v>
                </c:pt>
                <c:pt idx="63">
                  <c:v>0.16151478886604309</c:v>
                </c:pt>
                <c:pt idx="64">
                  <c:v>0.15925575792789459</c:v>
                </c:pt>
                <c:pt idx="65">
                  <c:v>0.16235144436359406</c:v>
                </c:pt>
                <c:pt idx="66">
                  <c:v>0.15913121402263641</c:v>
                </c:pt>
                <c:pt idx="67">
                  <c:v>0.16186071932315826</c:v>
                </c:pt>
                <c:pt idx="68">
                  <c:v>0.16729870438575745</c:v>
                </c:pt>
                <c:pt idx="69">
                  <c:v>0.1391746997833252</c:v>
                </c:pt>
                <c:pt idx="70">
                  <c:v>0.13101856410503387</c:v>
                </c:pt>
                <c:pt idx="71">
                  <c:v>0.12895789742469788</c:v>
                </c:pt>
                <c:pt idx="72">
                  <c:v>0.13246268033981323</c:v>
                </c:pt>
                <c:pt idx="73">
                  <c:v>0.13414904475212097</c:v>
                </c:pt>
                <c:pt idx="74">
                  <c:v>0.13872894644737244</c:v>
                </c:pt>
                <c:pt idx="75">
                  <c:v>0.13584481179714203</c:v>
                </c:pt>
                <c:pt idx="76">
                  <c:v>0.13572236895561218</c:v>
                </c:pt>
                <c:pt idx="77">
                  <c:v>0.13360549509525299</c:v>
                </c:pt>
                <c:pt idx="78">
                  <c:v>0.1359701007604599</c:v>
                </c:pt>
                <c:pt idx="79">
                  <c:v>0.13868920505046844</c:v>
                </c:pt>
                <c:pt idx="80">
                  <c:v>0.13971735537052155</c:v>
                </c:pt>
                <c:pt idx="81">
                  <c:v>0.13963808119297028</c:v>
                </c:pt>
                <c:pt idx="82">
                  <c:v>0.14118672907352448</c:v>
                </c:pt>
                <c:pt idx="83">
                  <c:v>0.14891454577445984</c:v>
                </c:pt>
                <c:pt idx="84">
                  <c:v>0.13734044134616852</c:v>
                </c:pt>
                <c:pt idx="85">
                  <c:v>0.1506253182888031</c:v>
                </c:pt>
                <c:pt idx="86">
                  <c:v>0.15000341832637787</c:v>
                </c:pt>
                <c:pt idx="87">
                  <c:v>0.15327024459838867</c:v>
                </c:pt>
                <c:pt idx="88">
                  <c:v>0.15243984758853912</c:v>
                </c:pt>
                <c:pt idx="89">
                  <c:v>0.14693538844585419</c:v>
                </c:pt>
                <c:pt idx="90">
                  <c:v>0.15625257790088654</c:v>
                </c:pt>
                <c:pt idx="91">
                  <c:v>0.14310522377490997</c:v>
                </c:pt>
                <c:pt idx="92">
                  <c:v>0.14406202733516693</c:v>
                </c:pt>
                <c:pt idx="93">
                  <c:v>0.14161640405654907</c:v>
                </c:pt>
                <c:pt idx="94">
                  <c:v>0.14885957539081573</c:v>
                </c:pt>
                <c:pt idx="95">
                  <c:v>0.15060386061668396</c:v>
                </c:pt>
                <c:pt idx="96">
                  <c:v>0.15455377101898193</c:v>
                </c:pt>
                <c:pt idx="97">
                  <c:v>0.15443019568920135</c:v>
                </c:pt>
                <c:pt idx="98">
                  <c:v>0.14917798340320587</c:v>
                </c:pt>
                <c:pt idx="99">
                  <c:v>0.15271900594234467</c:v>
                </c:pt>
                <c:pt idx="100">
                  <c:v>0.15812712907791138</c:v>
                </c:pt>
                <c:pt idx="101">
                  <c:v>0.15797053277492523</c:v>
                </c:pt>
                <c:pt idx="102">
                  <c:v>0.15427970886230469</c:v>
                </c:pt>
                <c:pt idx="103">
                  <c:v>0.15524128079414368</c:v>
                </c:pt>
                <c:pt idx="104">
                  <c:v>0.16469749808311462</c:v>
                </c:pt>
                <c:pt idx="105">
                  <c:v>0.17300856113433838</c:v>
                </c:pt>
                <c:pt idx="106">
                  <c:v>0.16913913190364838</c:v>
                </c:pt>
                <c:pt idx="107">
                  <c:v>0.16982963681221008</c:v>
                </c:pt>
                <c:pt idx="108">
                  <c:v>0.17440186440944672</c:v>
                </c:pt>
                <c:pt idx="109">
                  <c:v>0.17522753775119781</c:v>
                </c:pt>
                <c:pt idx="110">
                  <c:v>0.17111365497112274</c:v>
                </c:pt>
                <c:pt idx="111">
                  <c:v>0.18239118158817291</c:v>
                </c:pt>
                <c:pt idx="112">
                  <c:v>0.18420007824897766</c:v>
                </c:pt>
                <c:pt idx="113">
                  <c:v>0.18581347167491913</c:v>
                </c:pt>
                <c:pt idx="114">
                  <c:v>0.1791219562292099</c:v>
                </c:pt>
                <c:pt idx="115">
                  <c:v>0.17674943804740906</c:v>
                </c:pt>
                <c:pt idx="116">
                  <c:v>0.17369645833969116</c:v>
                </c:pt>
                <c:pt idx="117">
                  <c:v>0.17930112779140472</c:v>
                </c:pt>
                <c:pt idx="118">
                  <c:v>0.17380024492740631</c:v>
                </c:pt>
                <c:pt idx="119">
                  <c:v>0.1733839213848114</c:v>
                </c:pt>
                <c:pt idx="120">
                  <c:v>0.17453742027282715</c:v>
                </c:pt>
                <c:pt idx="121">
                  <c:v>0.17126981914043427</c:v>
                </c:pt>
                <c:pt idx="122">
                  <c:v>0.18233668804168701</c:v>
                </c:pt>
                <c:pt idx="123">
                  <c:v>0.18094009160995483</c:v>
                </c:pt>
                <c:pt idx="124">
                  <c:v>0.18291124701499939</c:v>
                </c:pt>
                <c:pt idx="125">
                  <c:v>0.17977577447891235</c:v>
                </c:pt>
                <c:pt idx="126">
                  <c:v>0.18864558637142181</c:v>
                </c:pt>
                <c:pt idx="127">
                  <c:v>0.19296929240226746</c:v>
                </c:pt>
                <c:pt idx="128">
                  <c:v>0.1955144852399826</c:v>
                </c:pt>
                <c:pt idx="129">
                  <c:v>0.18986046314239502</c:v>
                </c:pt>
                <c:pt idx="130">
                  <c:v>0.19765429198741913</c:v>
                </c:pt>
                <c:pt idx="131">
                  <c:v>0.20987844467163086</c:v>
                </c:pt>
                <c:pt idx="132">
                  <c:v>0.21419315040111542</c:v>
                </c:pt>
                <c:pt idx="133">
                  <c:v>0.21668745577335358</c:v>
                </c:pt>
                <c:pt idx="134">
                  <c:v>0.21454516053199768</c:v>
                </c:pt>
                <c:pt idx="135">
                  <c:v>0.22637024521827698</c:v>
                </c:pt>
                <c:pt idx="136">
                  <c:v>0.22467511892318726</c:v>
                </c:pt>
                <c:pt idx="137">
                  <c:v>0.2260679304599762</c:v>
                </c:pt>
                <c:pt idx="138">
                  <c:v>0.22525475919246674</c:v>
                </c:pt>
                <c:pt idx="139">
                  <c:v>0.22659672796726227</c:v>
                </c:pt>
                <c:pt idx="140">
                  <c:v>0.22938625514507294</c:v>
                </c:pt>
                <c:pt idx="141">
                  <c:v>0.23024305701255798</c:v>
                </c:pt>
                <c:pt idx="142">
                  <c:v>0.23847520351409912</c:v>
                </c:pt>
                <c:pt idx="143">
                  <c:v>0.23867462575435638</c:v>
                </c:pt>
                <c:pt idx="144">
                  <c:v>0.24782370030879974</c:v>
                </c:pt>
                <c:pt idx="145">
                  <c:v>0.25098991394042969</c:v>
                </c:pt>
                <c:pt idx="146">
                  <c:v>0.25765693187713623</c:v>
                </c:pt>
                <c:pt idx="147">
                  <c:v>0.25390860438346863</c:v>
                </c:pt>
                <c:pt idx="148">
                  <c:v>0.26058858633041382</c:v>
                </c:pt>
                <c:pt idx="149">
                  <c:v>0.26383748650550842</c:v>
                </c:pt>
                <c:pt idx="150">
                  <c:v>0.2470007985830307</c:v>
                </c:pt>
                <c:pt idx="151">
                  <c:v>0.25824645161628723</c:v>
                </c:pt>
                <c:pt idx="152">
                  <c:v>0.27184483408927917</c:v>
                </c:pt>
                <c:pt idx="153">
                  <c:v>0.28026178479194641</c:v>
                </c:pt>
                <c:pt idx="154">
                  <c:v>0.27858316898345947</c:v>
                </c:pt>
                <c:pt idx="155">
                  <c:v>0.29407748579978943</c:v>
                </c:pt>
                <c:pt idx="156">
                  <c:v>0.28403273224830627</c:v>
                </c:pt>
                <c:pt idx="157">
                  <c:v>0.29012715816497803</c:v>
                </c:pt>
                <c:pt idx="158">
                  <c:v>0.28172788023948669</c:v>
                </c:pt>
                <c:pt idx="159">
                  <c:v>0.28826481103897095</c:v>
                </c:pt>
                <c:pt idx="160">
                  <c:v>0.288938969373703</c:v>
                </c:pt>
                <c:pt idx="161">
                  <c:v>0.27124807238578796</c:v>
                </c:pt>
                <c:pt idx="162">
                  <c:v>0.26620990037918091</c:v>
                </c:pt>
                <c:pt idx="163">
                  <c:v>0.25850492715835571</c:v>
                </c:pt>
                <c:pt idx="164">
                  <c:v>0.26451307535171509</c:v>
                </c:pt>
                <c:pt idx="165">
                  <c:v>0.25669810175895691</c:v>
                </c:pt>
                <c:pt idx="166">
                  <c:v>0.24465425312519073</c:v>
                </c:pt>
                <c:pt idx="167">
                  <c:v>0.22179901599884033</c:v>
                </c:pt>
                <c:pt idx="168">
                  <c:v>0.21104168891906738</c:v>
                </c:pt>
                <c:pt idx="169">
                  <c:v>0.19689814746379852</c:v>
                </c:pt>
                <c:pt idx="170">
                  <c:v>0.18439090251922607</c:v>
                </c:pt>
                <c:pt idx="171">
                  <c:v>0.18558470904827118</c:v>
                </c:pt>
                <c:pt idx="172">
                  <c:v>0.17950262129306793</c:v>
                </c:pt>
              </c:numCache>
            </c:numRef>
          </c:val>
          <c:smooth val="0"/>
          <c:extLst>
            <c:ext xmlns:c16="http://schemas.microsoft.com/office/drawing/2014/chart" uri="{C3380CC4-5D6E-409C-BE32-E72D297353CC}">
              <c16:uniqueId val="{00000000-0262-4767-8703-DEEAF62EC776}"/>
            </c:ext>
          </c:extLst>
        </c:ser>
        <c:ser>
          <c:idx val="1"/>
          <c:order val="1"/>
          <c:tx>
            <c:strRef>
              <c:f>'share by purpose'!$C$1</c:f>
              <c:strCache>
                <c:ptCount val="1"/>
                <c:pt idx="0">
                  <c:v>No Cash Out</c:v>
                </c:pt>
              </c:strCache>
            </c:strRef>
          </c:tx>
          <c:spPr>
            <a:ln w="28575" cap="rnd">
              <a:solidFill>
                <a:schemeClr val="accent2"/>
              </a:solidFill>
              <a:round/>
            </a:ln>
            <a:effectLst/>
          </c:spPr>
          <c:marker>
            <c:symbol val="none"/>
          </c:marker>
          <c:cat>
            <c:strRef>
              <c:f>'share by purpose'!$A$2:$A$174</c:f>
              <c:strCache>
                <c:ptCount val="173"/>
                <c:pt idx="0">
                  <c:v>2019 Week 1</c:v>
                </c:pt>
                <c:pt idx="1">
                  <c:v>Week 2</c:v>
                </c:pt>
                <c:pt idx="2">
                  <c:v>Week 3</c:v>
                </c:pt>
                <c:pt idx="3">
                  <c:v>Week 4</c:v>
                </c:pt>
                <c:pt idx="4">
                  <c:v>Week 5</c:v>
                </c:pt>
                <c:pt idx="5">
                  <c:v>Week 6</c:v>
                </c:pt>
                <c:pt idx="6">
                  <c:v>Week 7</c:v>
                </c:pt>
                <c:pt idx="7">
                  <c:v>Week 8</c:v>
                </c:pt>
                <c:pt idx="8">
                  <c:v>Week 9</c:v>
                </c:pt>
                <c:pt idx="9">
                  <c:v>Week 10</c:v>
                </c:pt>
                <c:pt idx="10">
                  <c:v>Week 11</c:v>
                </c:pt>
                <c:pt idx="11">
                  <c:v>Week 12</c:v>
                </c:pt>
                <c:pt idx="12">
                  <c:v>Week 13</c:v>
                </c:pt>
                <c:pt idx="13">
                  <c:v>Week 14</c:v>
                </c:pt>
                <c:pt idx="14">
                  <c:v>Week 15</c:v>
                </c:pt>
                <c:pt idx="15">
                  <c:v>Week 16</c:v>
                </c:pt>
                <c:pt idx="16">
                  <c:v>Week 17</c:v>
                </c:pt>
                <c:pt idx="17">
                  <c:v>Week 18</c:v>
                </c:pt>
                <c:pt idx="18">
                  <c:v>Week 19</c:v>
                </c:pt>
                <c:pt idx="19">
                  <c:v>Week 20</c:v>
                </c:pt>
                <c:pt idx="20">
                  <c:v>Week 21</c:v>
                </c:pt>
                <c:pt idx="21">
                  <c:v>Week 22</c:v>
                </c:pt>
                <c:pt idx="22">
                  <c:v>Week 23</c:v>
                </c:pt>
                <c:pt idx="23">
                  <c:v>Week 24</c:v>
                </c:pt>
                <c:pt idx="24">
                  <c:v>Week 25</c:v>
                </c:pt>
                <c:pt idx="25">
                  <c:v>Week 26</c:v>
                </c:pt>
                <c:pt idx="26">
                  <c:v>Week 27</c:v>
                </c:pt>
                <c:pt idx="27">
                  <c:v>Week 28</c:v>
                </c:pt>
                <c:pt idx="28">
                  <c:v>Week 29</c:v>
                </c:pt>
                <c:pt idx="29">
                  <c:v>Week 30</c:v>
                </c:pt>
                <c:pt idx="30">
                  <c:v>Week 31</c:v>
                </c:pt>
                <c:pt idx="31">
                  <c:v>Week 32</c:v>
                </c:pt>
                <c:pt idx="32">
                  <c:v>Week 33</c:v>
                </c:pt>
                <c:pt idx="33">
                  <c:v>Week 34</c:v>
                </c:pt>
                <c:pt idx="34">
                  <c:v>Week 35</c:v>
                </c:pt>
                <c:pt idx="35">
                  <c:v>Week 36</c:v>
                </c:pt>
                <c:pt idx="36">
                  <c:v>Week 37</c:v>
                </c:pt>
                <c:pt idx="37">
                  <c:v>Week 38</c:v>
                </c:pt>
                <c:pt idx="38">
                  <c:v>Week 39</c:v>
                </c:pt>
                <c:pt idx="39">
                  <c:v>Week 40</c:v>
                </c:pt>
                <c:pt idx="40">
                  <c:v>Week 41</c:v>
                </c:pt>
                <c:pt idx="41">
                  <c:v>Week 42</c:v>
                </c:pt>
                <c:pt idx="42">
                  <c:v>Week 43</c:v>
                </c:pt>
                <c:pt idx="43">
                  <c:v>Week 44</c:v>
                </c:pt>
                <c:pt idx="44">
                  <c:v>Week 45</c:v>
                </c:pt>
                <c:pt idx="45">
                  <c:v>Week 46</c:v>
                </c:pt>
                <c:pt idx="46">
                  <c:v>Week 47</c:v>
                </c:pt>
                <c:pt idx="47">
                  <c:v>Week 48</c:v>
                </c:pt>
                <c:pt idx="48">
                  <c:v>Week 49</c:v>
                </c:pt>
                <c:pt idx="49">
                  <c:v>Week 50</c:v>
                </c:pt>
                <c:pt idx="50">
                  <c:v>Week 51</c:v>
                </c:pt>
                <c:pt idx="51">
                  <c:v>Week 52</c:v>
                </c:pt>
                <c:pt idx="52">
                  <c:v>2020 Week 1</c:v>
                </c:pt>
                <c:pt idx="53">
                  <c:v>Week 2</c:v>
                </c:pt>
                <c:pt idx="54">
                  <c:v>Week 3</c:v>
                </c:pt>
                <c:pt idx="55">
                  <c:v>Week 4</c:v>
                </c:pt>
                <c:pt idx="56">
                  <c:v>Week 5</c:v>
                </c:pt>
                <c:pt idx="57">
                  <c:v>Week 6</c:v>
                </c:pt>
                <c:pt idx="58">
                  <c:v>Week 7</c:v>
                </c:pt>
                <c:pt idx="59">
                  <c:v>Week 8</c:v>
                </c:pt>
                <c:pt idx="60">
                  <c:v>Week 9</c:v>
                </c:pt>
                <c:pt idx="61">
                  <c:v>Week 10</c:v>
                </c:pt>
                <c:pt idx="62">
                  <c:v>Week 11</c:v>
                </c:pt>
                <c:pt idx="63">
                  <c:v>Week 12</c:v>
                </c:pt>
                <c:pt idx="64">
                  <c:v>Week 13</c:v>
                </c:pt>
                <c:pt idx="65">
                  <c:v>Week 14</c:v>
                </c:pt>
                <c:pt idx="66">
                  <c:v>Week 15</c:v>
                </c:pt>
                <c:pt idx="67">
                  <c:v>Week 16</c:v>
                </c:pt>
                <c:pt idx="68">
                  <c:v>Week 17</c:v>
                </c:pt>
                <c:pt idx="69">
                  <c:v>Week 18</c:v>
                </c:pt>
                <c:pt idx="70">
                  <c:v>Week 19</c:v>
                </c:pt>
                <c:pt idx="71">
                  <c:v>Week 20</c:v>
                </c:pt>
                <c:pt idx="72">
                  <c:v>Week 21</c:v>
                </c:pt>
                <c:pt idx="73">
                  <c:v>Week 22</c:v>
                </c:pt>
                <c:pt idx="74">
                  <c:v>Week 23</c:v>
                </c:pt>
                <c:pt idx="75">
                  <c:v>Week 24</c:v>
                </c:pt>
                <c:pt idx="76">
                  <c:v>Week 25</c:v>
                </c:pt>
                <c:pt idx="77">
                  <c:v>Week 26</c:v>
                </c:pt>
                <c:pt idx="78">
                  <c:v>Week 27</c:v>
                </c:pt>
                <c:pt idx="79">
                  <c:v>Week 28</c:v>
                </c:pt>
                <c:pt idx="80">
                  <c:v>Week 29</c:v>
                </c:pt>
                <c:pt idx="81">
                  <c:v>Week 30</c:v>
                </c:pt>
                <c:pt idx="82">
                  <c:v>Week 31</c:v>
                </c:pt>
                <c:pt idx="83">
                  <c:v>Week 32</c:v>
                </c:pt>
                <c:pt idx="84">
                  <c:v>Week 33</c:v>
                </c:pt>
                <c:pt idx="85">
                  <c:v>Week 34</c:v>
                </c:pt>
                <c:pt idx="86">
                  <c:v>Week 35</c:v>
                </c:pt>
                <c:pt idx="87">
                  <c:v>Week 36</c:v>
                </c:pt>
                <c:pt idx="88">
                  <c:v>Week 37</c:v>
                </c:pt>
                <c:pt idx="89">
                  <c:v>Week 38</c:v>
                </c:pt>
                <c:pt idx="90">
                  <c:v>Week 39</c:v>
                </c:pt>
                <c:pt idx="91">
                  <c:v>Week 40</c:v>
                </c:pt>
                <c:pt idx="92">
                  <c:v>Week 41</c:v>
                </c:pt>
                <c:pt idx="93">
                  <c:v>Week 42</c:v>
                </c:pt>
                <c:pt idx="94">
                  <c:v>Week 43</c:v>
                </c:pt>
                <c:pt idx="95">
                  <c:v>Week 44</c:v>
                </c:pt>
                <c:pt idx="96">
                  <c:v>Week 45</c:v>
                </c:pt>
                <c:pt idx="97">
                  <c:v>Week 46</c:v>
                </c:pt>
                <c:pt idx="98">
                  <c:v>Week 47</c:v>
                </c:pt>
                <c:pt idx="99">
                  <c:v>Week 48</c:v>
                </c:pt>
                <c:pt idx="100">
                  <c:v>Week 49</c:v>
                </c:pt>
                <c:pt idx="101">
                  <c:v>Week 50</c:v>
                </c:pt>
                <c:pt idx="102">
                  <c:v>Week 51</c:v>
                </c:pt>
                <c:pt idx="103">
                  <c:v>Week 52</c:v>
                </c:pt>
                <c:pt idx="104">
                  <c:v>2021 Week 1</c:v>
                </c:pt>
                <c:pt idx="105">
                  <c:v>Week 2</c:v>
                </c:pt>
                <c:pt idx="106">
                  <c:v>Week 3</c:v>
                </c:pt>
                <c:pt idx="107">
                  <c:v>Week 4</c:v>
                </c:pt>
                <c:pt idx="108">
                  <c:v>Week 5</c:v>
                </c:pt>
                <c:pt idx="109">
                  <c:v>Week 6</c:v>
                </c:pt>
                <c:pt idx="110">
                  <c:v>Week 7</c:v>
                </c:pt>
                <c:pt idx="111">
                  <c:v>Week 8</c:v>
                </c:pt>
                <c:pt idx="112">
                  <c:v>Week 9</c:v>
                </c:pt>
                <c:pt idx="113">
                  <c:v>Week 10</c:v>
                </c:pt>
                <c:pt idx="114">
                  <c:v>Week 11</c:v>
                </c:pt>
                <c:pt idx="115">
                  <c:v>Week 12</c:v>
                </c:pt>
                <c:pt idx="116">
                  <c:v>Week 13</c:v>
                </c:pt>
                <c:pt idx="117">
                  <c:v>Week 14</c:v>
                </c:pt>
                <c:pt idx="118">
                  <c:v>Week 15</c:v>
                </c:pt>
                <c:pt idx="119">
                  <c:v>Week 16</c:v>
                </c:pt>
                <c:pt idx="120">
                  <c:v>Week 17</c:v>
                </c:pt>
                <c:pt idx="121">
                  <c:v>Week 18</c:v>
                </c:pt>
                <c:pt idx="122">
                  <c:v>Week 19</c:v>
                </c:pt>
                <c:pt idx="123">
                  <c:v>Week 20</c:v>
                </c:pt>
                <c:pt idx="124">
                  <c:v>Week 21</c:v>
                </c:pt>
                <c:pt idx="125">
                  <c:v>Week 22</c:v>
                </c:pt>
                <c:pt idx="126">
                  <c:v>Week 23</c:v>
                </c:pt>
                <c:pt idx="127">
                  <c:v>Week 24</c:v>
                </c:pt>
                <c:pt idx="128">
                  <c:v>Week 25</c:v>
                </c:pt>
                <c:pt idx="129">
                  <c:v>Week 26</c:v>
                </c:pt>
                <c:pt idx="130">
                  <c:v>Week 27</c:v>
                </c:pt>
                <c:pt idx="131">
                  <c:v>Week 28</c:v>
                </c:pt>
                <c:pt idx="132">
                  <c:v>Week 29</c:v>
                </c:pt>
                <c:pt idx="133">
                  <c:v>Week 30</c:v>
                </c:pt>
                <c:pt idx="134">
                  <c:v>Week 31</c:v>
                </c:pt>
                <c:pt idx="135">
                  <c:v>Week 32</c:v>
                </c:pt>
                <c:pt idx="136">
                  <c:v>Week 33</c:v>
                </c:pt>
                <c:pt idx="137">
                  <c:v>Week 34</c:v>
                </c:pt>
                <c:pt idx="138">
                  <c:v>Week 35</c:v>
                </c:pt>
                <c:pt idx="139">
                  <c:v>Week 36</c:v>
                </c:pt>
                <c:pt idx="140">
                  <c:v>Week 37</c:v>
                </c:pt>
                <c:pt idx="141">
                  <c:v>Week 38</c:v>
                </c:pt>
                <c:pt idx="142">
                  <c:v>Week 39</c:v>
                </c:pt>
                <c:pt idx="143">
                  <c:v>Week 40</c:v>
                </c:pt>
                <c:pt idx="144">
                  <c:v>Week 41</c:v>
                </c:pt>
                <c:pt idx="145">
                  <c:v>Week 42</c:v>
                </c:pt>
                <c:pt idx="146">
                  <c:v>Week 43</c:v>
                </c:pt>
                <c:pt idx="147">
                  <c:v>Week 44</c:v>
                </c:pt>
                <c:pt idx="148">
                  <c:v>Week 45</c:v>
                </c:pt>
                <c:pt idx="149">
                  <c:v>Week 46</c:v>
                </c:pt>
                <c:pt idx="150">
                  <c:v>Week 47</c:v>
                </c:pt>
                <c:pt idx="151">
                  <c:v>Week 48</c:v>
                </c:pt>
                <c:pt idx="152">
                  <c:v>Week 49</c:v>
                </c:pt>
                <c:pt idx="153">
                  <c:v>Week 50</c:v>
                </c:pt>
                <c:pt idx="154">
                  <c:v>Week 51</c:v>
                </c:pt>
                <c:pt idx="155">
                  <c:v>Week 52</c:v>
                </c:pt>
                <c:pt idx="156">
                  <c:v>2021 Week 1</c:v>
                </c:pt>
                <c:pt idx="157">
                  <c:v>Week 2</c:v>
                </c:pt>
                <c:pt idx="158">
                  <c:v>Week 3</c:v>
                </c:pt>
                <c:pt idx="159">
                  <c:v>Week 4</c:v>
                </c:pt>
                <c:pt idx="160">
                  <c:v>Week 5</c:v>
                </c:pt>
                <c:pt idx="161">
                  <c:v>Week 6</c:v>
                </c:pt>
                <c:pt idx="162">
                  <c:v>Week 7</c:v>
                </c:pt>
                <c:pt idx="163">
                  <c:v>Week 8</c:v>
                </c:pt>
                <c:pt idx="164">
                  <c:v>Week 9</c:v>
                </c:pt>
                <c:pt idx="165">
                  <c:v>Week 10</c:v>
                </c:pt>
                <c:pt idx="166">
                  <c:v>Week 11</c:v>
                </c:pt>
                <c:pt idx="167">
                  <c:v>Week 12</c:v>
                </c:pt>
                <c:pt idx="168">
                  <c:v>Week 13</c:v>
                </c:pt>
                <c:pt idx="169">
                  <c:v>Week 14</c:v>
                </c:pt>
                <c:pt idx="170">
                  <c:v>Week 15</c:v>
                </c:pt>
                <c:pt idx="171">
                  <c:v>Week 16</c:v>
                </c:pt>
                <c:pt idx="172">
                  <c:v>Week 17</c:v>
                </c:pt>
              </c:strCache>
            </c:strRef>
          </c:cat>
          <c:val>
            <c:numRef>
              <c:f>'share by purpose'!$C$2:$C$174</c:f>
              <c:numCache>
                <c:formatCode>0%</c:formatCode>
                <c:ptCount val="173"/>
                <c:pt idx="0">
                  <c:v>0.14591462910175323</c:v>
                </c:pt>
                <c:pt idx="1">
                  <c:v>0.13943514227867126</c:v>
                </c:pt>
                <c:pt idx="2">
                  <c:v>0.12119618803262711</c:v>
                </c:pt>
                <c:pt idx="3">
                  <c:v>0.12171746790409088</c:v>
                </c:pt>
                <c:pt idx="4">
                  <c:v>0.12516573071479797</c:v>
                </c:pt>
                <c:pt idx="5">
                  <c:v>0.12427367269992828</c:v>
                </c:pt>
                <c:pt idx="6">
                  <c:v>0.12093035876750946</c:v>
                </c:pt>
                <c:pt idx="7">
                  <c:v>0.12513349950313568</c:v>
                </c:pt>
                <c:pt idx="8">
                  <c:v>0.11727987229824066</c:v>
                </c:pt>
                <c:pt idx="9">
                  <c:v>0.12850536406040192</c:v>
                </c:pt>
                <c:pt idx="10">
                  <c:v>0.14355672895908356</c:v>
                </c:pt>
                <c:pt idx="11">
                  <c:v>0.21600927412509918</c:v>
                </c:pt>
                <c:pt idx="12">
                  <c:v>0.19130483269691467</c:v>
                </c:pt>
                <c:pt idx="13">
                  <c:v>0.17049218714237213</c:v>
                </c:pt>
                <c:pt idx="14">
                  <c:v>0.14784412086009979</c:v>
                </c:pt>
                <c:pt idx="15">
                  <c:v>0.13844932615756989</c:v>
                </c:pt>
                <c:pt idx="16">
                  <c:v>0.14248088002204895</c:v>
                </c:pt>
                <c:pt idx="17">
                  <c:v>0.14707623422145844</c:v>
                </c:pt>
                <c:pt idx="18">
                  <c:v>0.16473391652107239</c:v>
                </c:pt>
                <c:pt idx="19">
                  <c:v>0.16213388741016388</c:v>
                </c:pt>
                <c:pt idx="20">
                  <c:v>0.18693259358406067</c:v>
                </c:pt>
                <c:pt idx="21">
                  <c:v>0.25368806719779968</c:v>
                </c:pt>
                <c:pt idx="22">
                  <c:v>0.25517264008522034</c:v>
                </c:pt>
                <c:pt idx="23">
                  <c:v>0.27548280358314514</c:v>
                </c:pt>
                <c:pt idx="24">
                  <c:v>0.28526359796524048</c:v>
                </c:pt>
                <c:pt idx="25">
                  <c:v>0.24943186342716217</c:v>
                </c:pt>
                <c:pt idx="26">
                  <c:v>0.24053172767162323</c:v>
                </c:pt>
                <c:pt idx="27">
                  <c:v>0.2364615797996521</c:v>
                </c:pt>
                <c:pt idx="28">
                  <c:v>0.24787527322769165</c:v>
                </c:pt>
                <c:pt idx="29">
                  <c:v>0.28604933619499207</c:v>
                </c:pt>
                <c:pt idx="30">
                  <c:v>0.35431912541389465</c:v>
                </c:pt>
                <c:pt idx="31">
                  <c:v>0.36714756488800049</c:v>
                </c:pt>
                <c:pt idx="32">
                  <c:v>0.34879690408706665</c:v>
                </c:pt>
                <c:pt idx="33">
                  <c:v>0.35259333252906799</c:v>
                </c:pt>
                <c:pt idx="34">
                  <c:v>0.35894322395324707</c:v>
                </c:pt>
                <c:pt idx="35">
                  <c:v>0.32088056206703186</c:v>
                </c:pt>
                <c:pt idx="36">
                  <c:v>0.28346395492553711</c:v>
                </c:pt>
                <c:pt idx="37">
                  <c:v>0.30453136563301086</c:v>
                </c:pt>
                <c:pt idx="38">
                  <c:v>0.33490723371505737</c:v>
                </c:pt>
                <c:pt idx="39">
                  <c:v>0.33565929532051086</c:v>
                </c:pt>
                <c:pt idx="40">
                  <c:v>0.28534084558486938</c:v>
                </c:pt>
                <c:pt idx="41">
                  <c:v>0.26737841963768005</c:v>
                </c:pt>
                <c:pt idx="42">
                  <c:v>0.29611876606941223</c:v>
                </c:pt>
                <c:pt idx="43">
                  <c:v>0.29455265402793884</c:v>
                </c:pt>
                <c:pt idx="44">
                  <c:v>0.29629918932914734</c:v>
                </c:pt>
                <c:pt idx="45">
                  <c:v>0.30530723929405212</c:v>
                </c:pt>
                <c:pt idx="46">
                  <c:v>0.30099496245384216</c:v>
                </c:pt>
                <c:pt idx="47">
                  <c:v>0.30105289816856384</c:v>
                </c:pt>
                <c:pt idx="48">
                  <c:v>0.30494630336761475</c:v>
                </c:pt>
                <c:pt idx="49">
                  <c:v>0.30186519026756287</c:v>
                </c:pt>
                <c:pt idx="50">
                  <c:v>0.27974072098731995</c:v>
                </c:pt>
                <c:pt idx="51">
                  <c:v>0.30387768149375916</c:v>
                </c:pt>
                <c:pt idx="52">
                  <c:v>0.34633159637451172</c:v>
                </c:pt>
                <c:pt idx="53">
                  <c:v>0.34774833917617798</c:v>
                </c:pt>
                <c:pt idx="54">
                  <c:v>0.3353114128112793</c:v>
                </c:pt>
                <c:pt idx="55">
                  <c:v>0.39820393919944763</c:v>
                </c:pt>
                <c:pt idx="56">
                  <c:v>0.40724858641624451</c:v>
                </c:pt>
                <c:pt idx="57">
                  <c:v>0.39203304052352905</c:v>
                </c:pt>
                <c:pt idx="58">
                  <c:v>0.36300098896026611</c:v>
                </c:pt>
                <c:pt idx="59">
                  <c:v>0.45411944389343262</c:v>
                </c:pt>
                <c:pt idx="60">
                  <c:v>0.58664447069168091</c:v>
                </c:pt>
                <c:pt idx="61">
                  <c:v>0.54048269987106323</c:v>
                </c:pt>
                <c:pt idx="62">
                  <c:v>0.40869495272636414</c:v>
                </c:pt>
                <c:pt idx="63">
                  <c:v>0.47390559315681458</c:v>
                </c:pt>
                <c:pt idx="64">
                  <c:v>0.48043465614318848</c:v>
                </c:pt>
                <c:pt idx="65">
                  <c:v>0.52303975820541382</c:v>
                </c:pt>
                <c:pt idx="66">
                  <c:v>0.5176316499710083</c:v>
                </c:pt>
                <c:pt idx="67">
                  <c:v>0.49505826830863953</c:v>
                </c:pt>
                <c:pt idx="68">
                  <c:v>0.49940288066864014</c:v>
                </c:pt>
                <c:pt idx="69">
                  <c:v>0.48104944825172424</c:v>
                </c:pt>
                <c:pt idx="70">
                  <c:v>0.48014265298843384</c:v>
                </c:pt>
                <c:pt idx="71">
                  <c:v>0.45632350444793701</c:v>
                </c:pt>
                <c:pt idx="72">
                  <c:v>0.43470150232315063</c:v>
                </c:pt>
                <c:pt idx="73">
                  <c:v>0.42567548155784607</c:v>
                </c:pt>
                <c:pt idx="74">
                  <c:v>0.46333935856819153</c:v>
                </c:pt>
                <c:pt idx="75">
                  <c:v>0.43040227890014648</c:v>
                </c:pt>
                <c:pt idx="76">
                  <c:v>0.43314927816390991</c:v>
                </c:pt>
                <c:pt idx="77">
                  <c:v>0.42475470900535583</c:v>
                </c:pt>
                <c:pt idx="78">
                  <c:v>0.44628551602363586</c:v>
                </c:pt>
                <c:pt idx="79">
                  <c:v>0.46024343371391296</c:v>
                </c:pt>
                <c:pt idx="80">
                  <c:v>0.48170757293701172</c:v>
                </c:pt>
                <c:pt idx="81">
                  <c:v>0.48277097940444946</c:v>
                </c:pt>
                <c:pt idx="82">
                  <c:v>0.48601746559143066</c:v>
                </c:pt>
                <c:pt idx="83">
                  <c:v>0.4757976233959198</c:v>
                </c:pt>
                <c:pt idx="84">
                  <c:v>0.43984821438789368</c:v>
                </c:pt>
                <c:pt idx="85">
                  <c:v>0.45291668176651001</c:v>
                </c:pt>
                <c:pt idx="86">
                  <c:v>0.45416396856307983</c:v>
                </c:pt>
                <c:pt idx="87">
                  <c:v>0.44228062033653259</c:v>
                </c:pt>
                <c:pt idx="88">
                  <c:v>0.45576924085617065</c:v>
                </c:pt>
                <c:pt idx="89">
                  <c:v>0.43142879009246826</c:v>
                </c:pt>
                <c:pt idx="90">
                  <c:v>0.44053676724433899</c:v>
                </c:pt>
                <c:pt idx="91">
                  <c:v>0.41852712631225586</c:v>
                </c:pt>
                <c:pt idx="92">
                  <c:v>0.42651006579399109</c:v>
                </c:pt>
                <c:pt idx="93">
                  <c:v>0.40918353199958801</c:v>
                </c:pt>
                <c:pt idx="94">
                  <c:v>0.42897623777389526</c:v>
                </c:pt>
                <c:pt idx="95">
                  <c:v>0.43917158246040344</c:v>
                </c:pt>
                <c:pt idx="96">
                  <c:v>0.44745567440986633</c:v>
                </c:pt>
                <c:pt idx="97">
                  <c:v>0.46424552798271179</c:v>
                </c:pt>
                <c:pt idx="98">
                  <c:v>0.4598834216594696</c:v>
                </c:pt>
                <c:pt idx="99">
                  <c:v>0.47433573007583618</c:v>
                </c:pt>
                <c:pt idx="100">
                  <c:v>0.49402284622192383</c:v>
                </c:pt>
                <c:pt idx="101">
                  <c:v>0.50421684980392456</c:v>
                </c:pt>
                <c:pt idx="102">
                  <c:v>0.5003851056098938</c:v>
                </c:pt>
                <c:pt idx="103">
                  <c:v>0.50645899772644043</c:v>
                </c:pt>
                <c:pt idx="104">
                  <c:v>0.51085436344146729</c:v>
                </c:pt>
                <c:pt idx="105">
                  <c:v>0.5003892183303833</c:v>
                </c:pt>
                <c:pt idx="106">
                  <c:v>0.48576986789703369</c:v>
                </c:pt>
                <c:pt idx="107">
                  <c:v>0.50313621759414673</c:v>
                </c:pt>
                <c:pt idx="108">
                  <c:v>0.48348802328109741</c:v>
                </c:pt>
                <c:pt idx="109">
                  <c:v>0.47130760550498962</c:v>
                </c:pt>
                <c:pt idx="110">
                  <c:v>0.42741289734840393</c:v>
                </c:pt>
                <c:pt idx="111">
                  <c:v>0.37276560068130493</c:v>
                </c:pt>
                <c:pt idx="112">
                  <c:v>0.35780984163284302</c:v>
                </c:pt>
                <c:pt idx="113">
                  <c:v>0.34767636656761169</c:v>
                </c:pt>
                <c:pt idx="114">
                  <c:v>0.31239402294158936</c:v>
                </c:pt>
                <c:pt idx="115">
                  <c:v>0.30998414754867554</c:v>
                </c:pt>
                <c:pt idx="116">
                  <c:v>0.29672873020172119</c:v>
                </c:pt>
                <c:pt idx="117">
                  <c:v>0.29423397779464722</c:v>
                </c:pt>
                <c:pt idx="118">
                  <c:v>0.29468852281570435</c:v>
                </c:pt>
                <c:pt idx="119">
                  <c:v>0.29891270399093628</c:v>
                </c:pt>
                <c:pt idx="120">
                  <c:v>0.29173165559768677</c:v>
                </c:pt>
                <c:pt idx="121">
                  <c:v>0.29430150985717773</c:v>
                </c:pt>
                <c:pt idx="122">
                  <c:v>0.29394543170928955</c:v>
                </c:pt>
                <c:pt idx="123">
                  <c:v>0.28374382853507996</c:v>
                </c:pt>
                <c:pt idx="124">
                  <c:v>0.27700769901275635</c:v>
                </c:pt>
                <c:pt idx="125">
                  <c:v>0.26531508564949036</c:v>
                </c:pt>
                <c:pt idx="126">
                  <c:v>0.28148156404495239</c:v>
                </c:pt>
                <c:pt idx="127">
                  <c:v>0.26951444149017334</c:v>
                </c:pt>
                <c:pt idx="128">
                  <c:v>0.26630282402038574</c:v>
                </c:pt>
                <c:pt idx="129">
                  <c:v>0.2655700147151947</c:v>
                </c:pt>
                <c:pt idx="130">
                  <c:v>0.27192607522010803</c:v>
                </c:pt>
                <c:pt idx="131">
                  <c:v>0.28489953279495239</c:v>
                </c:pt>
                <c:pt idx="132">
                  <c:v>0.32684671878814697</c:v>
                </c:pt>
                <c:pt idx="133">
                  <c:v>0.32611200213432312</c:v>
                </c:pt>
                <c:pt idx="134">
                  <c:v>0.32349929213523865</c:v>
                </c:pt>
                <c:pt idx="135">
                  <c:v>0.2996559739112854</c:v>
                </c:pt>
                <c:pt idx="136">
                  <c:v>0.3027397096157074</c:v>
                </c:pt>
                <c:pt idx="137">
                  <c:v>0.29089000821113586</c:v>
                </c:pt>
                <c:pt idx="138">
                  <c:v>0.28796038031578064</c:v>
                </c:pt>
                <c:pt idx="139">
                  <c:v>0.27701327204704285</c:v>
                </c:pt>
                <c:pt idx="140">
                  <c:v>0.28841075301170349</c:v>
                </c:pt>
                <c:pt idx="141">
                  <c:v>0.27576044201850891</c:v>
                </c:pt>
                <c:pt idx="142">
                  <c:v>0.26202267408370972</c:v>
                </c:pt>
                <c:pt idx="143">
                  <c:v>0.2542215883731842</c:v>
                </c:pt>
                <c:pt idx="144">
                  <c:v>0.24148115515708923</c:v>
                </c:pt>
                <c:pt idx="145">
                  <c:v>0.21636679768562317</c:v>
                </c:pt>
                <c:pt idx="146">
                  <c:v>0.21640677750110626</c:v>
                </c:pt>
                <c:pt idx="147">
                  <c:v>0.2212337851524353</c:v>
                </c:pt>
                <c:pt idx="148">
                  <c:v>0.23995587229728699</c:v>
                </c:pt>
                <c:pt idx="149">
                  <c:v>0.21152828633785248</c:v>
                </c:pt>
                <c:pt idx="150">
                  <c:v>0.19742082059383392</c:v>
                </c:pt>
                <c:pt idx="151">
                  <c:v>0.20619654655456543</c:v>
                </c:pt>
                <c:pt idx="152">
                  <c:v>0.21223776042461395</c:v>
                </c:pt>
                <c:pt idx="153">
                  <c:v>0.21625645458698273</c:v>
                </c:pt>
                <c:pt idx="154">
                  <c:v>0.21949882805347443</c:v>
                </c:pt>
                <c:pt idx="155">
                  <c:v>0.219747394323349</c:v>
                </c:pt>
                <c:pt idx="156">
                  <c:v>0.20143717527389526</c:v>
                </c:pt>
                <c:pt idx="157">
                  <c:v>0.17961359024047852</c:v>
                </c:pt>
                <c:pt idx="158">
                  <c:v>0.15053881704807281</c:v>
                </c:pt>
                <c:pt idx="159">
                  <c:v>0.15918520092964172</c:v>
                </c:pt>
                <c:pt idx="160">
                  <c:v>0.15208700299263</c:v>
                </c:pt>
                <c:pt idx="161">
                  <c:v>0.13073797523975372</c:v>
                </c:pt>
                <c:pt idx="162">
                  <c:v>0.11215139925479889</c:v>
                </c:pt>
                <c:pt idx="163">
                  <c:v>0.10684695839881897</c:v>
                </c:pt>
                <c:pt idx="164">
                  <c:v>0.10783599317073822</c:v>
                </c:pt>
                <c:pt idx="165">
                  <c:v>9.4414867460727692E-2</c:v>
                </c:pt>
                <c:pt idx="166">
                  <c:v>8.4791764616966248E-2</c:v>
                </c:pt>
                <c:pt idx="167">
                  <c:v>7.1487769484519958E-2</c:v>
                </c:pt>
                <c:pt idx="168">
                  <c:v>5.9451136738061905E-2</c:v>
                </c:pt>
                <c:pt idx="169">
                  <c:v>5.4739553481340408E-2</c:v>
                </c:pt>
                <c:pt idx="170">
                  <c:v>4.8787817358970642E-2</c:v>
                </c:pt>
                <c:pt idx="171">
                  <c:v>4.8456195741891861E-2</c:v>
                </c:pt>
                <c:pt idx="172">
                  <c:v>4.4611088931560516E-2</c:v>
                </c:pt>
              </c:numCache>
            </c:numRef>
          </c:val>
          <c:smooth val="0"/>
          <c:extLst>
            <c:ext xmlns:c16="http://schemas.microsoft.com/office/drawing/2014/chart" uri="{C3380CC4-5D6E-409C-BE32-E72D297353CC}">
              <c16:uniqueId val="{00000001-0262-4767-8703-DEEAF62EC776}"/>
            </c:ext>
          </c:extLst>
        </c:ser>
        <c:ser>
          <c:idx val="2"/>
          <c:order val="2"/>
          <c:tx>
            <c:strRef>
              <c:f>'share by purpose'!$D$1</c:f>
              <c:strCache>
                <c:ptCount val="1"/>
                <c:pt idx="0">
                  <c:v>Purchase</c:v>
                </c:pt>
              </c:strCache>
            </c:strRef>
          </c:tx>
          <c:spPr>
            <a:ln w="28575" cap="rnd">
              <a:solidFill>
                <a:schemeClr val="accent3"/>
              </a:solidFill>
              <a:round/>
            </a:ln>
            <a:effectLst/>
          </c:spPr>
          <c:marker>
            <c:symbol val="none"/>
          </c:marker>
          <c:cat>
            <c:strRef>
              <c:f>'share by purpose'!$A$2:$A$174</c:f>
              <c:strCache>
                <c:ptCount val="173"/>
                <c:pt idx="0">
                  <c:v>2019 Week 1</c:v>
                </c:pt>
                <c:pt idx="1">
                  <c:v>Week 2</c:v>
                </c:pt>
                <c:pt idx="2">
                  <c:v>Week 3</c:v>
                </c:pt>
                <c:pt idx="3">
                  <c:v>Week 4</c:v>
                </c:pt>
                <c:pt idx="4">
                  <c:v>Week 5</c:v>
                </c:pt>
                <c:pt idx="5">
                  <c:v>Week 6</c:v>
                </c:pt>
                <c:pt idx="6">
                  <c:v>Week 7</c:v>
                </c:pt>
                <c:pt idx="7">
                  <c:v>Week 8</c:v>
                </c:pt>
                <c:pt idx="8">
                  <c:v>Week 9</c:v>
                </c:pt>
                <c:pt idx="9">
                  <c:v>Week 10</c:v>
                </c:pt>
                <c:pt idx="10">
                  <c:v>Week 11</c:v>
                </c:pt>
                <c:pt idx="11">
                  <c:v>Week 12</c:v>
                </c:pt>
                <c:pt idx="12">
                  <c:v>Week 13</c:v>
                </c:pt>
                <c:pt idx="13">
                  <c:v>Week 14</c:v>
                </c:pt>
                <c:pt idx="14">
                  <c:v>Week 15</c:v>
                </c:pt>
                <c:pt idx="15">
                  <c:v>Week 16</c:v>
                </c:pt>
                <c:pt idx="16">
                  <c:v>Week 17</c:v>
                </c:pt>
                <c:pt idx="17">
                  <c:v>Week 18</c:v>
                </c:pt>
                <c:pt idx="18">
                  <c:v>Week 19</c:v>
                </c:pt>
                <c:pt idx="19">
                  <c:v>Week 20</c:v>
                </c:pt>
                <c:pt idx="20">
                  <c:v>Week 21</c:v>
                </c:pt>
                <c:pt idx="21">
                  <c:v>Week 22</c:v>
                </c:pt>
                <c:pt idx="22">
                  <c:v>Week 23</c:v>
                </c:pt>
                <c:pt idx="23">
                  <c:v>Week 24</c:v>
                </c:pt>
                <c:pt idx="24">
                  <c:v>Week 25</c:v>
                </c:pt>
                <c:pt idx="25">
                  <c:v>Week 26</c:v>
                </c:pt>
                <c:pt idx="26">
                  <c:v>Week 27</c:v>
                </c:pt>
                <c:pt idx="27">
                  <c:v>Week 28</c:v>
                </c:pt>
                <c:pt idx="28">
                  <c:v>Week 29</c:v>
                </c:pt>
                <c:pt idx="29">
                  <c:v>Week 30</c:v>
                </c:pt>
                <c:pt idx="30">
                  <c:v>Week 31</c:v>
                </c:pt>
                <c:pt idx="31">
                  <c:v>Week 32</c:v>
                </c:pt>
                <c:pt idx="32">
                  <c:v>Week 33</c:v>
                </c:pt>
                <c:pt idx="33">
                  <c:v>Week 34</c:v>
                </c:pt>
                <c:pt idx="34">
                  <c:v>Week 35</c:v>
                </c:pt>
                <c:pt idx="35">
                  <c:v>Week 36</c:v>
                </c:pt>
                <c:pt idx="36">
                  <c:v>Week 37</c:v>
                </c:pt>
                <c:pt idx="37">
                  <c:v>Week 38</c:v>
                </c:pt>
                <c:pt idx="38">
                  <c:v>Week 39</c:v>
                </c:pt>
                <c:pt idx="39">
                  <c:v>Week 40</c:v>
                </c:pt>
                <c:pt idx="40">
                  <c:v>Week 41</c:v>
                </c:pt>
                <c:pt idx="41">
                  <c:v>Week 42</c:v>
                </c:pt>
                <c:pt idx="42">
                  <c:v>Week 43</c:v>
                </c:pt>
                <c:pt idx="43">
                  <c:v>Week 44</c:v>
                </c:pt>
                <c:pt idx="44">
                  <c:v>Week 45</c:v>
                </c:pt>
                <c:pt idx="45">
                  <c:v>Week 46</c:v>
                </c:pt>
                <c:pt idx="46">
                  <c:v>Week 47</c:v>
                </c:pt>
                <c:pt idx="47">
                  <c:v>Week 48</c:v>
                </c:pt>
                <c:pt idx="48">
                  <c:v>Week 49</c:v>
                </c:pt>
                <c:pt idx="49">
                  <c:v>Week 50</c:v>
                </c:pt>
                <c:pt idx="50">
                  <c:v>Week 51</c:v>
                </c:pt>
                <c:pt idx="51">
                  <c:v>Week 52</c:v>
                </c:pt>
                <c:pt idx="52">
                  <c:v>2020 Week 1</c:v>
                </c:pt>
                <c:pt idx="53">
                  <c:v>Week 2</c:v>
                </c:pt>
                <c:pt idx="54">
                  <c:v>Week 3</c:v>
                </c:pt>
                <c:pt idx="55">
                  <c:v>Week 4</c:v>
                </c:pt>
                <c:pt idx="56">
                  <c:v>Week 5</c:v>
                </c:pt>
                <c:pt idx="57">
                  <c:v>Week 6</c:v>
                </c:pt>
                <c:pt idx="58">
                  <c:v>Week 7</c:v>
                </c:pt>
                <c:pt idx="59">
                  <c:v>Week 8</c:v>
                </c:pt>
                <c:pt idx="60">
                  <c:v>Week 9</c:v>
                </c:pt>
                <c:pt idx="61">
                  <c:v>Week 10</c:v>
                </c:pt>
                <c:pt idx="62">
                  <c:v>Week 11</c:v>
                </c:pt>
                <c:pt idx="63">
                  <c:v>Week 12</c:v>
                </c:pt>
                <c:pt idx="64">
                  <c:v>Week 13</c:v>
                </c:pt>
                <c:pt idx="65">
                  <c:v>Week 14</c:v>
                </c:pt>
                <c:pt idx="66">
                  <c:v>Week 15</c:v>
                </c:pt>
                <c:pt idx="67">
                  <c:v>Week 16</c:v>
                </c:pt>
                <c:pt idx="68">
                  <c:v>Week 17</c:v>
                </c:pt>
                <c:pt idx="69">
                  <c:v>Week 18</c:v>
                </c:pt>
                <c:pt idx="70">
                  <c:v>Week 19</c:v>
                </c:pt>
                <c:pt idx="71">
                  <c:v>Week 20</c:v>
                </c:pt>
                <c:pt idx="72">
                  <c:v>Week 21</c:v>
                </c:pt>
                <c:pt idx="73">
                  <c:v>Week 22</c:v>
                </c:pt>
                <c:pt idx="74">
                  <c:v>Week 23</c:v>
                </c:pt>
                <c:pt idx="75">
                  <c:v>Week 24</c:v>
                </c:pt>
                <c:pt idx="76">
                  <c:v>Week 25</c:v>
                </c:pt>
                <c:pt idx="77">
                  <c:v>Week 26</c:v>
                </c:pt>
                <c:pt idx="78">
                  <c:v>Week 27</c:v>
                </c:pt>
                <c:pt idx="79">
                  <c:v>Week 28</c:v>
                </c:pt>
                <c:pt idx="80">
                  <c:v>Week 29</c:v>
                </c:pt>
                <c:pt idx="81">
                  <c:v>Week 30</c:v>
                </c:pt>
                <c:pt idx="82">
                  <c:v>Week 31</c:v>
                </c:pt>
                <c:pt idx="83">
                  <c:v>Week 32</c:v>
                </c:pt>
                <c:pt idx="84">
                  <c:v>Week 33</c:v>
                </c:pt>
                <c:pt idx="85">
                  <c:v>Week 34</c:v>
                </c:pt>
                <c:pt idx="86">
                  <c:v>Week 35</c:v>
                </c:pt>
                <c:pt idx="87">
                  <c:v>Week 36</c:v>
                </c:pt>
                <c:pt idx="88">
                  <c:v>Week 37</c:v>
                </c:pt>
                <c:pt idx="89">
                  <c:v>Week 38</c:v>
                </c:pt>
                <c:pt idx="90">
                  <c:v>Week 39</c:v>
                </c:pt>
                <c:pt idx="91">
                  <c:v>Week 40</c:v>
                </c:pt>
                <c:pt idx="92">
                  <c:v>Week 41</c:v>
                </c:pt>
                <c:pt idx="93">
                  <c:v>Week 42</c:v>
                </c:pt>
                <c:pt idx="94">
                  <c:v>Week 43</c:v>
                </c:pt>
                <c:pt idx="95">
                  <c:v>Week 44</c:v>
                </c:pt>
                <c:pt idx="96">
                  <c:v>Week 45</c:v>
                </c:pt>
                <c:pt idx="97">
                  <c:v>Week 46</c:v>
                </c:pt>
                <c:pt idx="98">
                  <c:v>Week 47</c:v>
                </c:pt>
                <c:pt idx="99">
                  <c:v>Week 48</c:v>
                </c:pt>
                <c:pt idx="100">
                  <c:v>Week 49</c:v>
                </c:pt>
                <c:pt idx="101">
                  <c:v>Week 50</c:v>
                </c:pt>
                <c:pt idx="102">
                  <c:v>Week 51</c:v>
                </c:pt>
                <c:pt idx="103">
                  <c:v>Week 52</c:v>
                </c:pt>
                <c:pt idx="104">
                  <c:v>2021 Week 1</c:v>
                </c:pt>
                <c:pt idx="105">
                  <c:v>Week 2</c:v>
                </c:pt>
                <c:pt idx="106">
                  <c:v>Week 3</c:v>
                </c:pt>
                <c:pt idx="107">
                  <c:v>Week 4</c:v>
                </c:pt>
                <c:pt idx="108">
                  <c:v>Week 5</c:v>
                </c:pt>
                <c:pt idx="109">
                  <c:v>Week 6</c:v>
                </c:pt>
                <c:pt idx="110">
                  <c:v>Week 7</c:v>
                </c:pt>
                <c:pt idx="111">
                  <c:v>Week 8</c:v>
                </c:pt>
                <c:pt idx="112">
                  <c:v>Week 9</c:v>
                </c:pt>
                <c:pt idx="113">
                  <c:v>Week 10</c:v>
                </c:pt>
                <c:pt idx="114">
                  <c:v>Week 11</c:v>
                </c:pt>
                <c:pt idx="115">
                  <c:v>Week 12</c:v>
                </c:pt>
                <c:pt idx="116">
                  <c:v>Week 13</c:v>
                </c:pt>
                <c:pt idx="117">
                  <c:v>Week 14</c:v>
                </c:pt>
                <c:pt idx="118">
                  <c:v>Week 15</c:v>
                </c:pt>
                <c:pt idx="119">
                  <c:v>Week 16</c:v>
                </c:pt>
                <c:pt idx="120">
                  <c:v>Week 17</c:v>
                </c:pt>
                <c:pt idx="121">
                  <c:v>Week 18</c:v>
                </c:pt>
                <c:pt idx="122">
                  <c:v>Week 19</c:v>
                </c:pt>
                <c:pt idx="123">
                  <c:v>Week 20</c:v>
                </c:pt>
                <c:pt idx="124">
                  <c:v>Week 21</c:v>
                </c:pt>
                <c:pt idx="125">
                  <c:v>Week 22</c:v>
                </c:pt>
                <c:pt idx="126">
                  <c:v>Week 23</c:v>
                </c:pt>
                <c:pt idx="127">
                  <c:v>Week 24</c:v>
                </c:pt>
                <c:pt idx="128">
                  <c:v>Week 25</c:v>
                </c:pt>
                <c:pt idx="129">
                  <c:v>Week 26</c:v>
                </c:pt>
                <c:pt idx="130">
                  <c:v>Week 27</c:v>
                </c:pt>
                <c:pt idx="131">
                  <c:v>Week 28</c:v>
                </c:pt>
                <c:pt idx="132">
                  <c:v>Week 29</c:v>
                </c:pt>
                <c:pt idx="133">
                  <c:v>Week 30</c:v>
                </c:pt>
                <c:pt idx="134">
                  <c:v>Week 31</c:v>
                </c:pt>
                <c:pt idx="135">
                  <c:v>Week 32</c:v>
                </c:pt>
                <c:pt idx="136">
                  <c:v>Week 33</c:v>
                </c:pt>
                <c:pt idx="137">
                  <c:v>Week 34</c:v>
                </c:pt>
                <c:pt idx="138">
                  <c:v>Week 35</c:v>
                </c:pt>
                <c:pt idx="139">
                  <c:v>Week 36</c:v>
                </c:pt>
                <c:pt idx="140">
                  <c:v>Week 37</c:v>
                </c:pt>
                <c:pt idx="141">
                  <c:v>Week 38</c:v>
                </c:pt>
                <c:pt idx="142">
                  <c:v>Week 39</c:v>
                </c:pt>
                <c:pt idx="143">
                  <c:v>Week 40</c:v>
                </c:pt>
                <c:pt idx="144">
                  <c:v>Week 41</c:v>
                </c:pt>
                <c:pt idx="145">
                  <c:v>Week 42</c:v>
                </c:pt>
                <c:pt idx="146">
                  <c:v>Week 43</c:v>
                </c:pt>
                <c:pt idx="147">
                  <c:v>Week 44</c:v>
                </c:pt>
                <c:pt idx="148">
                  <c:v>Week 45</c:v>
                </c:pt>
                <c:pt idx="149">
                  <c:v>Week 46</c:v>
                </c:pt>
                <c:pt idx="150">
                  <c:v>Week 47</c:v>
                </c:pt>
                <c:pt idx="151">
                  <c:v>Week 48</c:v>
                </c:pt>
                <c:pt idx="152">
                  <c:v>Week 49</c:v>
                </c:pt>
                <c:pt idx="153">
                  <c:v>Week 50</c:v>
                </c:pt>
                <c:pt idx="154">
                  <c:v>Week 51</c:v>
                </c:pt>
                <c:pt idx="155">
                  <c:v>Week 52</c:v>
                </c:pt>
                <c:pt idx="156">
                  <c:v>2021 Week 1</c:v>
                </c:pt>
                <c:pt idx="157">
                  <c:v>Week 2</c:v>
                </c:pt>
                <c:pt idx="158">
                  <c:v>Week 3</c:v>
                </c:pt>
                <c:pt idx="159">
                  <c:v>Week 4</c:v>
                </c:pt>
                <c:pt idx="160">
                  <c:v>Week 5</c:v>
                </c:pt>
                <c:pt idx="161">
                  <c:v>Week 6</c:v>
                </c:pt>
                <c:pt idx="162">
                  <c:v>Week 7</c:v>
                </c:pt>
                <c:pt idx="163">
                  <c:v>Week 8</c:v>
                </c:pt>
                <c:pt idx="164">
                  <c:v>Week 9</c:v>
                </c:pt>
                <c:pt idx="165">
                  <c:v>Week 10</c:v>
                </c:pt>
                <c:pt idx="166">
                  <c:v>Week 11</c:v>
                </c:pt>
                <c:pt idx="167">
                  <c:v>Week 12</c:v>
                </c:pt>
                <c:pt idx="168">
                  <c:v>Week 13</c:v>
                </c:pt>
                <c:pt idx="169">
                  <c:v>Week 14</c:v>
                </c:pt>
                <c:pt idx="170">
                  <c:v>Week 15</c:v>
                </c:pt>
                <c:pt idx="171">
                  <c:v>Week 16</c:v>
                </c:pt>
                <c:pt idx="172">
                  <c:v>Week 17</c:v>
                </c:pt>
              </c:strCache>
            </c:strRef>
          </c:cat>
          <c:val>
            <c:numRef>
              <c:f>'share by purpose'!$D$2:$D$174</c:f>
              <c:numCache>
                <c:formatCode>0%</c:formatCode>
                <c:ptCount val="173"/>
                <c:pt idx="0">
                  <c:v>0.65428048372268677</c:v>
                </c:pt>
                <c:pt idx="1">
                  <c:v>0.66529357433319092</c:v>
                </c:pt>
                <c:pt idx="2">
                  <c:v>0.69825828075408936</c:v>
                </c:pt>
                <c:pt idx="3">
                  <c:v>0.71004623174667358</c:v>
                </c:pt>
                <c:pt idx="4">
                  <c:v>0.69928628206253052</c:v>
                </c:pt>
                <c:pt idx="5">
                  <c:v>0.69824111461639404</c:v>
                </c:pt>
                <c:pt idx="6">
                  <c:v>0.72193419933319092</c:v>
                </c:pt>
                <c:pt idx="7">
                  <c:v>0.70836091041564941</c:v>
                </c:pt>
                <c:pt idx="8">
                  <c:v>0.72404599189758301</c:v>
                </c:pt>
                <c:pt idx="9">
                  <c:v>0.70920747518539429</c:v>
                </c:pt>
                <c:pt idx="10">
                  <c:v>0.69718807935714722</c:v>
                </c:pt>
                <c:pt idx="11">
                  <c:v>0.6299019455909729</c:v>
                </c:pt>
                <c:pt idx="12">
                  <c:v>0.65162110328674316</c:v>
                </c:pt>
                <c:pt idx="13">
                  <c:v>0.66975176334381104</c:v>
                </c:pt>
                <c:pt idx="14">
                  <c:v>0.69322127103805542</c:v>
                </c:pt>
                <c:pt idx="15">
                  <c:v>0.71617192029953003</c:v>
                </c:pt>
                <c:pt idx="16">
                  <c:v>0.71076959371566772</c:v>
                </c:pt>
                <c:pt idx="17">
                  <c:v>0.70120036602020264</c:v>
                </c:pt>
                <c:pt idx="18">
                  <c:v>0.68140500783920288</c:v>
                </c:pt>
                <c:pt idx="19">
                  <c:v>0.68875998258590698</c:v>
                </c:pt>
                <c:pt idx="20">
                  <c:v>0.66698843240737915</c:v>
                </c:pt>
                <c:pt idx="21">
                  <c:v>0.60107642412185669</c:v>
                </c:pt>
                <c:pt idx="22">
                  <c:v>0.59109717607498169</c:v>
                </c:pt>
                <c:pt idx="23">
                  <c:v>0.57422643899917603</c:v>
                </c:pt>
                <c:pt idx="24">
                  <c:v>0.56042176485061646</c:v>
                </c:pt>
                <c:pt idx="25">
                  <c:v>0.60452187061309814</c:v>
                </c:pt>
                <c:pt idx="26">
                  <c:v>0.60033392906188965</c:v>
                </c:pt>
                <c:pt idx="27">
                  <c:v>0.59507596492767334</c:v>
                </c:pt>
                <c:pt idx="28">
                  <c:v>0.59143775701522827</c:v>
                </c:pt>
                <c:pt idx="29">
                  <c:v>0.55252993106842041</c:v>
                </c:pt>
                <c:pt idx="30">
                  <c:v>0.47646194696426392</c:v>
                </c:pt>
                <c:pt idx="31">
                  <c:v>0.46025007963180542</c:v>
                </c:pt>
                <c:pt idx="32">
                  <c:v>0.47792649269104004</c:v>
                </c:pt>
                <c:pt idx="33">
                  <c:v>0.47185862064361572</c:v>
                </c:pt>
                <c:pt idx="34">
                  <c:v>0.47881871461868286</c:v>
                </c:pt>
                <c:pt idx="35">
                  <c:v>0.50687038898468018</c:v>
                </c:pt>
                <c:pt idx="36">
                  <c:v>0.54223334789276123</c:v>
                </c:pt>
                <c:pt idx="37">
                  <c:v>0.5269739031791687</c:v>
                </c:pt>
                <c:pt idx="38">
                  <c:v>0.49722042679786682</c:v>
                </c:pt>
                <c:pt idx="39">
                  <c:v>0.49128887057304382</c:v>
                </c:pt>
                <c:pt idx="40">
                  <c:v>0.54713207483291626</c:v>
                </c:pt>
                <c:pt idx="41">
                  <c:v>0.56576347351074219</c:v>
                </c:pt>
                <c:pt idx="42">
                  <c:v>0.5354951024055481</c:v>
                </c:pt>
                <c:pt idx="43">
                  <c:v>0.53411883115768433</c:v>
                </c:pt>
                <c:pt idx="44">
                  <c:v>0.53193145990371704</c:v>
                </c:pt>
                <c:pt idx="45">
                  <c:v>0.52592110633850098</c:v>
                </c:pt>
                <c:pt idx="46">
                  <c:v>0.53568041324615479</c:v>
                </c:pt>
                <c:pt idx="47">
                  <c:v>0.53359502553939819</c:v>
                </c:pt>
                <c:pt idx="48">
                  <c:v>0.5167810320854187</c:v>
                </c:pt>
                <c:pt idx="49">
                  <c:v>0.51904159784317017</c:v>
                </c:pt>
                <c:pt idx="50">
                  <c:v>0.56264925003051758</c:v>
                </c:pt>
                <c:pt idx="51">
                  <c:v>0.53694552183151245</c:v>
                </c:pt>
                <c:pt idx="52">
                  <c:v>0.47784346342086792</c:v>
                </c:pt>
                <c:pt idx="53">
                  <c:v>0.4759041965007782</c:v>
                </c:pt>
                <c:pt idx="54">
                  <c:v>0.49441653490066528</c:v>
                </c:pt>
                <c:pt idx="55">
                  <c:v>0.43991491198539734</c:v>
                </c:pt>
                <c:pt idx="56">
                  <c:v>0.43108069896697998</c:v>
                </c:pt>
                <c:pt idx="57">
                  <c:v>0.44402477145195007</c:v>
                </c:pt>
                <c:pt idx="58">
                  <c:v>0.47918063402175903</c:v>
                </c:pt>
                <c:pt idx="59">
                  <c:v>0.39217767119407654</c:v>
                </c:pt>
                <c:pt idx="60">
                  <c:v>0.26629859209060669</c:v>
                </c:pt>
                <c:pt idx="61">
                  <c:v>0.29990068078041077</c:v>
                </c:pt>
                <c:pt idx="62">
                  <c:v>0.43926236033439636</c:v>
                </c:pt>
                <c:pt idx="63">
                  <c:v>0.36457961797714233</c:v>
                </c:pt>
                <c:pt idx="64">
                  <c:v>0.36030957102775574</c:v>
                </c:pt>
                <c:pt idx="65">
                  <c:v>0.31460881233215332</c:v>
                </c:pt>
                <c:pt idx="66">
                  <c:v>0.32323712110519409</c:v>
                </c:pt>
                <c:pt idx="67">
                  <c:v>0.34308099746704102</c:v>
                </c:pt>
                <c:pt idx="68">
                  <c:v>0.33329841494560242</c:v>
                </c:pt>
                <c:pt idx="69">
                  <c:v>0.37977588176727295</c:v>
                </c:pt>
                <c:pt idx="70">
                  <c:v>0.38883876800537109</c:v>
                </c:pt>
                <c:pt idx="71">
                  <c:v>0.41471859812736511</c:v>
                </c:pt>
                <c:pt idx="72">
                  <c:v>0.43283581733703613</c:v>
                </c:pt>
                <c:pt idx="73">
                  <c:v>0.44017544388771057</c:v>
                </c:pt>
                <c:pt idx="74">
                  <c:v>0.39793169498443604</c:v>
                </c:pt>
                <c:pt idx="75">
                  <c:v>0.43375289440155029</c:v>
                </c:pt>
                <c:pt idx="76">
                  <c:v>0.43112835288047791</c:v>
                </c:pt>
                <c:pt idx="77">
                  <c:v>0.44163981080055237</c:v>
                </c:pt>
                <c:pt idx="78">
                  <c:v>0.41774439811706543</c:v>
                </c:pt>
                <c:pt idx="79">
                  <c:v>0.4010673463344574</c:v>
                </c:pt>
                <c:pt idx="80">
                  <c:v>0.37857505679130554</c:v>
                </c:pt>
                <c:pt idx="81">
                  <c:v>0.37759092450141907</c:v>
                </c:pt>
                <c:pt idx="82">
                  <c:v>0.37279582023620605</c:v>
                </c:pt>
                <c:pt idx="83">
                  <c:v>0.37528783082962036</c:v>
                </c:pt>
                <c:pt idx="84">
                  <c:v>0.422811359167099</c:v>
                </c:pt>
                <c:pt idx="85">
                  <c:v>0.39645799994468689</c:v>
                </c:pt>
                <c:pt idx="86">
                  <c:v>0.39583262801170349</c:v>
                </c:pt>
                <c:pt idx="87">
                  <c:v>0.40444913506507874</c:v>
                </c:pt>
                <c:pt idx="88">
                  <c:v>0.39179092645645142</c:v>
                </c:pt>
                <c:pt idx="89">
                  <c:v>0.42163580656051636</c:v>
                </c:pt>
                <c:pt idx="90">
                  <c:v>0.40321066975593567</c:v>
                </c:pt>
                <c:pt idx="91">
                  <c:v>0.43836763501167297</c:v>
                </c:pt>
                <c:pt idx="92">
                  <c:v>0.42942792177200317</c:v>
                </c:pt>
                <c:pt idx="93">
                  <c:v>0.44920006394386292</c:v>
                </c:pt>
                <c:pt idx="94">
                  <c:v>0.42216417193412781</c:v>
                </c:pt>
                <c:pt idx="95">
                  <c:v>0.41022458672523499</c:v>
                </c:pt>
                <c:pt idx="96">
                  <c:v>0.39799055457115173</c:v>
                </c:pt>
                <c:pt idx="97">
                  <c:v>0.38132429122924805</c:v>
                </c:pt>
                <c:pt idx="98">
                  <c:v>0.39093858003616333</c:v>
                </c:pt>
                <c:pt idx="99">
                  <c:v>0.37294527888298035</c:v>
                </c:pt>
                <c:pt idx="100">
                  <c:v>0.34785002470016479</c:v>
                </c:pt>
                <c:pt idx="101">
                  <c:v>0.3378126323223114</c:v>
                </c:pt>
                <c:pt idx="102">
                  <c:v>0.34533518552780151</c:v>
                </c:pt>
                <c:pt idx="103">
                  <c:v>0.33829972147941589</c:v>
                </c:pt>
                <c:pt idx="104">
                  <c:v>0.32444816827774048</c:v>
                </c:pt>
                <c:pt idx="105">
                  <c:v>0.32660219073295593</c:v>
                </c:pt>
                <c:pt idx="106">
                  <c:v>0.34509101510047913</c:v>
                </c:pt>
                <c:pt idx="107">
                  <c:v>0.32703414559364319</c:v>
                </c:pt>
                <c:pt idx="108">
                  <c:v>0.34211009740829468</c:v>
                </c:pt>
                <c:pt idx="109">
                  <c:v>0.35346484184265137</c:v>
                </c:pt>
                <c:pt idx="110">
                  <c:v>0.40147343277931213</c:v>
                </c:pt>
                <c:pt idx="111">
                  <c:v>0.44484323263168335</c:v>
                </c:pt>
                <c:pt idx="112">
                  <c:v>0.45799008011817932</c:v>
                </c:pt>
                <c:pt idx="113">
                  <c:v>0.46651017665863037</c:v>
                </c:pt>
                <c:pt idx="114">
                  <c:v>0.50848400592803955</c:v>
                </c:pt>
                <c:pt idx="115">
                  <c:v>0.51326638460159302</c:v>
                </c:pt>
                <c:pt idx="116">
                  <c:v>0.52957481145858765</c:v>
                </c:pt>
                <c:pt idx="117">
                  <c:v>0.52646487951278687</c:v>
                </c:pt>
                <c:pt idx="118">
                  <c:v>0.53151124715805054</c:v>
                </c:pt>
                <c:pt idx="119">
                  <c:v>0.52770334482192993</c:v>
                </c:pt>
                <c:pt idx="120">
                  <c:v>0.53373092412948608</c:v>
                </c:pt>
                <c:pt idx="121">
                  <c:v>0.53442865610122681</c:v>
                </c:pt>
                <c:pt idx="122">
                  <c:v>0.52371788024902344</c:v>
                </c:pt>
                <c:pt idx="123">
                  <c:v>0.53531605005264282</c:v>
                </c:pt>
                <c:pt idx="124">
                  <c:v>0.54008102416992188</c:v>
                </c:pt>
                <c:pt idx="125">
                  <c:v>0.55490916967391968</c:v>
                </c:pt>
                <c:pt idx="126">
                  <c:v>0.5298728346824646</c:v>
                </c:pt>
                <c:pt idx="127">
                  <c:v>0.53751623630523682</c:v>
                </c:pt>
                <c:pt idx="128">
                  <c:v>0.53818267583847046</c:v>
                </c:pt>
                <c:pt idx="129">
                  <c:v>0.54456955194473267</c:v>
                </c:pt>
                <c:pt idx="130">
                  <c:v>0.53041958808898926</c:v>
                </c:pt>
                <c:pt idx="131">
                  <c:v>0.50522202253341675</c:v>
                </c:pt>
                <c:pt idx="132">
                  <c:v>0.4589601457118988</c:v>
                </c:pt>
                <c:pt idx="133">
                  <c:v>0.4572005569934845</c:v>
                </c:pt>
                <c:pt idx="134">
                  <c:v>0.46195557713508606</c:v>
                </c:pt>
                <c:pt idx="135">
                  <c:v>0.47397378087043762</c:v>
                </c:pt>
                <c:pt idx="136">
                  <c:v>0.47258517146110535</c:v>
                </c:pt>
                <c:pt idx="137">
                  <c:v>0.48304206132888794</c:v>
                </c:pt>
                <c:pt idx="138">
                  <c:v>0.48678487539291382</c:v>
                </c:pt>
                <c:pt idx="139">
                  <c:v>0.49639001488685608</c:v>
                </c:pt>
                <c:pt idx="140">
                  <c:v>0.48220300674438477</c:v>
                </c:pt>
                <c:pt idx="141">
                  <c:v>0.49399650096893311</c:v>
                </c:pt>
                <c:pt idx="142">
                  <c:v>0.49950215220451355</c:v>
                </c:pt>
                <c:pt idx="143">
                  <c:v>0.50710380077362061</c:v>
                </c:pt>
                <c:pt idx="144">
                  <c:v>0.51069515943527222</c:v>
                </c:pt>
                <c:pt idx="145">
                  <c:v>0.53264325857162476</c:v>
                </c:pt>
                <c:pt idx="146">
                  <c:v>0.5259363055229187</c:v>
                </c:pt>
                <c:pt idx="147">
                  <c:v>0.52485758066177368</c:v>
                </c:pt>
                <c:pt idx="148">
                  <c:v>0.49945554137229919</c:v>
                </c:pt>
                <c:pt idx="149">
                  <c:v>0.52463424205780029</c:v>
                </c:pt>
                <c:pt idx="150">
                  <c:v>0.55557841062545776</c:v>
                </c:pt>
                <c:pt idx="151">
                  <c:v>0.53555703163146973</c:v>
                </c:pt>
                <c:pt idx="152">
                  <c:v>0.51591742038726807</c:v>
                </c:pt>
                <c:pt idx="153">
                  <c:v>0.50348174571990967</c:v>
                </c:pt>
                <c:pt idx="154">
                  <c:v>0.50191801786422729</c:v>
                </c:pt>
                <c:pt idx="155">
                  <c:v>0.48617511987686157</c:v>
                </c:pt>
                <c:pt idx="156">
                  <c:v>0.51453006267547607</c:v>
                </c:pt>
                <c:pt idx="157">
                  <c:v>0.53025925159454346</c:v>
                </c:pt>
                <c:pt idx="158">
                  <c:v>0.5677332878112793</c:v>
                </c:pt>
                <c:pt idx="159">
                  <c:v>0.55255001783370972</c:v>
                </c:pt>
                <c:pt idx="160">
                  <c:v>0.55897402763366699</c:v>
                </c:pt>
                <c:pt idx="161">
                  <c:v>0.59801393747329712</c:v>
                </c:pt>
                <c:pt idx="162">
                  <c:v>0.6216387152671814</c:v>
                </c:pt>
                <c:pt idx="163">
                  <c:v>0.63464808464050293</c:v>
                </c:pt>
                <c:pt idx="164">
                  <c:v>0.6276509165763855</c:v>
                </c:pt>
                <c:pt idx="165">
                  <c:v>0.648887038230896</c:v>
                </c:pt>
                <c:pt idx="166">
                  <c:v>0.67055398225784302</c:v>
                </c:pt>
                <c:pt idx="167">
                  <c:v>0.70671319961547852</c:v>
                </c:pt>
                <c:pt idx="168">
                  <c:v>0.72950714826583862</c:v>
                </c:pt>
                <c:pt idx="169">
                  <c:v>0.74836230278015137</c:v>
                </c:pt>
                <c:pt idx="170">
                  <c:v>0.76682126522064209</c:v>
                </c:pt>
                <c:pt idx="171">
                  <c:v>0.76595908403396606</c:v>
                </c:pt>
                <c:pt idx="172">
                  <c:v>0.77588629722595215</c:v>
                </c:pt>
              </c:numCache>
            </c:numRef>
          </c:val>
          <c:smooth val="0"/>
          <c:extLst>
            <c:ext xmlns:c16="http://schemas.microsoft.com/office/drawing/2014/chart" uri="{C3380CC4-5D6E-409C-BE32-E72D297353CC}">
              <c16:uniqueId val="{00000002-0262-4767-8703-DEEAF62EC776}"/>
            </c:ext>
          </c:extLst>
        </c:ser>
        <c:dLbls>
          <c:showLegendKey val="0"/>
          <c:showVal val="0"/>
          <c:showCatName val="0"/>
          <c:showSerName val="0"/>
          <c:showPercent val="0"/>
          <c:showBubbleSize val="0"/>
        </c:dLbls>
        <c:smooth val="0"/>
        <c:axId val="1210970399"/>
        <c:axId val="1210965823"/>
      </c:lineChart>
      <c:catAx>
        <c:axId val="1210970399"/>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2700000" spcFirstLastPara="1" vertOverflow="ellipsis" wrap="square" anchor="ctr" anchorCtr="1"/>
          <a:lstStyle/>
          <a:p>
            <a:pPr>
              <a:defRPr sz="1000" b="0" i="0" u="none" strike="noStrike" kern="1200" baseline="0">
                <a:solidFill>
                  <a:sysClr val="windowText" lastClr="000000"/>
                </a:solidFill>
                <a:latin typeface="+mn-lt"/>
                <a:ea typeface="+mn-ea"/>
                <a:cs typeface="+mn-cs"/>
              </a:defRPr>
            </a:pPr>
            <a:endParaRPr lang="en-US"/>
          </a:p>
        </c:txPr>
        <c:crossAx val="1210965823"/>
        <c:crosses val="autoZero"/>
        <c:auto val="1"/>
        <c:lblAlgn val="ctr"/>
        <c:lblOffset val="100"/>
        <c:tickLblSkip val="13"/>
        <c:tickMarkSkip val="4"/>
        <c:noMultiLvlLbl val="0"/>
      </c:catAx>
      <c:valAx>
        <c:axId val="1210965823"/>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r>
                  <a:rPr lang="en-US" b="1"/>
                  <a:t>Share of Loans</a:t>
                </a:r>
              </a:p>
            </c:rich>
          </c:tx>
          <c:overlay val="0"/>
          <c:spPr>
            <a:noFill/>
            <a:ln>
              <a:noFill/>
            </a:ln>
            <a:effectLst/>
          </c:spPr>
          <c:txPr>
            <a:bodyPr rot="-54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crossAx val="1210970399"/>
        <c:crosses val="autoZero"/>
        <c:crossBetween val="between"/>
      </c:valAx>
      <c:spPr>
        <a:noFill/>
        <a:ln>
          <a:solidFill>
            <a:sysClr val="windowText" lastClr="000000"/>
          </a:solidFill>
        </a:ln>
        <a:effectLst/>
      </c:spPr>
    </c:plotArea>
    <c:legend>
      <c:legendPos val="b"/>
      <c:layout>
        <c:manualLayout>
          <c:xMode val="edge"/>
          <c:yMode val="edge"/>
          <c:x val="0.49113100862392201"/>
          <c:y val="0.12702205716553475"/>
          <c:w val="0.33910501346171512"/>
          <c:h val="0.1284189508527929"/>
        </c:manualLayout>
      </c:layout>
      <c:overlay val="0"/>
      <c:spPr>
        <a:solidFill>
          <a:sysClr val="window" lastClr="FFFFFF"/>
        </a:solidFill>
        <a:ln>
          <a:solidFill>
            <a:sysClr val="windowText" lastClr="000000"/>
          </a:solid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ysClr val="windowText" lastClr="000000"/>
          </a:solidFill>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050" b="1" i="0" u="none" strike="noStrike" kern="1200" spc="0" baseline="0">
                <a:solidFill>
                  <a:sysClr val="windowText" lastClr="000000"/>
                </a:solidFill>
                <a:latin typeface="+mn-lt"/>
                <a:ea typeface="+mn-ea"/>
                <a:cs typeface="+mn-cs"/>
              </a:defRPr>
            </a:pPr>
            <a:r>
              <a:rPr lang="en-US" sz="1050" b="1"/>
              <a:t>Share of Cash Out Refi</a:t>
            </a:r>
            <a:r>
              <a:rPr lang="en-US" sz="1050" b="1" baseline="0"/>
              <a:t> Loan Count</a:t>
            </a:r>
            <a:r>
              <a:rPr lang="en-US" sz="1050" b="1"/>
              <a:t> by Loan Type</a:t>
            </a:r>
          </a:p>
        </c:rich>
      </c:tx>
      <c:layout>
        <c:manualLayout>
          <c:xMode val="edge"/>
          <c:yMode val="edge"/>
          <c:x val="0.22745104456954754"/>
          <c:y val="2.121490700799095E-2"/>
        </c:manualLayout>
      </c:layout>
      <c:overlay val="0"/>
      <c:spPr>
        <a:solidFill>
          <a:schemeClr val="accent2">
            <a:lumMod val="20000"/>
            <a:lumOff val="80000"/>
          </a:schemeClr>
        </a:solidFill>
        <a:ln>
          <a:noFill/>
        </a:ln>
        <a:effectLst/>
      </c:spPr>
      <c:txPr>
        <a:bodyPr rot="0" spcFirstLastPara="1" vertOverflow="ellipsis" vert="horz" wrap="square" anchor="ctr" anchorCtr="1"/>
        <a:lstStyle/>
        <a:p>
          <a:pPr>
            <a:defRPr sz="1050" b="1" i="0"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0.15763721340058146"/>
          <c:y val="0.11262493050437661"/>
          <c:w val="0.78049726414839471"/>
          <c:h val="0.68990295675636648"/>
        </c:manualLayout>
      </c:layout>
      <c:lineChart>
        <c:grouping val="standard"/>
        <c:varyColors val="0"/>
        <c:ser>
          <c:idx val="0"/>
          <c:order val="0"/>
          <c:tx>
            <c:strRef>
              <c:f>'FHA share (count)'!$H$2</c:f>
              <c:strCache>
                <c:ptCount val="1"/>
                <c:pt idx="0">
                  <c:v>Conv. Conforming</c:v>
                </c:pt>
              </c:strCache>
            </c:strRef>
          </c:tx>
          <c:spPr>
            <a:ln w="28575" cap="rnd">
              <a:solidFill>
                <a:schemeClr val="accent1"/>
              </a:solidFill>
              <a:round/>
            </a:ln>
            <a:effectLst/>
          </c:spPr>
          <c:marker>
            <c:symbol val="none"/>
          </c:marker>
          <c:cat>
            <c:strRef>
              <c:f>'FHA share (count)'!$A$3:$A$175</c:f>
              <c:strCache>
                <c:ptCount val="173"/>
                <c:pt idx="0">
                  <c:v>2019 Week 1</c:v>
                </c:pt>
                <c:pt idx="1">
                  <c:v>Week 2</c:v>
                </c:pt>
                <c:pt idx="2">
                  <c:v>Week 3</c:v>
                </c:pt>
                <c:pt idx="3">
                  <c:v>Week 4</c:v>
                </c:pt>
                <c:pt idx="4">
                  <c:v>Week 5</c:v>
                </c:pt>
                <c:pt idx="5">
                  <c:v>Week 6</c:v>
                </c:pt>
                <c:pt idx="6">
                  <c:v>Week 7</c:v>
                </c:pt>
                <c:pt idx="7">
                  <c:v>Week 8</c:v>
                </c:pt>
                <c:pt idx="8">
                  <c:v>Week 9</c:v>
                </c:pt>
                <c:pt idx="9">
                  <c:v>Week 10</c:v>
                </c:pt>
                <c:pt idx="10">
                  <c:v>Week 11</c:v>
                </c:pt>
                <c:pt idx="11">
                  <c:v>Week 12</c:v>
                </c:pt>
                <c:pt idx="12">
                  <c:v>Week 13</c:v>
                </c:pt>
                <c:pt idx="13">
                  <c:v>Week 14</c:v>
                </c:pt>
                <c:pt idx="14">
                  <c:v>Week 15</c:v>
                </c:pt>
                <c:pt idx="15">
                  <c:v>Week 16</c:v>
                </c:pt>
                <c:pt idx="16">
                  <c:v>Week 17</c:v>
                </c:pt>
                <c:pt idx="17">
                  <c:v>Week 18</c:v>
                </c:pt>
                <c:pt idx="18">
                  <c:v>Week 19</c:v>
                </c:pt>
                <c:pt idx="19">
                  <c:v>Week 20</c:v>
                </c:pt>
                <c:pt idx="20">
                  <c:v>Week 21</c:v>
                </c:pt>
                <c:pt idx="21">
                  <c:v>Week 22</c:v>
                </c:pt>
                <c:pt idx="22">
                  <c:v>Week 23</c:v>
                </c:pt>
                <c:pt idx="23">
                  <c:v>Week 24</c:v>
                </c:pt>
                <c:pt idx="24">
                  <c:v>Week 25</c:v>
                </c:pt>
                <c:pt idx="25">
                  <c:v>Week 26</c:v>
                </c:pt>
                <c:pt idx="26">
                  <c:v>Week 27</c:v>
                </c:pt>
                <c:pt idx="27">
                  <c:v>Week 28</c:v>
                </c:pt>
                <c:pt idx="28">
                  <c:v>Week 29</c:v>
                </c:pt>
                <c:pt idx="29">
                  <c:v>Week 30</c:v>
                </c:pt>
                <c:pt idx="30">
                  <c:v>Week 31</c:v>
                </c:pt>
                <c:pt idx="31">
                  <c:v>Week 32</c:v>
                </c:pt>
                <c:pt idx="32">
                  <c:v>Week 33</c:v>
                </c:pt>
                <c:pt idx="33">
                  <c:v>Week 34</c:v>
                </c:pt>
                <c:pt idx="34">
                  <c:v>Week 35</c:v>
                </c:pt>
                <c:pt idx="35">
                  <c:v>Week 36</c:v>
                </c:pt>
                <c:pt idx="36">
                  <c:v>Week 37</c:v>
                </c:pt>
                <c:pt idx="37">
                  <c:v>Week 38</c:v>
                </c:pt>
                <c:pt idx="38">
                  <c:v>Week 39</c:v>
                </c:pt>
                <c:pt idx="39">
                  <c:v>Week 40</c:v>
                </c:pt>
                <c:pt idx="40">
                  <c:v>Week 41</c:v>
                </c:pt>
                <c:pt idx="41">
                  <c:v>Week 42</c:v>
                </c:pt>
                <c:pt idx="42">
                  <c:v>Week 43</c:v>
                </c:pt>
                <c:pt idx="43">
                  <c:v>Week 44</c:v>
                </c:pt>
                <c:pt idx="44">
                  <c:v>Week 45</c:v>
                </c:pt>
                <c:pt idx="45">
                  <c:v>Week 46</c:v>
                </c:pt>
                <c:pt idx="46">
                  <c:v>Week 47</c:v>
                </c:pt>
                <c:pt idx="47">
                  <c:v>Week 48</c:v>
                </c:pt>
                <c:pt idx="48">
                  <c:v>Week 49</c:v>
                </c:pt>
                <c:pt idx="49">
                  <c:v>Week 50</c:v>
                </c:pt>
                <c:pt idx="50">
                  <c:v>Week 51</c:v>
                </c:pt>
                <c:pt idx="51">
                  <c:v>Week 52</c:v>
                </c:pt>
                <c:pt idx="52">
                  <c:v>2020 Week 1</c:v>
                </c:pt>
                <c:pt idx="53">
                  <c:v>Week 2</c:v>
                </c:pt>
                <c:pt idx="54">
                  <c:v>Week 3</c:v>
                </c:pt>
                <c:pt idx="55">
                  <c:v>Week 4</c:v>
                </c:pt>
                <c:pt idx="56">
                  <c:v>Week 5</c:v>
                </c:pt>
                <c:pt idx="57">
                  <c:v>Week 6</c:v>
                </c:pt>
                <c:pt idx="58">
                  <c:v>Week 7</c:v>
                </c:pt>
                <c:pt idx="59">
                  <c:v>Week 8</c:v>
                </c:pt>
                <c:pt idx="60">
                  <c:v>Week 9</c:v>
                </c:pt>
                <c:pt idx="61">
                  <c:v>Week 10</c:v>
                </c:pt>
                <c:pt idx="62">
                  <c:v>Week 11</c:v>
                </c:pt>
                <c:pt idx="63">
                  <c:v>Week 12</c:v>
                </c:pt>
                <c:pt idx="64">
                  <c:v>Week 13</c:v>
                </c:pt>
                <c:pt idx="65">
                  <c:v>Week 14</c:v>
                </c:pt>
                <c:pt idx="66">
                  <c:v>Week 15</c:v>
                </c:pt>
                <c:pt idx="67">
                  <c:v>Week 16</c:v>
                </c:pt>
                <c:pt idx="68">
                  <c:v>Week 17</c:v>
                </c:pt>
                <c:pt idx="69">
                  <c:v>Week 18</c:v>
                </c:pt>
                <c:pt idx="70">
                  <c:v>Week 19</c:v>
                </c:pt>
                <c:pt idx="71">
                  <c:v>Week 20</c:v>
                </c:pt>
                <c:pt idx="72">
                  <c:v>Week 21</c:v>
                </c:pt>
                <c:pt idx="73">
                  <c:v>Week 22</c:v>
                </c:pt>
                <c:pt idx="74">
                  <c:v>Week 23</c:v>
                </c:pt>
                <c:pt idx="75">
                  <c:v>Week 24</c:v>
                </c:pt>
                <c:pt idx="76">
                  <c:v>Week 25</c:v>
                </c:pt>
                <c:pt idx="77">
                  <c:v>Week 26</c:v>
                </c:pt>
                <c:pt idx="78">
                  <c:v>Week 27</c:v>
                </c:pt>
                <c:pt idx="79">
                  <c:v>Week 28</c:v>
                </c:pt>
                <c:pt idx="80">
                  <c:v>Week 29</c:v>
                </c:pt>
                <c:pt idx="81">
                  <c:v>Week 30</c:v>
                </c:pt>
                <c:pt idx="82">
                  <c:v>Week 31</c:v>
                </c:pt>
                <c:pt idx="83">
                  <c:v>Week 32</c:v>
                </c:pt>
                <c:pt idx="84">
                  <c:v>Week 33</c:v>
                </c:pt>
                <c:pt idx="85">
                  <c:v>Week 34</c:v>
                </c:pt>
                <c:pt idx="86">
                  <c:v>Week 35</c:v>
                </c:pt>
                <c:pt idx="87">
                  <c:v>Week 36</c:v>
                </c:pt>
                <c:pt idx="88">
                  <c:v>Week 37</c:v>
                </c:pt>
                <c:pt idx="89">
                  <c:v>Week 38</c:v>
                </c:pt>
                <c:pt idx="90">
                  <c:v>Week 39</c:v>
                </c:pt>
                <c:pt idx="91">
                  <c:v>Week 40</c:v>
                </c:pt>
                <c:pt idx="92">
                  <c:v>Week 41</c:v>
                </c:pt>
                <c:pt idx="93">
                  <c:v>Week 42</c:v>
                </c:pt>
                <c:pt idx="94">
                  <c:v>Week 43</c:v>
                </c:pt>
                <c:pt idx="95">
                  <c:v>Week 44</c:v>
                </c:pt>
                <c:pt idx="96">
                  <c:v>Week 45</c:v>
                </c:pt>
                <c:pt idx="97">
                  <c:v>Week 46</c:v>
                </c:pt>
                <c:pt idx="98">
                  <c:v>Week 47</c:v>
                </c:pt>
                <c:pt idx="99">
                  <c:v>Week 48</c:v>
                </c:pt>
                <c:pt idx="100">
                  <c:v>Week 49</c:v>
                </c:pt>
                <c:pt idx="101">
                  <c:v>Week 50</c:v>
                </c:pt>
                <c:pt idx="102">
                  <c:v>Week 51</c:v>
                </c:pt>
                <c:pt idx="103">
                  <c:v>Week 52</c:v>
                </c:pt>
                <c:pt idx="104">
                  <c:v>2021 Week 1</c:v>
                </c:pt>
                <c:pt idx="105">
                  <c:v>Week 2</c:v>
                </c:pt>
                <c:pt idx="106">
                  <c:v>Week 3</c:v>
                </c:pt>
                <c:pt idx="107">
                  <c:v>Week 4</c:v>
                </c:pt>
                <c:pt idx="108">
                  <c:v>Week 5</c:v>
                </c:pt>
                <c:pt idx="109">
                  <c:v>Week 6</c:v>
                </c:pt>
                <c:pt idx="110">
                  <c:v>Week 7</c:v>
                </c:pt>
                <c:pt idx="111">
                  <c:v>Week 8</c:v>
                </c:pt>
                <c:pt idx="112">
                  <c:v>Week 9</c:v>
                </c:pt>
                <c:pt idx="113">
                  <c:v>Week 10</c:v>
                </c:pt>
                <c:pt idx="114">
                  <c:v>Week 11</c:v>
                </c:pt>
                <c:pt idx="115">
                  <c:v>Week 12</c:v>
                </c:pt>
                <c:pt idx="116">
                  <c:v>Week 13</c:v>
                </c:pt>
                <c:pt idx="117">
                  <c:v>Week 14</c:v>
                </c:pt>
                <c:pt idx="118">
                  <c:v>Week 15</c:v>
                </c:pt>
                <c:pt idx="119">
                  <c:v>Week 16</c:v>
                </c:pt>
                <c:pt idx="120">
                  <c:v>Week 17</c:v>
                </c:pt>
                <c:pt idx="121">
                  <c:v>Week 18</c:v>
                </c:pt>
                <c:pt idx="122">
                  <c:v>Week 19</c:v>
                </c:pt>
                <c:pt idx="123">
                  <c:v>Week 20</c:v>
                </c:pt>
                <c:pt idx="124">
                  <c:v>Week 21</c:v>
                </c:pt>
                <c:pt idx="125">
                  <c:v>Week 22</c:v>
                </c:pt>
                <c:pt idx="126">
                  <c:v>Week 23</c:v>
                </c:pt>
                <c:pt idx="127">
                  <c:v>Week 24</c:v>
                </c:pt>
                <c:pt idx="128">
                  <c:v>Week 25</c:v>
                </c:pt>
                <c:pt idx="129">
                  <c:v>Week 26</c:v>
                </c:pt>
                <c:pt idx="130">
                  <c:v>Week 27</c:v>
                </c:pt>
                <c:pt idx="131">
                  <c:v>Week 28</c:v>
                </c:pt>
                <c:pt idx="132">
                  <c:v>Week 29</c:v>
                </c:pt>
                <c:pt idx="133">
                  <c:v>Week 30</c:v>
                </c:pt>
                <c:pt idx="134">
                  <c:v>Week 31</c:v>
                </c:pt>
                <c:pt idx="135">
                  <c:v>Week 32</c:v>
                </c:pt>
                <c:pt idx="136">
                  <c:v>Week 33</c:v>
                </c:pt>
                <c:pt idx="137">
                  <c:v>Week 34</c:v>
                </c:pt>
                <c:pt idx="138">
                  <c:v>Week 35</c:v>
                </c:pt>
                <c:pt idx="139">
                  <c:v>Week 36</c:v>
                </c:pt>
                <c:pt idx="140">
                  <c:v>Week 37</c:v>
                </c:pt>
                <c:pt idx="141">
                  <c:v>Week 38</c:v>
                </c:pt>
                <c:pt idx="142">
                  <c:v>Week 39</c:v>
                </c:pt>
                <c:pt idx="143">
                  <c:v>Week 40</c:v>
                </c:pt>
                <c:pt idx="144">
                  <c:v>Week 41</c:v>
                </c:pt>
                <c:pt idx="145">
                  <c:v>Week 42</c:v>
                </c:pt>
                <c:pt idx="146">
                  <c:v>Week 43</c:v>
                </c:pt>
                <c:pt idx="147">
                  <c:v>Week 44</c:v>
                </c:pt>
                <c:pt idx="148">
                  <c:v>Week 45</c:v>
                </c:pt>
                <c:pt idx="149">
                  <c:v>Week 46</c:v>
                </c:pt>
                <c:pt idx="150">
                  <c:v>Week 47</c:v>
                </c:pt>
                <c:pt idx="151">
                  <c:v>Week 48</c:v>
                </c:pt>
                <c:pt idx="152">
                  <c:v>Week 49</c:v>
                </c:pt>
                <c:pt idx="153">
                  <c:v>Week 50</c:v>
                </c:pt>
                <c:pt idx="154">
                  <c:v>Week 51</c:v>
                </c:pt>
                <c:pt idx="155">
                  <c:v>Week 52</c:v>
                </c:pt>
                <c:pt idx="156">
                  <c:v>2021 Week 1</c:v>
                </c:pt>
                <c:pt idx="157">
                  <c:v>Week 2</c:v>
                </c:pt>
                <c:pt idx="158">
                  <c:v>Week 3</c:v>
                </c:pt>
                <c:pt idx="159">
                  <c:v>Week 4</c:v>
                </c:pt>
                <c:pt idx="160">
                  <c:v>Week 5</c:v>
                </c:pt>
                <c:pt idx="161">
                  <c:v>Week 6</c:v>
                </c:pt>
                <c:pt idx="162">
                  <c:v>Week 7</c:v>
                </c:pt>
                <c:pt idx="163">
                  <c:v>Week 8</c:v>
                </c:pt>
                <c:pt idx="164">
                  <c:v>Week 9</c:v>
                </c:pt>
                <c:pt idx="165">
                  <c:v>Week 10</c:v>
                </c:pt>
                <c:pt idx="166">
                  <c:v>Week 11</c:v>
                </c:pt>
                <c:pt idx="167">
                  <c:v>Week 12</c:v>
                </c:pt>
                <c:pt idx="168">
                  <c:v>Week 13</c:v>
                </c:pt>
                <c:pt idx="169">
                  <c:v>Week 14</c:v>
                </c:pt>
                <c:pt idx="170">
                  <c:v>Week 15</c:v>
                </c:pt>
                <c:pt idx="171">
                  <c:v>Week 16</c:v>
                </c:pt>
                <c:pt idx="172">
                  <c:v>Week 17</c:v>
                </c:pt>
              </c:strCache>
            </c:strRef>
          </c:cat>
          <c:val>
            <c:numRef>
              <c:f>'FHA share (count)'!$H$3:$H$175</c:f>
              <c:numCache>
                <c:formatCode>0%</c:formatCode>
                <c:ptCount val="173"/>
                <c:pt idx="0">
                  <c:v>0.6027518863737239</c:v>
                </c:pt>
                <c:pt idx="1">
                  <c:v>0.60251408755960123</c:v>
                </c:pt>
                <c:pt idx="2">
                  <c:v>0.60447761194029848</c:v>
                </c:pt>
                <c:pt idx="3">
                  <c:v>0.60744500846023686</c:v>
                </c:pt>
                <c:pt idx="4">
                  <c:v>0.59344367668327169</c:v>
                </c:pt>
                <c:pt idx="5">
                  <c:v>0.583099837782038</c:v>
                </c:pt>
                <c:pt idx="6">
                  <c:v>0.60621399895269679</c:v>
                </c:pt>
                <c:pt idx="7">
                  <c:v>0.61316432498472817</c:v>
                </c:pt>
                <c:pt idx="8">
                  <c:v>0.62354630294328783</c:v>
                </c:pt>
                <c:pt idx="9">
                  <c:v>0.6204663212435233</c:v>
                </c:pt>
                <c:pt idx="10">
                  <c:v>0.62814631122132669</c:v>
                </c:pt>
                <c:pt idx="11">
                  <c:v>0.63958076448828605</c:v>
                </c:pt>
                <c:pt idx="12">
                  <c:v>0.64520676691729328</c:v>
                </c:pt>
                <c:pt idx="13">
                  <c:v>0.64251738016831317</c:v>
                </c:pt>
                <c:pt idx="14">
                  <c:v>0.62376373626373627</c:v>
                </c:pt>
                <c:pt idx="15">
                  <c:v>0.64476918874624423</c:v>
                </c:pt>
                <c:pt idx="16">
                  <c:v>0.63943557370961757</c:v>
                </c:pt>
                <c:pt idx="17">
                  <c:v>0.62263481551561017</c:v>
                </c:pt>
                <c:pt idx="18">
                  <c:v>0.62819777446369163</c:v>
                </c:pt>
                <c:pt idx="19">
                  <c:v>0.65</c:v>
                </c:pt>
                <c:pt idx="20">
                  <c:v>0.64159167604049494</c:v>
                </c:pt>
                <c:pt idx="21">
                  <c:v>0.646505376344086</c:v>
                </c:pt>
                <c:pt idx="22">
                  <c:v>0.64025719267654757</c:v>
                </c:pt>
                <c:pt idx="23">
                  <c:v>0.65176268271711091</c:v>
                </c:pt>
                <c:pt idx="24">
                  <c:v>0.63977260303924788</c:v>
                </c:pt>
                <c:pt idx="25">
                  <c:v>0.65431383902721485</c:v>
                </c:pt>
                <c:pt idx="26">
                  <c:v>0.64104116222760288</c:v>
                </c:pt>
                <c:pt idx="27">
                  <c:v>0.62958333333333338</c:v>
                </c:pt>
                <c:pt idx="28">
                  <c:v>0.65096922571459859</c:v>
                </c:pt>
                <c:pt idx="29">
                  <c:v>0.65287930112319481</c:v>
                </c:pt>
                <c:pt idx="30">
                  <c:v>0.68309046313663258</c:v>
                </c:pt>
                <c:pt idx="31">
                  <c:v>0.68266857734256825</c:v>
                </c:pt>
                <c:pt idx="32">
                  <c:v>0.68744418646186822</c:v>
                </c:pt>
                <c:pt idx="33">
                  <c:v>0.68447354816474237</c:v>
                </c:pt>
                <c:pt idx="34">
                  <c:v>0.7398221806270473</c:v>
                </c:pt>
                <c:pt idx="35">
                  <c:v>0.71944522014334911</c:v>
                </c:pt>
                <c:pt idx="36">
                  <c:v>0.69592298980747447</c:v>
                </c:pt>
                <c:pt idx="37">
                  <c:v>0.73467451129246542</c:v>
                </c:pt>
                <c:pt idx="38">
                  <c:v>0.72724926888009633</c:v>
                </c:pt>
                <c:pt idx="39">
                  <c:v>0.73196323274366981</c:v>
                </c:pt>
                <c:pt idx="40">
                  <c:v>0.70692368214004719</c:v>
                </c:pt>
                <c:pt idx="41">
                  <c:v>0.73169157973975696</c:v>
                </c:pt>
                <c:pt idx="42">
                  <c:v>0.7306934594168637</c:v>
                </c:pt>
                <c:pt idx="43">
                  <c:v>0.71612969847170593</c:v>
                </c:pt>
                <c:pt idx="44">
                  <c:v>0.71567960063535285</c:v>
                </c:pt>
                <c:pt idx="45">
                  <c:v>0.73659510733899147</c:v>
                </c:pt>
                <c:pt idx="46">
                  <c:v>0.73776944704779757</c:v>
                </c:pt>
                <c:pt idx="47">
                  <c:v>0.72636761487964985</c:v>
                </c:pt>
                <c:pt idx="48">
                  <c:v>0.72331928111826049</c:v>
                </c:pt>
                <c:pt idx="49">
                  <c:v>0.72929979605710404</c:v>
                </c:pt>
                <c:pt idx="50">
                  <c:v>0.72850958565244284</c:v>
                </c:pt>
                <c:pt idx="51">
                  <c:v>0.74287801314828339</c:v>
                </c:pt>
                <c:pt idx="52">
                  <c:v>0.7446849632779281</c:v>
                </c:pt>
                <c:pt idx="53">
                  <c:v>0.7398856403063977</c:v>
                </c:pt>
                <c:pt idx="54">
                  <c:v>0.76338937757488035</c:v>
                </c:pt>
                <c:pt idx="55">
                  <c:v>0.78426601784266015</c:v>
                </c:pt>
                <c:pt idx="56">
                  <c:v>0.7819433817903596</c:v>
                </c:pt>
                <c:pt idx="57">
                  <c:v>0.77969762419006483</c:v>
                </c:pt>
                <c:pt idx="58">
                  <c:v>0.77995255041518385</c:v>
                </c:pt>
                <c:pt idx="59">
                  <c:v>0.80899022801302933</c:v>
                </c:pt>
                <c:pt idx="60">
                  <c:v>0.83771099542514593</c:v>
                </c:pt>
                <c:pt idx="61">
                  <c:v>0.84101468624833109</c:v>
                </c:pt>
                <c:pt idx="62">
                  <c:v>0.78859381802350892</c:v>
                </c:pt>
                <c:pt idx="63">
                  <c:v>0.82728578267113451</c:v>
                </c:pt>
                <c:pt idx="64">
                  <c:v>0.84760726072607262</c:v>
                </c:pt>
                <c:pt idx="65">
                  <c:v>0.87134547102817861</c:v>
                </c:pt>
                <c:pt idx="66">
                  <c:v>0.87988931269164605</c:v>
                </c:pt>
                <c:pt idx="67">
                  <c:v>0.88453852416549483</c:v>
                </c:pt>
                <c:pt idx="68">
                  <c:v>0.88390732623669377</c:v>
                </c:pt>
                <c:pt idx="69">
                  <c:v>0.86422853555171875</c:v>
                </c:pt>
                <c:pt idx="70">
                  <c:v>0.86196957566052845</c:v>
                </c:pt>
                <c:pt idx="71">
                  <c:v>0.85463422316717852</c:v>
                </c:pt>
                <c:pt idx="72">
                  <c:v>0.85844178998038867</c:v>
                </c:pt>
                <c:pt idx="73">
                  <c:v>0.86272173682817055</c:v>
                </c:pt>
                <c:pt idx="74">
                  <c:v>0.87042486190697432</c:v>
                </c:pt>
                <c:pt idx="75">
                  <c:v>0.86584205518553758</c:v>
                </c:pt>
                <c:pt idx="76">
                  <c:v>0.86263892846964951</c:v>
                </c:pt>
                <c:pt idx="77">
                  <c:v>0.86628346694902436</c:v>
                </c:pt>
                <c:pt idx="78">
                  <c:v>0.86818593078489026</c:v>
                </c:pt>
                <c:pt idx="79">
                  <c:v>0.87521243020150519</c:v>
                </c:pt>
                <c:pt idx="80">
                  <c:v>0.87799308812638854</c:v>
                </c:pt>
                <c:pt idx="81">
                  <c:v>0.88002512562814073</c:v>
                </c:pt>
                <c:pt idx="82">
                  <c:v>0.88845488257107541</c:v>
                </c:pt>
                <c:pt idx="83">
                  <c:v>0.87645302335501762</c:v>
                </c:pt>
                <c:pt idx="84">
                  <c:v>0.85586768180624839</c:v>
                </c:pt>
                <c:pt idx="85">
                  <c:v>0.88105307046280301</c:v>
                </c:pt>
                <c:pt idx="86">
                  <c:v>0.88576789674191159</c:v>
                </c:pt>
                <c:pt idx="87">
                  <c:v>0.88275282080033635</c:v>
                </c:pt>
                <c:pt idx="88">
                  <c:v>0.8785706346559965</c:v>
                </c:pt>
                <c:pt idx="89">
                  <c:v>0.86401269490823784</c:v>
                </c:pt>
                <c:pt idx="90">
                  <c:v>0.87655426765015809</c:v>
                </c:pt>
                <c:pt idx="91">
                  <c:v>0.8521514749982565</c:v>
                </c:pt>
                <c:pt idx="92">
                  <c:v>0.8567415730337079</c:v>
                </c:pt>
                <c:pt idx="93">
                  <c:v>0.85604387776907187</c:v>
                </c:pt>
                <c:pt idx="94">
                  <c:v>0.85843616295653258</c:v>
                </c:pt>
                <c:pt idx="95">
                  <c:v>0.85247883917775091</c:v>
                </c:pt>
                <c:pt idx="96">
                  <c:v>0.85230593770047758</c:v>
                </c:pt>
                <c:pt idx="97">
                  <c:v>0.8629155697055042</c:v>
                </c:pt>
                <c:pt idx="98">
                  <c:v>0.86226804123711343</c:v>
                </c:pt>
                <c:pt idx="99">
                  <c:v>0.857492931196984</c:v>
                </c:pt>
                <c:pt idx="100">
                  <c:v>0.85389045131913754</c:v>
                </c:pt>
                <c:pt idx="101">
                  <c:v>0.84639601233029449</c:v>
                </c:pt>
                <c:pt idx="102">
                  <c:v>0.85330156569094617</c:v>
                </c:pt>
                <c:pt idx="103">
                  <c:v>0.84446980701390328</c:v>
                </c:pt>
                <c:pt idx="104">
                  <c:v>0.87151604729729726</c:v>
                </c:pt>
                <c:pt idx="105">
                  <c:v>0.86316816654017126</c:v>
                </c:pt>
                <c:pt idx="106">
                  <c:v>0.8788059345766549</c:v>
                </c:pt>
                <c:pt idx="107">
                  <c:v>0.88235016294337132</c:v>
                </c:pt>
                <c:pt idx="108">
                  <c:v>0.87455693398316348</c:v>
                </c:pt>
                <c:pt idx="109">
                  <c:v>0.86941900770862435</c:v>
                </c:pt>
                <c:pt idx="110">
                  <c:v>0.86536279287096984</c:v>
                </c:pt>
                <c:pt idx="111">
                  <c:v>0.85342854028126025</c:v>
                </c:pt>
                <c:pt idx="112">
                  <c:v>0.85339156393388249</c:v>
                </c:pt>
                <c:pt idx="113">
                  <c:v>0.85197544842381268</c:v>
                </c:pt>
                <c:pt idx="114">
                  <c:v>0.844500091614243</c:v>
                </c:pt>
                <c:pt idx="115">
                  <c:v>0.8369028006589786</c:v>
                </c:pt>
                <c:pt idx="116">
                  <c:v>0.82777568686488523</c:v>
                </c:pt>
                <c:pt idx="117">
                  <c:v>0.81517364733939479</c:v>
                </c:pt>
                <c:pt idx="118">
                  <c:v>0.81743350328644271</c:v>
                </c:pt>
                <c:pt idx="119">
                  <c:v>0.81704418344519014</c:v>
                </c:pt>
                <c:pt idx="120">
                  <c:v>0.80999356637357922</c:v>
                </c:pt>
                <c:pt idx="121">
                  <c:v>0.81206437713851221</c:v>
                </c:pt>
                <c:pt idx="122">
                  <c:v>0.80662700697243006</c:v>
                </c:pt>
                <c:pt idx="123">
                  <c:v>0.80315723880080314</c:v>
                </c:pt>
                <c:pt idx="124">
                  <c:v>0.80512308715901526</c:v>
                </c:pt>
                <c:pt idx="125">
                  <c:v>0.79510529311326128</c:v>
                </c:pt>
                <c:pt idx="126">
                  <c:v>0.79066834804539721</c:v>
                </c:pt>
                <c:pt idx="127">
                  <c:v>0.77468256024876914</c:v>
                </c:pt>
                <c:pt idx="128">
                  <c:v>0.77927193697364849</c:v>
                </c:pt>
                <c:pt idx="129">
                  <c:v>0.77695240599526694</c:v>
                </c:pt>
                <c:pt idx="130">
                  <c:v>0.78568060887721425</c:v>
                </c:pt>
                <c:pt idx="131">
                  <c:v>0.78215579710144922</c:v>
                </c:pt>
                <c:pt idx="132">
                  <c:v>0.80982575024201353</c:v>
                </c:pt>
                <c:pt idx="133">
                  <c:v>0.80667616750712567</c:v>
                </c:pt>
                <c:pt idx="134">
                  <c:v>0.80432161288766701</c:v>
                </c:pt>
                <c:pt idx="135">
                  <c:v>0.79801612622541906</c:v>
                </c:pt>
                <c:pt idx="136">
                  <c:v>0.80243145097626445</c:v>
                </c:pt>
                <c:pt idx="137">
                  <c:v>0.80186832242546291</c:v>
                </c:pt>
                <c:pt idx="138">
                  <c:v>0.80165198840326024</c:v>
                </c:pt>
                <c:pt idx="139">
                  <c:v>0.79799836601307195</c:v>
                </c:pt>
                <c:pt idx="140">
                  <c:v>0.80521812612231969</c:v>
                </c:pt>
                <c:pt idx="141">
                  <c:v>0.80520438263801097</c:v>
                </c:pt>
                <c:pt idx="142">
                  <c:v>0.79529425040907298</c:v>
                </c:pt>
                <c:pt idx="143">
                  <c:v>0.79598258771699792</c:v>
                </c:pt>
                <c:pt idx="144">
                  <c:v>0.78969469980705931</c:v>
                </c:pt>
                <c:pt idx="145">
                  <c:v>0.79385552172709661</c:v>
                </c:pt>
                <c:pt idx="146">
                  <c:v>0.79091661493896126</c:v>
                </c:pt>
                <c:pt idx="147">
                  <c:v>0.77704057279236272</c:v>
                </c:pt>
                <c:pt idx="148">
                  <c:v>0.77950833016768872</c:v>
                </c:pt>
                <c:pt idx="149">
                  <c:v>0.77339791771059518</c:v>
                </c:pt>
                <c:pt idx="150">
                  <c:v>0.78731149245969834</c:v>
                </c:pt>
                <c:pt idx="151">
                  <c:v>0.76296826008031249</c:v>
                </c:pt>
                <c:pt idx="152">
                  <c:v>0.75108715624425793</c:v>
                </c:pt>
                <c:pt idx="153">
                  <c:v>0.74788334901222953</c:v>
                </c:pt>
                <c:pt idx="154">
                  <c:v>0.75643776824034337</c:v>
                </c:pt>
                <c:pt idx="155">
                  <c:v>0.787773263687367</c:v>
                </c:pt>
                <c:pt idx="156">
                  <c:v>0.78058229631368869</c:v>
                </c:pt>
                <c:pt idx="157">
                  <c:v>0.77739001087018711</c:v>
                </c:pt>
                <c:pt idx="158">
                  <c:v>0.76456405578000786</c:v>
                </c:pt>
                <c:pt idx="159">
                  <c:v>0.77532993868855871</c:v>
                </c:pt>
                <c:pt idx="160">
                  <c:v>0.76483316250996469</c:v>
                </c:pt>
                <c:pt idx="161">
                  <c:v>0.75300221522676924</c:v>
                </c:pt>
                <c:pt idx="162">
                  <c:v>0.74831334332833588</c:v>
                </c:pt>
                <c:pt idx="163">
                  <c:v>0.74388655766169876</c:v>
                </c:pt>
                <c:pt idx="164">
                  <c:v>0.73113054745707806</c:v>
                </c:pt>
                <c:pt idx="165">
                  <c:v>0.724591061528985</c:v>
                </c:pt>
                <c:pt idx="166">
                  <c:v>0.71204786876428672</c:v>
                </c:pt>
                <c:pt idx="167">
                  <c:v>0.70965177293687387</c:v>
                </c:pt>
                <c:pt idx="168">
                  <c:v>0.6975994571210451</c:v>
                </c:pt>
                <c:pt idx="169">
                  <c:v>0.67459715639810425</c:v>
                </c:pt>
                <c:pt idx="170">
                  <c:v>0.65943578775842748</c:v>
                </c:pt>
                <c:pt idx="171">
                  <c:v>0.65009878340438809</c:v>
                </c:pt>
                <c:pt idx="172">
                  <c:v>0.64139052652978246</c:v>
                </c:pt>
              </c:numCache>
            </c:numRef>
          </c:val>
          <c:smooth val="0"/>
          <c:extLst>
            <c:ext xmlns:c16="http://schemas.microsoft.com/office/drawing/2014/chart" uri="{C3380CC4-5D6E-409C-BE32-E72D297353CC}">
              <c16:uniqueId val="{00000000-D001-4BBB-949D-FC91B5D05516}"/>
            </c:ext>
          </c:extLst>
        </c:ser>
        <c:ser>
          <c:idx val="1"/>
          <c:order val="1"/>
          <c:tx>
            <c:strRef>
              <c:f>'FHA share (count)'!$I$2</c:f>
              <c:strCache>
                <c:ptCount val="1"/>
                <c:pt idx="0">
                  <c:v>FHA</c:v>
                </c:pt>
              </c:strCache>
            </c:strRef>
          </c:tx>
          <c:spPr>
            <a:ln w="28575" cap="rnd">
              <a:solidFill>
                <a:schemeClr val="accent2"/>
              </a:solidFill>
              <a:round/>
            </a:ln>
            <a:effectLst/>
          </c:spPr>
          <c:marker>
            <c:symbol val="none"/>
          </c:marker>
          <c:cat>
            <c:strRef>
              <c:f>'FHA share (count)'!$A$3:$A$175</c:f>
              <c:strCache>
                <c:ptCount val="173"/>
                <c:pt idx="0">
                  <c:v>2019 Week 1</c:v>
                </c:pt>
                <c:pt idx="1">
                  <c:v>Week 2</c:v>
                </c:pt>
                <c:pt idx="2">
                  <c:v>Week 3</c:v>
                </c:pt>
                <c:pt idx="3">
                  <c:v>Week 4</c:v>
                </c:pt>
                <c:pt idx="4">
                  <c:v>Week 5</c:v>
                </c:pt>
                <c:pt idx="5">
                  <c:v>Week 6</c:v>
                </c:pt>
                <c:pt idx="6">
                  <c:v>Week 7</c:v>
                </c:pt>
                <c:pt idx="7">
                  <c:v>Week 8</c:v>
                </c:pt>
                <c:pt idx="8">
                  <c:v>Week 9</c:v>
                </c:pt>
                <c:pt idx="9">
                  <c:v>Week 10</c:v>
                </c:pt>
                <c:pt idx="10">
                  <c:v>Week 11</c:v>
                </c:pt>
                <c:pt idx="11">
                  <c:v>Week 12</c:v>
                </c:pt>
                <c:pt idx="12">
                  <c:v>Week 13</c:v>
                </c:pt>
                <c:pt idx="13">
                  <c:v>Week 14</c:v>
                </c:pt>
                <c:pt idx="14">
                  <c:v>Week 15</c:v>
                </c:pt>
                <c:pt idx="15">
                  <c:v>Week 16</c:v>
                </c:pt>
                <c:pt idx="16">
                  <c:v>Week 17</c:v>
                </c:pt>
                <c:pt idx="17">
                  <c:v>Week 18</c:v>
                </c:pt>
                <c:pt idx="18">
                  <c:v>Week 19</c:v>
                </c:pt>
                <c:pt idx="19">
                  <c:v>Week 20</c:v>
                </c:pt>
                <c:pt idx="20">
                  <c:v>Week 21</c:v>
                </c:pt>
                <c:pt idx="21">
                  <c:v>Week 22</c:v>
                </c:pt>
                <c:pt idx="22">
                  <c:v>Week 23</c:v>
                </c:pt>
                <c:pt idx="23">
                  <c:v>Week 24</c:v>
                </c:pt>
                <c:pt idx="24">
                  <c:v>Week 25</c:v>
                </c:pt>
                <c:pt idx="25">
                  <c:v>Week 26</c:v>
                </c:pt>
                <c:pt idx="26">
                  <c:v>Week 27</c:v>
                </c:pt>
                <c:pt idx="27">
                  <c:v>Week 28</c:v>
                </c:pt>
                <c:pt idx="28">
                  <c:v>Week 29</c:v>
                </c:pt>
                <c:pt idx="29">
                  <c:v>Week 30</c:v>
                </c:pt>
                <c:pt idx="30">
                  <c:v>Week 31</c:v>
                </c:pt>
                <c:pt idx="31">
                  <c:v>Week 32</c:v>
                </c:pt>
                <c:pt idx="32">
                  <c:v>Week 33</c:v>
                </c:pt>
                <c:pt idx="33">
                  <c:v>Week 34</c:v>
                </c:pt>
                <c:pt idx="34">
                  <c:v>Week 35</c:v>
                </c:pt>
                <c:pt idx="35">
                  <c:v>Week 36</c:v>
                </c:pt>
                <c:pt idx="36">
                  <c:v>Week 37</c:v>
                </c:pt>
                <c:pt idx="37">
                  <c:v>Week 38</c:v>
                </c:pt>
                <c:pt idx="38">
                  <c:v>Week 39</c:v>
                </c:pt>
                <c:pt idx="39">
                  <c:v>Week 40</c:v>
                </c:pt>
                <c:pt idx="40">
                  <c:v>Week 41</c:v>
                </c:pt>
                <c:pt idx="41">
                  <c:v>Week 42</c:v>
                </c:pt>
                <c:pt idx="42">
                  <c:v>Week 43</c:v>
                </c:pt>
                <c:pt idx="43">
                  <c:v>Week 44</c:v>
                </c:pt>
                <c:pt idx="44">
                  <c:v>Week 45</c:v>
                </c:pt>
                <c:pt idx="45">
                  <c:v>Week 46</c:v>
                </c:pt>
                <c:pt idx="46">
                  <c:v>Week 47</c:v>
                </c:pt>
                <c:pt idx="47">
                  <c:v>Week 48</c:v>
                </c:pt>
                <c:pt idx="48">
                  <c:v>Week 49</c:v>
                </c:pt>
                <c:pt idx="49">
                  <c:v>Week 50</c:v>
                </c:pt>
                <c:pt idx="50">
                  <c:v>Week 51</c:v>
                </c:pt>
                <c:pt idx="51">
                  <c:v>Week 52</c:v>
                </c:pt>
                <c:pt idx="52">
                  <c:v>2020 Week 1</c:v>
                </c:pt>
                <c:pt idx="53">
                  <c:v>Week 2</c:v>
                </c:pt>
                <c:pt idx="54">
                  <c:v>Week 3</c:v>
                </c:pt>
                <c:pt idx="55">
                  <c:v>Week 4</c:v>
                </c:pt>
                <c:pt idx="56">
                  <c:v>Week 5</c:v>
                </c:pt>
                <c:pt idx="57">
                  <c:v>Week 6</c:v>
                </c:pt>
                <c:pt idx="58">
                  <c:v>Week 7</c:v>
                </c:pt>
                <c:pt idx="59">
                  <c:v>Week 8</c:v>
                </c:pt>
                <c:pt idx="60">
                  <c:v>Week 9</c:v>
                </c:pt>
                <c:pt idx="61">
                  <c:v>Week 10</c:v>
                </c:pt>
                <c:pt idx="62">
                  <c:v>Week 11</c:v>
                </c:pt>
                <c:pt idx="63">
                  <c:v>Week 12</c:v>
                </c:pt>
                <c:pt idx="64">
                  <c:v>Week 13</c:v>
                </c:pt>
                <c:pt idx="65">
                  <c:v>Week 14</c:v>
                </c:pt>
                <c:pt idx="66">
                  <c:v>Week 15</c:v>
                </c:pt>
                <c:pt idx="67">
                  <c:v>Week 16</c:v>
                </c:pt>
                <c:pt idx="68">
                  <c:v>Week 17</c:v>
                </c:pt>
                <c:pt idx="69">
                  <c:v>Week 18</c:v>
                </c:pt>
                <c:pt idx="70">
                  <c:v>Week 19</c:v>
                </c:pt>
                <c:pt idx="71">
                  <c:v>Week 20</c:v>
                </c:pt>
                <c:pt idx="72">
                  <c:v>Week 21</c:v>
                </c:pt>
                <c:pt idx="73">
                  <c:v>Week 22</c:v>
                </c:pt>
                <c:pt idx="74">
                  <c:v>Week 23</c:v>
                </c:pt>
                <c:pt idx="75">
                  <c:v>Week 24</c:v>
                </c:pt>
                <c:pt idx="76">
                  <c:v>Week 25</c:v>
                </c:pt>
                <c:pt idx="77">
                  <c:v>Week 26</c:v>
                </c:pt>
                <c:pt idx="78">
                  <c:v>Week 27</c:v>
                </c:pt>
                <c:pt idx="79">
                  <c:v>Week 28</c:v>
                </c:pt>
                <c:pt idx="80">
                  <c:v>Week 29</c:v>
                </c:pt>
                <c:pt idx="81">
                  <c:v>Week 30</c:v>
                </c:pt>
                <c:pt idx="82">
                  <c:v>Week 31</c:v>
                </c:pt>
                <c:pt idx="83">
                  <c:v>Week 32</c:v>
                </c:pt>
                <c:pt idx="84">
                  <c:v>Week 33</c:v>
                </c:pt>
                <c:pt idx="85">
                  <c:v>Week 34</c:v>
                </c:pt>
                <c:pt idx="86">
                  <c:v>Week 35</c:v>
                </c:pt>
                <c:pt idx="87">
                  <c:v>Week 36</c:v>
                </c:pt>
                <c:pt idx="88">
                  <c:v>Week 37</c:v>
                </c:pt>
                <c:pt idx="89">
                  <c:v>Week 38</c:v>
                </c:pt>
                <c:pt idx="90">
                  <c:v>Week 39</c:v>
                </c:pt>
                <c:pt idx="91">
                  <c:v>Week 40</c:v>
                </c:pt>
                <c:pt idx="92">
                  <c:v>Week 41</c:v>
                </c:pt>
                <c:pt idx="93">
                  <c:v>Week 42</c:v>
                </c:pt>
                <c:pt idx="94">
                  <c:v>Week 43</c:v>
                </c:pt>
                <c:pt idx="95">
                  <c:v>Week 44</c:v>
                </c:pt>
                <c:pt idx="96">
                  <c:v>Week 45</c:v>
                </c:pt>
                <c:pt idx="97">
                  <c:v>Week 46</c:v>
                </c:pt>
                <c:pt idx="98">
                  <c:v>Week 47</c:v>
                </c:pt>
                <c:pt idx="99">
                  <c:v>Week 48</c:v>
                </c:pt>
                <c:pt idx="100">
                  <c:v>Week 49</c:v>
                </c:pt>
                <c:pt idx="101">
                  <c:v>Week 50</c:v>
                </c:pt>
                <c:pt idx="102">
                  <c:v>Week 51</c:v>
                </c:pt>
                <c:pt idx="103">
                  <c:v>Week 52</c:v>
                </c:pt>
                <c:pt idx="104">
                  <c:v>2021 Week 1</c:v>
                </c:pt>
                <c:pt idx="105">
                  <c:v>Week 2</c:v>
                </c:pt>
                <c:pt idx="106">
                  <c:v>Week 3</c:v>
                </c:pt>
                <c:pt idx="107">
                  <c:v>Week 4</c:v>
                </c:pt>
                <c:pt idx="108">
                  <c:v>Week 5</c:v>
                </c:pt>
                <c:pt idx="109">
                  <c:v>Week 6</c:v>
                </c:pt>
                <c:pt idx="110">
                  <c:v>Week 7</c:v>
                </c:pt>
                <c:pt idx="111">
                  <c:v>Week 8</c:v>
                </c:pt>
                <c:pt idx="112">
                  <c:v>Week 9</c:v>
                </c:pt>
                <c:pt idx="113">
                  <c:v>Week 10</c:v>
                </c:pt>
                <c:pt idx="114">
                  <c:v>Week 11</c:v>
                </c:pt>
                <c:pt idx="115">
                  <c:v>Week 12</c:v>
                </c:pt>
                <c:pt idx="116">
                  <c:v>Week 13</c:v>
                </c:pt>
                <c:pt idx="117">
                  <c:v>Week 14</c:v>
                </c:pt>
                <c:pt idx="118">
                  <c:v>Week 15</c:v>
                </c:pt>
                <c:pt idx="119">
                  <c:v>Week 16</c:v>
                </c:pt>
                <c:pt idx="120">
                  <c:v>Week 17</c:v>
                </c:pt>
                <c:pt idx="121">
                  <c:v>Week 18</c:v>
                </c:pt>
                <c:pt idx="122">
                  <c:v>Week 19</c:v>
                </c:pt>
                <c:pt idx="123">
                  <c:v>Week 20</c:v>
                </c:pt>
                <c:pt idx="124">
                  <c:v>Week 21</c:v>
                </c:pt>
                <c:pt idx="125">
                  <c:v>Week 22</c:v>
                </c:pt>
                <c:pt idx="126">
                  <c:v>Week 23</c:v>
                </c:pt>
                <c:pt idx="127">
                  <c:v>Week 24</c:v>
                </c:pt>
                <c:pt idx="128">
                  <c:v>Week 25</c:v>
                </c:pt>
                <c:pt idx="129">
                  <c:v>Week 26</c:v>
                </c:pt>
                <c:pt idx="130">
                  <c:v>Week 27</c:v>
                </c:pt>
                <c:pt idx="131">
                  <c:v>Week 28</c:v>
                </c:pt>
                <c:pt idx="132">
                  <c:v>Week 29</c:v>
                </c:pt>
                <c:pt idx="133">
                  <c:v>Week 30</c:v>
                </c:pt>
                <c:pt idx="134">
                  <c:v>Week 31</c:v>
                </c:pt>
                <c:pt idx="135">
                  <c:v>Week 32</c:v>
                </c:pt>
                <c:pt idx="136">
                  <c:v>Week 33</c:v>
                </c:pt>
                <c:pt idx="137">
                  <c:v>Week 34</c:v>
                </c:pt>
                <c:pt idx="138">
                  <c:v>Week 35</c:v>
                </c:pt>
                <c:pt idx="139">
                  <c:v>Week 36</c:v>
                </c:pt>
                <c:pt idx="140">
                  <c:v>Week 37</c:v>
                </c:pt>
                <c:pt idx="141">
                  <c:v>Week 38</c:v>
                </c:pt>
                <c:pt idx="142">
                  <c:v>Week 39</c:v>
                </c:pt>
                <c:pt idx="143">
                  <c:v>Week 40</c:v>
                </c:pt>
                <c:pt idx="144">
                  <c:v>Week 41</c:v>
                </c:pt>
                <c:pt idx="145">
                  <c:v>Week 42</c:v>
                </c:pt>
                <c:pt idx="146">
                  <c:v>Week 43</c:v>
                </c:pt>
                <c:pt idx="147">
                  <c:v>Week 44</c:v>
                </c:pt>
                <c:pt idx="148">
                  <c:v>Week 45</c:v>
                </c:pt>
                <c:pt idx="149">
                  <c:v>Week 46</c:v>
                </c:pt>
                <c:pt idx="150">
                  <c:v>Week 47</c:v>
                </c:pt>
                <c:pt idx="151">
                  <c:v>Week 48</c:v>
                </c:pt>
                <c:pt idx="152">
                  <c:v>Week 49</c:v>
                </c:pt>
                <c:pt idx="153">
                  <c:v>Week 50</c:v>
                </c:pt>
                <c:pt idx="154">
                  <c:v>Week 51</c:v>
                </c:pt>
                <c:pt idx="155">
                  <c:v>Week 52</c:v>
                </c:pt>
                <c:pt idx="156">
                  <c:v>2021 Week 1</c:v>
                </c:pt>
                <c:pt idx="157">
                  <c:v>Week 2</c:v>
                </c:pt>
                <c:pt idx="158">
                  <c:v>Week 3</c:v>
                </c:pt>
                <c:pt idx="159">
                  <c:v>Week 4</c:v>
                </c:pt>
                <c:pt idx="160">
                  <c:v>Week 5</c:v>
                </c:pt>
                <c:pt idx="161">
                  <c:v>Week 6</c:v>
                </c:pt>
                <c:pt idx="162">
                  <c:v>Week 7</c:v>
                </c:pt>
                <c:pt idx="163">
                  <c:v>Week 8</c:v>
                </c:pt>
                <c:pt idx="164">
                  <c:v>Week 9</c:v>
                </c:pt>
                <c:pt idx="165">
                  <c:v>Week 10</c:v>
                </c:pt>
                <c:pt idx="166">
                  <c:v>Week 11</c:v>
                </c:pt>
                <c:pt idx="167">
                  <c:v>Week 12</c:v>
                </c:pt>
                <c:pt idx="168">
                  <c:v>Week 13</c:v>
                </c:pt>
                <c:pt idx="169">
                  <c:v>Week 14</c:v>
                </c:pt>
                <c:pt idx="170">
                  <c:v>Week 15</c:v>
                </c:pt>
                <c:pt idx="171">
                  <c:v>Week 16</c:v>
                </c:pt>
                <c:pt idx="172">
                  <c:v>Week 17</c:v>
                </c:pt>
              </c:strCache>
            </c:strRef>
          </c:cat>
          <c:val>
            <c:numRef>
              <c:f>'FHA share (count)'!$I$3:$I$175</c:f>
              <c:numCache>
                <c:formatCode>0%</c:formatCode>
                <c:ptCount val="173"/>
                <c:pt idx="0">
                  <c:v>0.20520787098683238</c:v>
                </c:pt>
                <c:pt idx="1">
                  <c:v>0.19780378558011849</c:v>
                </c:pt>
                <c:pt idx="2">
                  <c:v>0.21405169275573352</c:v>
                </c:pt>
                <c:pt idx="3">
                  <c:v>0.20346869712351945</c:v>
                </c:pt>
                <c:pt idx="4">
                  <c:v>0.21645508597139643</c:v>
                </c:pt>
                <c:pt idx="5">
                  <c:v>0.20350980681315439</c:v>
                </c:pt>
                <c:pt idx="6">
                  <c:v>0.22010822133007504</c:v>
                </c:pt>
                <c:pt idx="7">
                  <c:v>0.21044593769089798</c:v>
                </c:pt>
                <c:pt idx="8">
                  <c:v>0.20301507537688443</c:v>
                </c:pt>
                <c:pt idx="9">
                  <c:v>0.19961139896373056</c:v>
                </c:pt>
                <c:pt idx="10">
                  <c:v>0.19950402975821452</c:v>
                </c:pt>
                <c:pt idx="11">
                  <c:v>0.18902589395807645</c:v>
                </c:pt>
                <c:pt idx="12">
                  <c:v>0.19161184210526316</c:v>
                </c:pt>
                <c:pt idx="13">
                  <c:v>0.19099890230515917</c:v>
                </c:pt>
                <c:pt idx="14">
                  <c:v>0.20357142857142857</c:v>
                </c:pt>
                <c:pt idx="15">
                  <c:v>0.18478557771100793</c:v>
                </c:pt>
                <c:pt idx="16">
                  <c:v>0.19408342616660479</c:v>
                </c:pt>
                <c:pt idx="17">
                  <c:v>0.19784768211920531</c:v>
                </c:pt>
                <c:pt idx="18">
                  <c:v>0.19628312492830102</c:v>
                </c:pt>
                <c:pt idx="19">
                  <c:v>0.18915816326530613</c:v>
                </c:pt>
                <c:pt idx="20">
                  <c:v>0.1826490438695163</c:v>
                </c:pt>
                <c:pt idx="21">
                  <c:v>0.17588325652841783</c:v>
                </c:pt>
                <c:pt idx="22">
                  <c:v>0.18908020924149957</c:v>
                </c:pt>
                <c:pt idx="23">
                  <c:v>0.18744625967325881</c:v>
                </c:pt>
                <c:pt idx="24">
                  <c:v>0.18694653984913087</c:v>
                </c:pt>
                <c:pt idx="25">
                  <c:v>0.18152866242038215</c:v>
                </c:pt>
                <c:pt idx="26">
                  <c:v>0.18674334140435836</c:v>
                </c:pt>
                <c:pt idx="27">
                  <c:v>0.19187499999999999</c:v>
                </c:pt>
                <c:pt idx="28">
                  <c:v>0.17533676486693681</c:v>
                </c:pt>
                <c:pt idx="29">
                  <c:v>0.17676947762524514</c:v>
                </c:pt>
                <c:pt idx="30">
                  <c:v>0.15235896696003462</c:v>
                </c:pt>
                <c:pt idx="31">
                  <c:v>0.15277446063211528</c:v>
                </c:pt>
                <c:pt idx="32">
                  <c:v>0.152795141989641</c:v>
                </c:pt>
                <c:pt idx="33">
                  <c:v>0.15629846631052904</c:v>
                </c:pt>
                <c:pt idx="34">
                  <c:v>0.12840430510060832</c:v>
                </c:pt>
                <c:pt idx="35">
                  <c:v>0.1312482546774644</c:v>
                </c:pt>
                <c:pt idx="36">
                  <c:v>0.14609286523216308</c:v>
                </c:pt>
                <c:pt idx="37">
                  <c:v>0.11985196431960524</c:v>
                </c:pt>
                <c:pt idx="38">
                  <c:v>0.1287631171512128</c:v>
                </c:pt>
                <c:pt idx="39">
                  <c:v>0.11958029830038154</c:v>
                </c:pt>
                <c:pt idx="40">
                  <c:v>0.14148964070285863</c:v>
                </c:pt>
                <c:pt idx="41">
                  <c:v>0.12990644155285513</c:v>
                </c:pt>
                <c:pt idx="42">
                  <c:v>0.12283293932230102</c:v>
                </c:pt>
                <c:pt idx="43">
                  <c:v>0.12567121024370095</c:v>
                </c:pt>
                <c:pt idx="44">
                  <c:v>0.12831858407079647</c:v>
                </c:pt>
                <c:pt idx="45">
                  <c:v>0.11782326510234647</c:v>
                </c:pt>
                <c:pt idx="46">
                  <c:v>0.12014995313964386</c:v>
                </c:pt>
                <c:pt idx="47">
                  <c:v>0.12461706783369803</c:v>
                </c:pt>
                <c:pt idx="48">
                  <c:v>0.12902152207676948</c:v>
                </c:pt>
                <c:pt idx="49">
                  <c:v>0.12861998640380692</c:v>
                </c:pt>
                <c:pt idx="50">
                  <c:v>0.12213976499690786</c:v>
                </c:pt>
                <c:pt idx="51">
                  <c:v>0.11742147552958364</c:v>
                </c:pt>
                <c:pt idx="52">
                  <c:v>0.1149980672593738</c:v>
                </c:pt>
                <c:pt idx="53">
                  <c:v>0.11543855863631459</c:v>
                </c:pt>
                <c:pt idx="54">
                  <c:v>0.10410867386705266</c:v>
                </c:pt>
                <c:pt idx="55">
                  <c:v>8.8564476885644769E-2</c:v>
                </c:pt>
                <c:pt idx="56">
                  <c:v>9.5978916942956724E-2</c:v>
                </c:pt>
                <c:pt idx="57">
                  <c:v>9.4132469402447808E-2</c:v>
                </c:pt>
                <c:pt idx="58">
                  <c:v>8.8572558323448E-2</c:v>
                </c:pt>
                <c:pt idx="59">
                  <c:v>7.7785016286644956E-2</c:v>
                </c:pt>
                <c:pt idx="60">
                  <c:v>6.1760530052058685E-2</c:v>
                </c:pt>
                <c:pt idx="61">
                  <c:v>6.2483311081441922E-2</c:v>
                </c:pt>
                <c:pt idx="62">
                  <c:v>9.0901175446234217E-2</c:v>
                </c:pt>
                <c:pt idx="63">
                  <c:v>7.6112972714217325E-2</c:v>
                </c:pt>
                <c:pt idx="64">
                  <c:v>6.3861386138613863E-2</c:v>
                </c:pt>
                <c:pt idx="65">
                  <c:v>4.7593865679534636E-2</c:v>
                </c:pt>
                <c:pt idx="66">
                  <c:v>4.7341260937850571E-2</c:v>
                </c:pt>
                <c:pt idx="67">
                  <c:v>4.3001998371697138E-2</c:v>
                </c:pt>
                <c:pt idx="68">
                  <c:v>4.7777082028804006E-2</c:v>
                </c:pt>
                <c:pt idx="69">
                  <c:v>5.5093391932192745E-2</c:v>
                </c:pt>
                <c:pt idx="70">
                  <c:v>5.7085668534827862E-2</c:v>
                </c:pt>
                <c:pt idx="71">
                  <c:v>5.7878573115993384E-2</c:v>
                </c:pt>
                <c:pt idx="72">
                  <c:v>5.8210019611338919E-2</c:v>
                </c:pt>
                <c:pt idx="73">
                  <c:v>5.6989674344718029E-2</c:v>
                </c:pt>
                <c:pt idx="74">
                  <c:v>5.1675184554230549E-2</c:v>
                </c:pt>
                <c:pt idx="75">
                  <c:v>5.7674010100270803E-2</c:v>
                </c:pt>
                <c:pt idx="76">
                  <c:v>5.5571387859789115E-2</c:v>
                </c:pt>
                <c:pt idx="77">
                  <c:v>5.2412645590682198E-2</c:v>
                </c:pt>
                <c:pt idx="78">
                  <c:v>5.3268491291562997E-2</c:v>
                </c:pt>
                <c:pt idx="79">
                  <c:v>5.0983248361252731E-2</c:v>
                </c:pt>
                <c:pt idx="80">
                  <c:v>4.8815107380893605E-2</c:v>
                </c:pt>
                <c:pt idx="81">
                  <c:v>4.6311100959342162E-2</c:v>
                </c:pt>
                <c:pt idx="82">
                  <c:v>4.4400494437577258E-2</c:v>
                </c:pt>
                <c:pt idx="83">
                  <c:v>4.9749386797483204E-2</c:v>
                </c:pt>
                <c:pt idx="84">
                  <c:v>5.8479915988448414E-2</c:v>
                </c:pt>
                <c:pt idx="85">
                  <c:v>4.8245875275477988E-2</c:v>
                </c:pt>
                <c:pt idx="86">
                  <c:v>4.4407801216807867E-2</c:v>
                </c:pt>
                <c:pt idx="87">
                  <c:v>4.6534445301002175E-2</c:v>
                </c:pt>
                <c:pt idx="88">
                  <c:v>5.1294876069801043E-2</c:v>
                </c:pt>
                <c:pt idx="89">
                  <c:v>5.7817027735614736E-2</c:v>
                </c:pt>
                <c:pt idx="90">
                  <c:v>5.1738672286617493E-2</c:v>
                </c:pt>
                <c:pt idx="91">
                  <c:v>6.1301345979496477E-2</c:v>
                </c:pt>
                <c:pt idx="92">
                  <c:v>6.2463039621525725E-2</c:v>
                </c:pt>
                <c:pt idx="93">
                  <c:v>5.9833321461642566E-2</c:v>
                </c:pt>
                <c:pt idx="94">
                  <c:v>5.4876914491225892E-2</c:v>
                </c:pt>
                <c:pt idx="95">
                  <c:v>6.2383203253819942E-2</c:v>
                </c:pt>
                <c:pt idx="96">
                  <c:v>6.7360467602822729E-2</c:v>
                </c:pt>
                <c:pt idx="97">
                  <c:v>5.9572644339680403E-2</c:v>
                </c:pt>
                <c:pt idx="98">
                  <c:v>5.4639175257731959E-2</c:v>
                </c:pt>
                <c:pt idx="99">
                  <c:v>5.629908890983349E-2</c:v>
                </c:pt>
                <c:pt idx="100">
                  <c:v>5.5443953394937726E-2</c:v>
                </c:pt>
                <c:pt idx="101">
                  <c:v>5.5420738505935596E-2</c:v>
                </c:pt>
                <c:pt idx="102">
                  <c:v>4.8105287043340141E-2</c:v>
                </c:pt>
                <c:pt idx="103">
                  <c:v>5.0217887528532894E-2</c:v>
                </c:pt>
                <c:pt idx="104">
                  <c:v>4.8141891891891893E-2</c:v>
                </c:pt>
                <c:pt idx="105">
                  <c:v>5.3615960099750622E-2</c:v>
                </c:pt>
                <c:pt idx="106">
                  <c:v>4.9514389560865159E-2</c:v>
                </c:pt>
                <c:pt idx="107">
                  <c:v>4.4585084777783023E-2</c:v>
                </c:pt>
                <c:pt idx="108">
                  <c:v>4.8848028356225079E-2</c:v>
                </c:pt>
                <c:pt idx="109">
                  <c:v>5.0804490661700036E-2</c:v>
                </c:pt>
                <c:pt idx="110">
                  <c:v>5.3067218476737198E-2</c:v>
                </c:pt>
                <c:pt idx="111">
                  <c:v>5.9958574076092883E-2</c:v>
                </c:pt>
                <c:pt idx="112">
                  <c:v>6.2634750400796066E-2</c:v>
                </c:pt>
                <c:pt idx="113">
                  <c:v>6.5669507180740119E-2</c:v>
                </c:pt>
                <c:pt idx="114">
                  <c:v>6.8832834544677216E-2</c:v>
                </c:pt>
                <c:pt idx="115">
                  <c:v>7.57825370675453E-2</c:v>
                </c:pt>
                <c:pt idx="116">
                  <c:v>8.0015054572826497E-2</c:v>
                </c:pt>
                <c:pt idx="117">
                  <c:v>9.0251900432255186E-2</c:v>
                </c:pt>
                <c:pt idx="118">
                  <c:v>8.4218932366853003E-2</c:v>
                </c:pt>
                <c:pt idx="119">
                  <c:v>8.2843959731543626E-2</c:v>
                </c:pt>
                <c:pt idx="120">
                  <c:v>8.8927014082493386E-2</c:v>
                </c:pt>
                <c:pt idx="121">
                  <c:v>8.5413762514256752E-2</c:v>
                </c:pt>
                <c:pt idx="122">
                  <c:v>8.3349325145525496E-2</c:v>
                </c:pt>
                <c:pt idx="123">
                  <c:v>8.862424704008863E-2</c:v>
                </c:pt>
                <c:pt idx="124">
                  <c:v>8.7292082501663343E-2</c:v>
                </c:pt>
                <c:pt idx="125">
                  <c:v>9.5129685340271566E-2</c:v>
                </c:pt>
                <c:pt idx="126">
                  <c:v>9.7856242118537204E-2</c:v>
                </c:pt>
                <c:pt idx="127">
                  <c:v>0.10294117647058823</c:v>
                </c:pt>
                <c:pt idx="128">
                  <c:v>9.9633251833740832E-2</c:v>
                </c:pt>
                <c:pt idx="129">
                  <c:v>0.10307651853799632</c:v>
                </c:pt>
                <c:pt idx="130">
                  <c:v>9.5036034215666462E-2</c:v>
                </c:pt>
                <c:pt idx="131">
                  <c:v>0.10054347826086957</c:v>
                </c:pt>
                <c:pt idx="132">
                  <c:v>8.1219748305905129E-2</c:v>
                </c:pt>
                <c:pt idx="133">
                  <c:v>7.9916684937513707E-2</c:v>
                </c:pt>
                <c:pt idx="134">
                  <c:v>8.0499686490136502E-2</c:v>
                </c:pt>
                <c:pt idx="135">
                  <c:v>8.637391960090493E-2</c:v>
                </c:pt>
                <c:pt idx="136">
                  <c:v>8.4785011315193934E-2</c:v>
                </c:pt>
                <c:pt idx="137">
                  <c:v>8.3235442188286629E-2</c:v>
                </c:pt>
                <c:pt idx="138">
                  <c:v>8.3419944204365187E-2</c:v>
                </c:pt>
                <c:pt idx="139">
                  <c:v>8.0405773420479304E-2</c:v>
                </c:pt>
                <c:pt idx="140">
                  <c:v>8.1440794338227526E-2</c:v>
                </c:pt>
                <c:pt idx="141">
                  <c:v>7.7380952380952384E-2</c:v>
                </c:pt>
                <c:pt idx="142">
                  <c:v>8.6215651977656155E-2</c:v>
                </c:pt>
                <c:pt idx="143">
                  <c:v>8.4124403419520641E-2</c:v>
                </c:pt>
                <c:pt idx="144">
                  <c:v>8.77879922823743E-2</c:v>
                </c:pt>
                <c:pt idx="145">
                  <c:v>8.6686963742042628E-2</c:v>
                </c:pt>
                <c:pt idx="146">
                  <c:v>8.493689219946203E-2</c:v>
                </c:pt>
                <c:pt idx="147">
                  <c:v>9.031026252983293E-2</c:v>
                </c:pt>
                <c:pt idx="148">
                  <c:v>8.4278504368589566E-2</c:v>
                </c:pt>
                <c:pt idx="149">
                  <c:v>9.3368966093201944E-2</c:v>
                </c:pt>
                <c:pt idx="150">
                  <c:v>9.0899635985439417E-2</c:v>
                </c:pt>
                <c:pt idx="151">
                  <c:v>9.2744375378183613E-2</c:v>
                </c:pt>
                <c:pt idx="152">
                  <c:v>9.3648557603968882E-2</c:v>
                </c:pt>
                <c:pt idx="153">
                  <c:v>9.2523933373914E-2</c:v>
                </c:pt>
                <c:pt idx="154">
                  <c:v>9.1112303290414878E-2</c:v>
                </c:pt>
                <c:pt idx="155">
                  <c:v>9.4989359644031726E-2</c:v>
                </c:pt>
                <c:pt idx="156">
                  <c:v>0.1009039680676215</c:v>
                </c:pt>
                <c:pt idx="157">
                  <c:v>0.10469706504948796</c:v>
                </c:pt>
                <c:pt idx="158">
                  <c:v>0.12100873191711195</c:v>
                </c:pt>
                <c:pt idx="159">
                  <c:v>0.10448924451834148</c:v>
                </c:pt>
                <c:pt idx="160">
                  <c:v>0.1159321261815283</c:v>
                </c:pt>
                <c:pt idx="161">
                  <c:v>0.1223621312813338</c:v>
                </c:pt>
                <c:pt idx="162">
                  <c:v>0.12918540729635183</c:v>
                </c:pt>
                <c:pt idx="163">
                  <c:v>0.13058891622051802</c:v>
                </c:pt>
                <c:pt idx="164">
                  <c:v>0.13772810711586222</c:v>
                </c:pt>
                <c:pt idx="165">
                  <c:v>0.14810759017178837</c:v>
                </c:pt>
                <c:pt idx="166">
                  <c:v>0.1535565416162431</c:v>
                </c:pt>
                <c:pt idx="167">
                  <c:v>0.16815073938622993</c:v>
                </c:pt>
                <c:pt idx="168">
                  <c:v>0.17533293748409534</c:v>
                </c:pt>
                <c:pt idx="169">
                  <c:v>0.19194312796208532</c:v>
                </c:pt>
                <c:pt idx="170">
                  <c:v>0.19767797128017109</c:v>
                </c:pt>
                <c:pt idx="171">
                  <c:v>0.21545180409691173</c:v>
                </c:pt>
                <c:pt idx="172">
                  <c:v>0.23266924171579589</c:v>
                </c:pt>
              </c:numCache>
            </c:numRef>
          </c:val>
          <c:smooth val="0"/>
          <c:extLst>
            <c:ext xmlns:c16="http://schemas.microsoft.com/office/drawing/2014/chart" uri="{C3380CC4-5D6E-409C-BE32-E72D297353CC}">
              <c16:uniqueId val="{00000001-D001-4BBB-949D-FC91B5D05516}"/>
            </c:ext>
          </c:extLst>
        </c:ser>
        <c:ser>
          <c:idx val="2"/>
          <c:order val="2"/>
          <c:tx>
            <c:strRef>
              <c:f>'FHA share (count)'!$J$2</c:f>
              <c:strCache>
                <c:ptCount val="1"/>
                <c:pt idx="0">
                  <c:v>Jumbo</c:v>
                </c:pt>
              </c:strCache>
            </c:strRef>
          </c:tx>
          <c:spPr>
            <a:ln w="28575" cap="rnd">
              <a:solidFill>
                <a:schemeClr val="accent3"/>
              </a:solidFill>
              <a:round/>
            </a:ln>
            <a:effectLst/>
          </c:spPr>
          <c:marker>
            <c:symbol val="none"/>
          </c:marker>
          <c:cat>
            <c:strRef>
              <c:f>'FHA share (count)'!$A$3:$A$175</c:f>
              <c:strCache>
                <c:ptCount val="173"/>
                <c:pt idx="0">
                  <c:v>2019 Week 1</c:v>
                </c:pt>
                <c:pt idx="1">
                  <c:v>Week 2</c:v>
                </c:pt>
                <c:pt idx="2">
                  <c:v>Week 3</c:v>
                </c:pt>
                <c:pt idx="3">
                  <c:v>Week 4</c:v>
                </c:pt>
                <c:pt idx="4">
                  <c:v>Week 5</c:v>
                </c:pt>
                <c:pt idx="5">
                  <c:v>Week 6</c:v>
                </c:pt>
                <c:pt idx="6">
                  <c:v>Week 7</c:v>
                </c:pt>
                <c:pt idx="7">
                  <c:v>Week 8</c:v>
                </c:pt>
                <c:pt idx="8">
                  <c:v>Week 9</c:v>
                </c:pt>
                <c:pt idx="9">
                  <c:v>Week 10</c:v>
                </c:pt>
                <c:pt idx="10">
                  <c:v>Week 11</c:v>
                </c:pt>
                <c:pt idx="11">
                  <c:v>Week 12</c:v>
                </c:pt>
                <c:pt idx="12">
                  <c:v>Week 13</c:v>
                </c:pt>
                <c:pt idx="13">
                  <c:v>Week 14</c:v>
                </c:pt>
                <c:pt idx="14">
                  <c:v>Week 15</c:v>
                </c:pt>
                <c:pt idx="15">
                  <c:v>Week 16</c:v>
                </c:pt>
                <c:pt idx="16">
                  <c:v>Week 17</c:v>
                </c:pt>
                <c:pt idx="17">
                  <c:v>Week 18</c:v>
                </c:pt>
                <c:pt idx="18">
                  <c:v>Week 19</c:v>
                </c:pt>
                <c:pt idx="19">
                  <c:v>Week 20</c:v>
                </c:pt>
                <c:pt idx="20">
                  <c:v>Week 21</c:v>
                </c:pt>
                <c:pt idx="21">
                  <c:v>Week 22</c:v>
                </c:pt>
                <c:pt idx="22">
                  <c:v>Week 23</c:v>
                </c:pt>
                <c:pt idx="23">
                  <c:v>Week 24</c:v>
                </c:pt>
                <c:pt idx="24">
                  <c:v>Week 25</c:v>
                </c:pt>
                <c:pt idx="25">
                  <c:v>Week 26</c:v>
                </c:pt>
                <c:pt idx="26">
                  <c:v>Week 27</c:v>
                </c:pt>
                <c:pt idx="27">
                  <c:v>Week 28</c:v>
                </c:pt>
                <c:pt idx="28">
                  <c:v>Week 29</c:v>
                </c:pt>
                <c:pt idx="29">
                  <c:v>Week 30</c:v>
                </c:pt>
                <c:pt idx="30">
                  <c:v>Week 31</c:v>
                </c:pt>
                <c:pt idx="31">
                  <c:v>Week 32</c:v>
                </c:pt>
                <c:pt idx="32">
                  <c:v>Week 33</c:v>
                </c:pt>
                <c:pt idx="33">
                  <c:v>Week 34</c:v>
                </c:pt>
                <c:pt idx="34">
                  <c:v>Week 35</c:v>
                </c:pt>
                <c:pt idx="35">
                  <c:v>Week 36</c:v>
                </c:pt>
                <c:pt idx="36">
                  <c:v>Week 37</c:v>
                </c:pt>
                <c:pt idx="37">
                  <c:v>Week 38</c:v>
                </c:pt>
                <c:pt idx="38">
                  <c:v>Week 39</c:v>
                </c:pt>
                <c:pt idx="39">
                  <c:v>Week 40</c:v>
                </c:pt>
                <c:pt idx="40">
                  <c:v>Week 41</c:v>
                </c:pt>
                <c:pt idx="41">
                  <c:v>Week 42</c:v>
                </c:pt>
                <c:pt idx="42">
                  <c:v>Week 43</c:v>
                </c:pt>
                <c:pt idx="43">
                  <c:v>Week 44</c:v>
                </c:pt>
                <c:pt idx="44">
                  <c:v>Week 45</c:v>
                </c:pt>
                <c:pt idx="45">
                  <c:v>Week 46</c:v>
                </c:pt>
                <c:pt idx="46">
                  <c:v>Week 47</c:v>
                </c:pt>
                <c:pt idx="47">
                  <c:v>Week 48</c:v>
                </c:pt>
                <c:pt idx="48">
                  <c:v>Week 49</c:v>
                </c:pt>
                <c:pt idx="49">
                  <c:v>Week 50</c:v>
                </c:pt>
                <c:pt idx="50">
                  <c:v>Week 51</c:v>
                </c:pt>
                <c:pt idx="51">
                  <c:v>Week 52</c:v>
                </c:pt>
                <c:pt idx="52">
                  <c:v>2020 Week 1</c:v>
                </c:pt>
                <c:pt idx="53">
                  <c:v>Week 2</c:v>
                </c:pt>
                <c:pt idx="54">
                  <c:v>Week 3</c:v>
                </c:pt>
                <c:pt idx="55">
                  <c:v>Week 4</c:v>
                </c:pt>
                <c:pt idx="56">
                  <c:v>Week 5</c:v>
                </c:pt>
                <c:pt idx="57">
                  <c:v>Week 6</c:v>
                </c:pt>
                <c:pt idx="58">
                  <c:v>Week 7</c:v>
                </c:pt>
                <c:pt idx="59">
                  <c:v>Week 8</c:v>
                </c:pt>
                <c:pt idx="60">
                  <c:v>Week 9</c:v>
                </c:pt>
                <c:pt idx="61">
                  <c:v>Week 10</c:v>
                </c:pt>
                <c:pt idx="62">
                  <c:v>Week 11</c:v>
                </c:pt>
                <c:pt idx="63">
                  <c:v>Week 12</c:v>
                </c:pt>
                <c:pt idx="64">
                  <c:v>Week 13</c:v>
                </c:pt>
                <c:pt idx="65">
                  <c:v>Week 14</c:v>
                </c:pt>
                <c:pt idx="66">
                  <c:v>Week 15</c:v>
                </c:pt>
                <c:pt idx="67">
                  <c:v>Week 16</c:v>
                </c:pt>
                <c:pt idx="68">
                  <c:v>Week 17</c:v>
                </c:pt>
                <c:pt idx="69">
                  <c:v>Week 18</c:v>
                </c:pt>
                <c:pt idx="70">
                  <c:v>Week 19</c:v>
                </c:pt>
                <c:pt idx="71">
                  <c:v>Week 20</c:v>
                </c:pt>
                <c:pt idx="72">
                  <c:v>Week 21</c:v>
                </c:pt>
                <c:pt idx="73">
                  <c:v>Week 22</c:v>
                </c:pt>
                <c:pt idx="74">
                  <c:v>Week 23</c:v>
                </c:pt>
                <c:pt idx="75">
                  <c:v>Week 24</c:v>
                </c:pt>
                <c:pt idx="76">
                  <c:v>Week 25</c:v>
                </c:pt>
                <c:pt idx="77">
                  <c:v>Week 26</c:v>
                </c:pt>
                <c:pt idx="78">
                  <c:v>Week 27</c:v>
                </c:pt>
                <c:pt idx="79">
                  <c:v>Week 28</c:v>
                </c:pt>
                <c:pt idx="80">
                  <c:v>Week 29</c:v>
                </c:pt>
                <c:pt idx="81">
                  <c:v>Week 30</c:v>
                </c:pt>
                <c:pt idx="82">
                  <c:v>Week 31</c:v>
                </c:pt>
                <c:pt idx="83">
                  <c:v>Week 32</c:v>
                </c:pt>
                <c:pt idx="84">
                  <c:v>Week 33</c:v>
                </c:pt>
                <c:pt idx="85">
                  <c:v>Week 34</c:v>
                </c:pt>
                <c:pt idx="86">
                  <c:v>Week 35</c:v>
                </c:pt>
                <c:pt idx="87">
                  <c:v>Week 36</c:v>
                </c:pt>
                <c:pt idx="88">
                  <c:v>Week 37</c:v>
                </c:pt>
                <c:pt idx="89">
                  <c:v>Week 38</c:v>
                </c:pt>
                <c:pt idx="90">
                  <c:v>Week 39</c:v>
                </c:pt>
                <c:pt idx="91">
                  <c:v>Week 40</c:v>
                </c:pt>
                <c:pt idx="92">
                  <c:v>Week 41</c:v>
                </c:pt>
                <c:pt idx="93">
                  <c:v>Week 42</c:v>
                </c:pt>
                <c:pt idx="94">
                  <c:v>Week 43</c:v>
                </c:pt>
                <c:pt idx="95">
                  <c:v>Week 44</c:v>
                </c:pt>
                <c:pt idx="96">
                  <c:v>Week 45</c:v>
                </c:pt>
                <c:pt idx="97">
                  <c:v>Week 46</c:v>
                </c:pt>
                <c:pt idx="98">
                  <c:v>Week 47</c:v>
                </c:pt>
                <c:pt idx="99">
                  <c:v>Week 48</c:v>
                </c:pt>
                <c:pt idx="100">
                  <c:v>Week 49</c:v>
                </c:pt>
                <c:pt idx="101">
                  <c:v>Week 50</c:v>
                </c:pt>
                <c:pt idx="102">
                  <c:v>Week 51</c:v>
                </c:pt>
                <c:pt idx="103">
                  <c:v>Week 52</c:v>
                </c:pt>
                <c:pt idx="104">
                  <c:v>2021 Week 1</c:v>
                </c:pt>
                <c:pt idx="105">
                  <c:v>Week 2</c:v>
                </c:pt>
                <c:pt idx="106">
                  <c:v>Week 3</c:v>
                </c:pt>
                <c:pt idx="107">
                  <c:v>Week 4</c:v>
                </c:pt>
                <c:pt idx="108">
                  <c:v>Week 5</c:v>
                </c:pt>
                <c:pt idx="109">
                  <c:v>Week 6</c:v>
                </c:pt>
                <c:pt idx="110">
                  <c:v>Week 7</c:v>
                </c:pt>
                <c:pt idx="111">
                  <c:v>Week 8</c:v>
                </c:pt>
                <c:pt idx="112">
                  <c:v>Week 9</c:v>
                </c:pt>
                <c:pt idx="113">
                  <c:v>Week 10</c:v>
                </c:pt>
                <c:pt idx="114">
                  <c:v>Week 11</c:v>
                </c:pt>
                <c:pt idx="115">
                  <c:v>Week 12</c:v>
                </c:pt>
                <c:pt idx="116">
                  <c:v>Week 13</c:v>
                </c:pt>
                <c:pt idx="117">
                  <c:v>Week 14</c:v>
                </c:pt>
                <c:pt idx="118">
                  <c:v>Week 15</c:v>
                </c:pt>
                <c:pt idx="119">
                  <c:v>Week 16</c:v>
                </c:pt>
                <c:pt idx="120">
                  <c:v>Week 17</c:v>
                </c:pt>
                <c:pt idx="121">
                  <c:v>Week 18</c:v>
                </c:pt>
                <c:pt idx="122">
                  <c:v>Week 19</c:v>
                </c:pt>
                <c:pt idx="123">
                  <c:v>Week 20</c:v>
                </c:pt>
                <c:pt idx="124">
                  <c:v>Week 21</c:v>
                </c:pt>
                <c:pt idx="125">
                  <c:v>Week 22</c:v>
                </c:pt>
                <c:pt idx="126">
                  <c:v>Week 23</c:v>
                </c:pt>
                <c:pt idx="127">
                  <c:v>Week 24</c:v>
                </c:pt>
                <c:pt idx="128">
                  <c:v>Week 25</c:v>
                </c:pt>
                <c:pt idx="129">
                  <c:v>Week 26</c:v>
                </c:pt>
                <c:pt idx="130">
                  <c:v>Week 27</c:v>
                </c:pt>
                <c:pt idx="131">
                  <c:v>Week 28</c:v>
                </c:pt>
                <c:pt idx="132">
                  <c:v>Week 29</c:v>
                </c:pt>
                <c:pt idx="133">
                  <c:v>Week 30</c:v>
                </c:pt>
                <c:pt idx="134">
                  <c:v>Week 31</c:v>
                </c:pt>
                <c:pt idx="135">
                  <c:v>Week 32</c:v>
                </c:pt>
                <c:pt idx="136">
                  <c:v>Week 33</c:v>
                </c:pt>
                <c:pt idx="137">
                  <c:v>Week 34</c:v>
                </c:pt>
                <c:pt idx="138">
                  <c:v>Week 35</c:v>
                </c:pt>
                <c:pt idx="139">
                  <c:v>Week 36</c:v>
                </c:pt>
                <c:pt idx="140">
                  <c:v>Week 37</c:v>
                </c:pt>
                <c:pt idx="141">
                  <c:v>Week 38</c:v>
                </c:pt>
                <c:pt idx="142">
                  <c:v>Week 39</c:v>
                </c:pt>
                <c:pt idx="143">
                  <c:v>Week 40</c:v>
                </c:pt>
                <c:pt idx="144">
                  <c:v>Week 41</c:v>
                </c:pt>
                <c:pt idx="145">
                  <c:v>Week 42</c:v>
                </c:pt>
                <c:pt idx="146">
                  <c:v>Week 43</c:v>
                </c:pt>
                <c:pt idx="147">
                  <c:v>Week 44</c:v>
                </c:pt>
                <c:pt idx="148">
                  <c:v>Week 45</c:v>
                </c:pt>
                <c:pt idx="149">
                  <c:v>Week 46</c:v>
                </c:pt>
                <c:pt idx="150">
                  <c:v>Week 47</c:v>
                </c:pt>
                <c:pt idx="151">
                  <c:v>Week 48</c:v>
                </c:pt>
                <c:pt idx="152">
                  <c:v>Week 49</c:v>
                </c:pt>
                <c:pt idx="153">
                  <c:v>Week 50</c:v>
                </c:pt>
                <c:pt idx="154">
                  <c:v>Week 51</c:v>
                </c:pt>
                <c:pt idx="155">
                  <c:v>Week 52</c:v>
                </c:pt>
                <c:pt idx="156">
                  <c:v>2021 Week 1</c:v>
                </c:pt>
                <c:pt idx="157">
                  <c:v>Week 2</c:v>
                </c:pt>
                <c:pt idx="158">
                  <c:v>Week 3</c:v>
                </c:pt>
                <c:pt idx="159">
                  <c:v>Week 4</c:v>
                </c:pt>
                <c:pt idx="160">
                  <c:v>Week 5</c:v>
                </c:pt>
                <c:pt idx="161">
                  <c:v>Week 6</c:v>
                </c:pt>
                <c:pt idx="162">
                  <c:v>Week 7</c:v>
                </c:pt>
                <c:pt idx="163">
                  <c:v>Week 8</c:v>
                </c:pt>
                <c:pt idx="164">
                  <c:v>Week 9</c:v>
                </c:pt>
                <c:pt idx="165">
                  <c:v>Week 10</c:v>
                </c:pt>
                <c:pt idx="166">
                  <c:v>Week 11</c:v>
                </c:pt>
                <c:pt idx="167">
                  <c:v>Week 12</c:v>
                </c:pt>
                <c:pt idx="168">
                  <c:v>Week 13</c:v>
                </c:pt>
                <c:pt idx="169">
                  <c:v>Week 14</c:v>
                </c:pt>
                <c:pt idx="170">
                  <c:v>Week 15</c:v>
                </c:pt>
                <c:pt idx="171">
                  <c:v>Week 16</c:v>
                </c:pt>
                <c:pt idx="172">
                  <c:v>Week 17</c:v>
                </c:pt>
              </c:strCache>
            </c:strRef>
          </c:cat>
          <c:val>
            <c:numRef>
              <c:f>'FHA share (count)'!$J$3:$J$175</c:f>
              <c:numCache>
                <c:formatCode>0%</c:formatCode>
                <c:ptCount val="173"/>
                <c:pt idx="0">
                  <c:v>2.3672140849238053E-2</c:v>
                </c:pt>
                <c:pt idx="1">
                  <c:v>2.629677792226557E-2</c:v>
                </c:pt>
                <c:pt idx="2">
                  <c:v>2.093192573716782E-2</c:v>
                </c:pt>
                <c:pt idx="3">
                  <c:v>2.3970671178793007E-2</c:v>
                </c:pt>
                <c:pt idx="4">
                  <c:v>2.4264824039852161E-2</c:v>
                </c:pt>
                <c:pt idx="5">
                  <c:v>2.69871700339183E-2</c:v>
                </c:pt>
                <c:pt idx="6">
                  <c:v>2.3913422935939954E-2</c:v>
                </c:pt>
                <c:pt idx="7">
                  <c:v>2.4282223579718997E-2</c:v>
                </c:pt>
                <c:pt idx="8">
                  <c:v>2.4264178033022252E-2</c:v>
                </c:pt>
                <c:pt idx="9">
                  <c:v>2.3704663212435233E-2</c:v>
                </c:pt>
                <c:pt idx="10">
                  <c:v>2.2194668319900804E-2</c:v>
                </c:pt>
                <c:pt idx="11">
                  <c:v>2.8853267570900124E-2</c:v>
                </c:pt>
                <c:pt idx="12">
                  <c:v>2.5610902255639098E-2</c:v>
                </c:pt>
                <c:pt idx="13">
                  <c:v>2.6954506647152092E-2</c:v>
                </c:pt>
                <c:pt idx="14">
                  <c:v>2.197802197802198E-2</c:v>
                </c:pt>
                <c:pt idx="15">
                  <c:v>2.390057361376673E-2</c:v>
                </c:pt>
                <c:pt idx="16">
                  <c:v>2.7107315261789826E-2</c:v>
                </c:pt>
                <c:pt idx="17">
                  <c:v>2.2705771050141911E-2</c:v>
                </c:pt>
                <c:pt idx="18">
                  <c:v>2.8105999770563266E-2</c:v>
                </c:pt>
                <c:pt idx="19">
                  <c:v>2.8571428571428571E-2</c:v>
                </c:pt>
                <c:pt idx="20">
                  <c:v>2.6152980877390326E-2</c:v>
                </c:pt>
                <c:pt idx="21">
                  <c:v>2.889784946236559E-2</c:v>
                </c:pt>
                <c:pt idx="22">
                  <c:v>2.4738448125544901E-2</c:v>
                </c:pt>
                <c:pt idx="23">
                  <c:v>2.3884589662749593E-2</c:v>
                </c:pt>
                <c:pt idx="24">
                  <c:v>2.4707554389417297E-2</c:v>
                </c:pt>
                <c:pt idx="25">
                  <c:v>2.25825130283729E-2</c:v>
                </c:pt>
                <c:pt idx="26">
                  <c:v>3.0064568200161422E-2</c:v>
                </c:pt>
                <c:pt idx="27">
                  <c:v>2.3854166666666666E-2</c:v>
                </c:pt>
                <c:pt idx="28">
                  <c:v>2.5298433906472455E-2</c:v>
                </c:pt>
                <c:pt idx="29">
                  <c:v>2.2196469958994474E-2</c:v>
                </c:pt>
                <c:pt idx="30">
                  <c:v>2.5537440484778531E-2</c:v>
                </c:pt>
                <c:pt idx="31">
                  <c:v>2.6351405142902636E-2</c:v>
                </c:pt>
                <c:pt idx="32">
                  <c:v>2.768351491337739E-2</c:v>
                </c:pt>
                <c:pt idx="33">
                  <c:v>2.1540582457349647E-2</c:v>
                </c:pt>
                <c:pt idx="34">
                  <c:v>2.3771642489471223E-2</c:v>
                </c:pt>
                <c:pt idx="35">
                  <c:v>3.2579353997952157E-2</c:v>
                </c:pt>
                <c:pt idx="36">
                  <c:v>2.7066817667044166E-2</c:v>
                </c:pt>
                <c:pt idx="37">
                  <c:v>2.6285822736762193E-2</c:v>
                </c:pt>
                <c:pt idx="38">
                  <c:v>2.3653879236194737E-2</c:v>
                </c:pt>
                <c:pt idx="39">
                  <c:v>2.9223031564342698E-2</c:v>
                </c:pt>
                <c:pt idx="40">
                  <c:v>2.4652504589562026E-2</c:v>
                </c:pt>
                <c:pt idx="41">
                  <c:v>2.4841380793633724E-2</c:v>
                </c:pt>
                <c:pt idx="42">
                  <c:v>2.5118203309692673E-2</c:v>
                </c:pt>
                <c:pt idx="43">
                  <c:v>2.8810408921933085E-2</c:v>
                </c:pt>
                <c:pt idx="44">
                  <c:v>2.5527569775357386E-2</c:v>
                </c:pt>
                <c:pt idx="45">
                  <c:v>2.6160758861707437E-2</c:v>
                </c:pt>
                <c:pt idx="46">
                  <c:v>2.5866916588566075E-2</c:v>
                </c:pt>
                <c:pt idx="47">
                  <c:v>2.5273522975929979E-2</c:v>
                </c:pt>
                <c:pt idx="48">
                  <c:v>2.440647881073885E-2</c:v>
                </c:pt>
                <c:pt idx="49">
                  <c:v>2.610469068660775E-2</c:v>
                </c:pt>
                <c:pt idx="50">
                  <c:v>2.7829313543599257E-2</c:v>
                </c:pt>
                <c:pt idx="51">
                  <c:v>1.9722425127830533E-2</c:v>
                </c:pt>
                <c:pt idx="52">
                  <c:v>2.4255894858909933E-2</c:v>
                </c:pt>
                <c:pt idx="53">
                  <c:v>2.751105836659834E-2</c:v>
                </c:pt>
                <c:pt idx="54">
                  <c:v>2.3828081505400289E-2</c:v>
                </c:pt>
                <c:pt idx="55">
                  <c:v>2.7169505271695052E-2</c:v>
                </c:pt>
                <c:pt idx="56">
                  <c:v>2.8309104820198928E-2</c:v>
                </c:pt>
                <c:pt idx="57">
                  <c:v>2.5377969762419007E-2</c:v>
                </c:pt>
                <c:pt idx="58">
                  <c:v>3.0051403716884143E-2</c:v>
                </c:pt>
                <c:pt idx="59">
                  <c:v>2.5993485342019545E-2</c:v>
                </c:pt>
                <c:pt idx="60">
                  <c:v>2.2361571225745384E-2</c:v>
                </c:pt>
                <c:pt idx="61">
                  <c:v>2.7236315086782377E-2</c:v>
                </c:pt>
                <c:pt idx="62">
                  <c:v>3.3521985198084456E-2</c:v>
                </c:pt>
                <c:pt idx="63">
                  <c:v>1.1871708951651508E-2</c:v>
                </c:pt>
                <c:pt idx="64">
                  <c:v>1.3613861386138614E-2</c:v>
                </c:pt>
                <c:pt idx="65">
                  <c:v>9.4432273173679845E-3</c:v>
                </c:pt>
                <c:pt idx="66">
                  <c:v>7.4040834642135969E-3</c:v>
                </c:pt>
                <c:pt idx="67">
                  <c:v>7.9194730219820878E-3</c:v>
                </c:pt>
                <c:pt idx="68">
                  <c:v>5.5729492798998123E-3</c:v>
                </c:pt>
                <c:pt idx="69">
                  <c:v>7.6911002982263379E-3</c:v>
                </c:pt>
                <c:pt idx="70">
                  <c:v>6.0848678943154523E-3</c:v>
                </c:pt>
                <c:pt idx="71">
                  <c:v>7.6383967241515083E-3</c:v>
                </c:pt>
                <c:pt idx="72">
                  <c:v>5.7942592262435373E-3</c:v>
                </c:pt>
                <c:pt idx="73">
                  <c:v>7.479481069631983E-3</c:v>
                </c:pt>
                <c:pt idx="74">
                  <c:v>5.265603221310206E-3</c:v>
                </c:pt>
                <c:pt idx="75">
                  <c:v>6.2211812925419014E-3</c:v>
                </c:pt>
                <c:pt idx="76">
                  <c:v>7.694499857509262E-3</c:v>
                </c:pt>
                <c:pt idx="77">
                  <c:v>6.731205566480109E-3</c:v>
                </c:pt>
                <c:pt idx="78">
                  <c:v>6.1072155620900247E-3</c:v>
                </c:pt>
                <c:pt idx="79">
                  <c:v>6.5549890750182084E-3</c:v>
                </c:pt>
                <c:pt idx="80">
                  <c:v>6.7267341397185881E-3</c:v>
                </c:pt>
                <c:pt idx="81">
                  <c:v>5.767473732297853E-3</c:v>
                </c:pt>
                <c:pt idx="82">
                  <c:v>6.7737948084054386E-3</c:v>
                </c:pt>
                <c:pt idx="83">
                  <c:v>6.9318545376986247E-3</c:v>
                </c:pt>
                <c:pt idx="84">
                  <c:v>8.8605933315830925E-3</c:v>
                </c:pt>
                <c:pt idx="85">
                  <c:v>6.7901602239561617E-3</c:v>
                </c:pt>
                <c:pt idx="86">
                  <c:v>7.3349633251833741E-3</c:v>
                </c:pt>
                <c:pt idx="87">
                  <c:v>7.5688555610063778E-3</c:v>
                </c:pt>
                <c:pt idx="88">
                  <c:v>9.2808714015783032E-3</c:v>
                </c:pt>
                <c:pt idx="89">
                  <c:v>1.0418104043052297E-2</c:v>
                </c:pt>
                <c:pt idx="90">
                  <c:v>9.5890410958904115E-3</c:v>
                </c:pt>
                <c:pt idx="91">
                  <c:v>1.2134737429388382E-2</c:v>
                </c:pt>
                <c:pt idx="92">
                  <c:v>1.2049083382613839E-2</c:v>
                </c:pt>
                <c:pt idx="93">
                  <c:v>1.332003703967519E-2</c:v>
                </c:pt>
                <c:pt idx="94">
                  <c:v>1.4633843864326906E-2</c:v>
                </c:pt>
                <c:pt idx="95">
                  <c:v>1.3795756842915247E-2</c:v>
                </c:pt>
                <c:pt idx="96">
                  <c:v>1.1618789650010692E-2</c:v>
                </c:pt>
                <c:pt idx="97">
                  <c:v>1.3163533949672443E-2</c:v>
                </c:pt>
                <c:pt idx="98">
                  <c:v>1.5154639175257731E-2</c:v>
                </c:pt>
                <c:pt idx="99">
                  <c:v>2.1677662582469368E-2</c:v>
                </c:pt>
                <c:pt idx="100">
                  <c:v>2.5110486139011651E-2</c:v>
                </c:pt>
                <c:pt idx="101">
                  <c:v>3.4498589886535057E-2</c:v>
                </c:pt>
                <c:pt idx="102">
                  <c:v>3.5171318357159066E-2</c:v>
                </c:pt>
                <c:pt idx="103">
                  <c:v>3.6833367918655324E-2</c:v>
                </c:pt>
                <c:pt idx="104">
                  <c:v>1.4358108108108109E-2</c:v>
                </c:pt>
                <c:pt idx="105">
                  <c:v>1.4528895153420795E-2</c:v>
                </c:pt>
                <c:pt idx="106">
                  <c:v>1.4776857534409819E-2</c:v>
                </c:pt>
                <c:pt idx="107">
                  <c:v>1.4168988806498842E-2</c:v>
                </c:pt>
                <c:pt idx="108">
                  <c:v>1.4565795303500221E-2</c:v>
                </c:pt>
                <c:pt idx="109">
                  <c:v>1.6089813234000723E-2</c:v>
                </c:pt>
                <c:pt idx="110">
                  <c:v>1.6287297243174688E-2</c:v>
                </c:pt>
                <c:pt idx="111">
                  <c:v>2.1312547694320286E-2</c:v>
                </c:pt>
                <c:pt idx="112">
                  <c:v>1.7413897949029797E-2</c:v>
                </c:pt>
                <c:pt idx="113">
                  <c:v>1.8771229366545499E-2</c:v>
                </c:pt>
                <c:pt idx="114">
                  <c:v>1.9727600317596041E-2</c:v>
                </c:pt>
                <c:pt idx="115">
                  <c:v>1.7199341021416802E-2</c:v>
                </c:pt>
                <c:pt idx="116">
                  <c:v>1.6560030109145654E-2</c:v>
                </c:pt>
                <c:pt idx="117">
                  <c:v>1.8184528245640184E-2</c:v>
                </c:pt>
                <c:pt idx="118">
                  <c:v>1.8367221573806745E-2</c:v>
                </c:pt>
                <c:pt idx="119">
                  <c:v>1.9295302013422819E-2</c:v>
                </c:pt>
                <c:pt idx="120">
                  <c:v>2.1159482450496817E-2</c:v>
                </c:pt>
                <c:pt idx="121">
                  <c:v>2.1987073881637308E-2</c:v>
                </c:pt>
                <c:pt idx="122">
                  <c:v>2.2708373312863815E-2</c:v>
                </c:pt>
                <c:pt idx="123">
                  <c:v>2.2017586374022017E-2</c:v>
                </c:pt>
                <c:pt idx="124">
                  <c:v>2.162341982701264E-2</c:v>
                </c:pt>
                <c:pt idx="125">
                  <c:v>2.1627774615822423E-2</c:v>
                </c:pt>
                <c:pt idx="126">
                  <c:v>2.1689785624211855E-2</c:v>
                </c:pt>
                <c:pt idx="127">
                  <c:v>2.7079554288675822E-2</c:v>
                </c:pt>
                <c:pt idx="128">
                  <c:v>2.5332790002716654E-2</c:v>
                </c:pt>
                <c:pt idx="129">
                  <c:v>2.3665527215356297E-2</c:v>
                </c:pt>
                <c:pt idx="130">
                  <c:v>2.593116454502593E-2</c:v>
                </c:pt>
                <c:pt idx="131">
                  <c:v>2.5475543478260868E-2</c:v>
                </c:pt>
                <c:pt idx="132">
                  <c:v>2.7928363988383349E-2</c:v>
                </c:pt>
                <c:pt idx="133">
                  <c:v>3.0914273185704888E-2</c:v>
                </c:pt>
                <c:pt idx="134">
                  <c:v>2.9855785462788789E-2</c:v>
                </c:pt>
                <c:pt idx="135">
                  <c:v>2.8829978537038111E-2</c:v>
                </c:pt>
                <c:pt idx="136">
                  <c:v>2.7682753539287407E-2</c:v>
                </c:pt>
                <c:pt idx="137">
                  <c:v>3.0542037254572916E-2</c:v>
                </c:pt>
                <c:pt idx="138">
                  <c:v>2.9921776708057547E-2</c:v>
                </c:pt>
                <c:pt idx="139">
                  <c:v>3.0773420479302833E-2</c:v>
                </c:pt>
                <c:pt idx="140">
                  <c:v>2.9734868490546108E-2</c:v>
                </c:pt>
                <c:pt idx="141">
                  <c:v>3.2975136957437839E-2</c:v>
                </c:pt>
                <c:pt idx="142">
                  <c:v>2.8945438131241889E-2</c:v>
                </c:pt>
                <c:pt idx="143">
                  <c:v>3.0471495253579482E-2</c:v>
                </c:pt>
                <c:pt idx="144">
                  <c:v>3.3821359664056291E-2</c:v>
                </c:pt>
                <c:pt idx="145">
                  <c:v>3.2825906448934405E-2</c:v>
                </c:pt>
                <c:pt idx="146">
                  <c:v>3.5485205876267328E-2</c:v>
                </c:pt>
                <c:pt idx="147">
                  <c:v>3.7947494033412889E-2</c:v>
                </c:pt>
                <c:pt idx="148">
                  <c:v>4.3848700276767787E-2</c:v>
                </c:pt>
                <c:pt idx="149">
                  <c:v>4.0977673848894829E-2</c:v>
                </c:pt>
                <c:pt idx="150">
                  <c:v>3.7337493499739992E-2</c:v>
                </c:pt>
                <c:pt idx="151">
                  <c:v>4.4996974531052315E-2</c:v>
                </c:pt>
                <c:pt idx="152">
                  <c:v>5.512341520181295E-2</c:v>
                </c:pt>
                <c:pt idx="153">
                  <c:v>6.319517458912069E-2</c:v>
                </c:pt>
                <c:pt idx="154">
                  <c:v>6.1427038626609441E-2</c:v>
                </c:pt>
                <c:pt idx="155">
                  <c:v>2.3215322112594312E-2</c:v>
                </c:pt>
                <c:pt idx="156">
                  <c:v>2.7823432730687953E-2</c:v>
                </c:pt>
                <c:pt idx="157">
                  <c:v>2.9521139653298244E-2</c:v>
                </c:pt>
                <c:pt idx="158">
                  <c:v>2.4436335201355401E-2</c:v>
                </c:pt>
                <c:pt idx="159">
                  <c:v>2.6187259690325263E-2</c:v>
                </c:pt>
                <c:pt idx="160">
                  <c:v>2.476938845234028E-2</c:v>
                </c:pt>
                <c:pt idx="161">
                  <c:v>2.6466130348606738E-2</c:v>
                </c:pt>
                <c:pt idx="162">
                  <c:v>2.4362818590704646E-2</c:v>
                </c:pt>
                <c:pt idx="163">
                  <c:v>2.1342786861525104E-2</c:v>
                </c:pt>
                <c:pt idx="164">
                  <c:v>2.121801101392938E-2</c:v>
                </c:pt>
                <c:pt idx="165">
                  <c:v>2.3270138936417769E-2</c:v>
                </c:pt>
                <c:pt idx="166">
                  <c:v>2.7430415490116981E-2</c:v>
                </c:pt>
                <c:pt idx="167">
                  <c:v>2.2738114167594213E-2</c:v>
                </c:pt>
                <c:pt idx="168">
                  <c:v>1.8237339893120704E-2</c:v>
                </c:pt>
                <c:pt idx="169">
                  <c:v>1.8578199052132701E-2</c:v>
                </c:pt>
                <c:pt idx="170">
                  <c:v>1.9146552602097973E-2</c:v>
                </c:pt>
                <c:pt idx="171">
                  <c:v>1.9964645939482165E-2</c:v>
                </c:pt>
                <c:pt idx="172">
                  <c:v>1.6568408213051434E-2</c:v>
                </c:pt>
              </c:numCache>
            </c:numRef>
          </c:val>
          <c:smooth val="0"/>
          <c:extLst>
            <c:ext xmlns:c16="http://schemas.microsoft.com/office/drawing/2014/chart" uri="{C3380CC4-5D6E-409C-BE32-E72D297353CC}">
              <c16:uniqueId val="{00000002-D001-4BBB-949D-FC91B5D05516}"/>
            </c:ext>
          </c:extLst>
        </c:ser>
        <c:ser>
          <c:idx val="3"/>
          <c:order val="3"/>
          <c:tx>
            <c:strRef>
              <c:f>'FHA share (count)'!$K$2</c:f>
              <c:strCache>
                <c:ptCount val="1"/>
                <c:pt idx="0">
                  <c:v>VA</c:v>
                </c:pt>
              </c:strCache>
            </c:strRef>
          </c:tx>
          <c:spPr>
            <a:ln w="28575" cap="rnd">
              <a:solidFill>
                <a:schemeClr val="accent4"/>
              </a:solidFill>
              <a:round/>
            </a:ln>
            <a:effectLst/>
          </c:spPr>
          <c:marker>
            <c:symbol val="none"/>
          </c:marker>
          <c:cat>
            <c:strRef>
              <c:f>'FHA share (count)'!$A$3:$A$175</c:f>
              <c:strCache>
                <c:ptCount val="173"/>
                <c:pt idx="0">
                  <c:v>2019 Week 1</c:v>
                </c:pt>
                <c:pt idx="1">
                  <c:v>Week 2</c:v>
                </c:pt>
                <c:pt idx="2">
                  <c:v>Week 3</c:v>
                </c:pt>
                <c:pt idx="3">
                  <c:v>Week 4</c:v>
                </c:pt>
                <c:pt idx="4">
                  <c:v>Week 5</c:v>
                </c:pt>
                <c:pt idx="5">
                  <c:v>Week 6</c:v>
                </c:pt>
                <c:pt idx="6">
                  <c:v>Week 7</c:v>
                </c:pt>
                <c:pt idx="7">
                  <c:v>Week 8</c:v>
                </c:pt>
                <c:pt idx="8">
                  <c:v>Week 9</c:v>
                </c:pt>
                <c:pt idx="9">
                  <c:v>Week 10</c:v>
                </c:pt>
                <c:pt idx="10">
                  <c:v>Week 11</c:v>
                </c:pt>
                <c:pt idx="11">
                  <c:v>Week 12</c:v>
                </c:pt>
                <c:pt idx="12">
                  <c:v>Week 13</c:v>
                </c:pt>
                <c:pt idx="13">
                  <c:v>Week 14</c:v>
                </c:pt>
                <c:pt idx="14">
                  <c:v>Week 15</c:v>
                </c:pt>
                <c:pt idx="15">
                  <c:v>Week 16</c:v>
                </c:pt>
                <c:pt idx="16">
                  <c:v>Week 17</c:v>
                </c:pt>
                <c:pt idx="17">
                  <c:v>Week 18</c:v>
                </c:pt>
                <c:pt idx="18">
                  <c:v>Week 19</c:v>
                </c:pt>
                <c:pt idx="19">
                  <c:v>Week 20</c:v>
                </c:pt>
                <c:pt idx="20">
                  <c:v>Week 21</c:v>
                </c:pt>
                <c:pt idx="21">
                  <c:v>Week 22</c:v>
                </c:pt>
                <c:pt idx="22">
                  <c:v>Week 23</c:v>
                </c:pt>
                <c:pt idx="23">
                  <c:v>Week 24</c:v>
                </c:pt>
                <c:pt idx="24">
                  <c:v>Week 25</c:v>
                </c:pt>
                <c:pt idx="25">
                  <c:v>Week 26</c:v>
                </c:pt>
                <c:pt idx="26">
                  <c:v>Week 27</c:v>
                </c:pt>
                <c:pt idx="27">
                  <c:v>Week 28</c:v>
                </c:pt>
                <c:pt idx="28">
                  <c:v>Week 29</c:v>
                </c:pt>
                <c:pt idx="29">
                  <c:v>Week 30</c:v>
                </c:pt>
                <c:pt idx="30">
                  <c:v>Week 31</c:v>
                </c:pt>
                <c:pt idx="31">
                  <c:v>Week 32</c:v>
                </c:pt>
                <c:pt idx="32">
                  <c:v>Week 33</c:v>
                </c:pt>
                <c:pt idx="33">
                  <c:v>Week 34</c:v>
                </c:pt>
                <c:pt idx="34">
                  <c:v>Week 35</c:v>
                </c:pt>
                <c:pt idx="35">
                  <c:v>Week 36</c:v>
                </c:pt>
                <c:pt idx="36">
                  <c:v>Week 37</c:v>
                </c:pt>
                <c:pt idx="37">
                  <c:v>Week 38</c:v>
                </c:pt>
                <c:pt idx="38">
                  <c:v>Week 39</c:v>
                </c:pt>
                <c:pt idx="39">
                  <c:v>Week 40</c:v>
                </c:pt>
                <c:pt idx="40">
                  <c:v>Week 41</c:v>
                </c:pt>
                <c:pt idx="41">
                  <c:v>Week 42</c:v>
                </c:pt>
                <c:pt idx="42">
                  <c:v>Week 43</c:v>
                </c:pt>
                <c:pt idx="43">
                  <c:v>Week 44</c:v>
                </c:pt>
                <c:pt idx="44">
                  <c:v>Week 45</c:v>
                </c:pt>
                <c:pt idx="45">
                  <c:v>Week 46</c:v>
                </c:pt>
                <c:pt idx="46">
                  <c:v>Week 47</c:v>
                </c:pt>
                <c:pt idx="47">
                  <c:v>Week 48</c:v>
                </c:pt>
                <c:pt idx="48">
                  <c:v>Week 49</c:v>
                </c:pt>
                <c:pt idx="49">
                  <c:v>Week 50</c:v>
                </c:pt>
                <c:pt idx="50">
                  <c:v>Week 51</c:v>
                </c:pt>
                <c:pt idx="51">
                  <c:v>Week 52</c:v>
                </c:pt>
                <c:pt idx="52">
                  <c:v>2020 Week 1</c:v>
                </c:pt>
                <c:pt idx="53">
                  <c:v>Week 2</c:v>
                </c:pt>
                <c:pt idx="54">
                  <c:v>Week 3</c:v>
                </c:pt>
                <c:pt idx="55">
                  <c:v>Week 4</c:v>
                </c:pt>
                <c:pt idx="56">
                  <c:v>Week 5</c:v>
                </c:pt>
                <c:pt idx="57">
                  <c:v>Week 6</c:v>
                </c:pt>
                <c:pt idx="58">
                  <c:v>Week 7</c:v>
                </c:pt>
                <c:pt idx="59">
                  <c:v>Week 8</c:v>
                </c:pt>
                <c:pt idx="60">
                  <c:v>Week 9</c:v>
                </c:pt>
                <c:pt idx="61">
                  <c:v>Week 10</c:v>
                </c:pt>
                <c:pt idx="62">
                  <c:v>Week 11</c:v>
                </c:pt>
                <c:pt idx="63">
                  <c:v>Week 12</c:v>
                </c:pt>
                <c:pt idx="64">
                  <c:v>Week 13</c:v>
                </c:pt>
                <c:pt idx="65">
                  <c:v>Week 14</c:v>
                </c:pt>
                <c:pt idx="66">
                  <c:v>Week 15</c:v>
                </c:pt>
                <c:pt idx="67">
                  <c:v>Week 16</c:v>
                </c:pt>
                <c:pt idx="68">
                  <c:v>Week 17</c:v>
                </c:pt>
                <c:pt idx="69">
                  <c:v>Week 18</c:v>
                </c:pt>
                <c:pt idx="70">
                  <c:v>Week 19</c:v>
                </c:pt>
                <c:pt idx="71">
                  <c:v>Week 20</c:v>
                </c:pt>
                <c:pt idx="72">
                  <c:v>Week 21</c:v>
                </c:pt>
                <c:pt idx="73">
                  <c:v>Week 22</c:v>
                </c:pt>
                <c:pt idx="74">
                  <c:v>Week 23</c:v>
                </c:pt>
                <c:pt idx="75">
                  <c:v>Week 24</c:v>
                </c:pt>
                <c:pt idx="76">
                  <c:v>Week 25</c:v>
                </c:pt>
                <c:pt idx="77">
                  <c:v>Week 26</c:v>
                </c:pt>
                <c:pt idx="78">
                  <c:v>Week 27</c:v>
                </c:pt>
                <c:pt idx="79">
                  <c:v>Week 28</c:v>
                </c:pt>
                <c:pt idx="80">
                  <c:v>Week 29</c:v>
                </c:pt>
                <c:pt idx="81">
                  <c:v>Week 30</c:v>
                </c:pt>
                <c:pt idx="82">
                  <c:v>Week 31</c:v>
                </c:pt>
                <c:pt idx="83">
                  <c:v>Week 32</c:v>
                </c:pt>
                <c:pt idx="84">
                  <c:v>Week 33</c:v>
                </c:pt>
                <c:pt idx="85">
                  <c:v>Week 34</c:v>
                </c:pt>
                <c:pt idx="86">
                  <c:v>Week 35</c:v>
                </c:pt>
                <c:pt idx="87">
                  <c:v>Week 36</c:v>
                </c:pt>
                <c:pt idx="88">
                  <c:v>Week 37</c:v>
                </c:pt>
                <c:pt idx="89">
                  <c:v>Week 38</c:v>
                </c:pt>
                <c:pt idx="90">
                  <c:v>Week 39</c:v>
                </c:pt>
                <c:pt idx="91">
                  <c:v>Week 40</c:v>
                </c:pt>
                <c:pt idx="92">
                  <c:v>Week 41</c:v>
                </c:pt>
                <c:pt idx="93">
                  <c:v>Week 42</c:v>
                </c:pt>
                <c:pt idx="94">
                  <c:v>Week 43</c:v>
                </c:pt>
                <c:pt idx="95">
                  <c:v>Week 44</c:v>
                </c:pt>
                <c:pt idx="96">
                  <c:v>Week 45</c:v>
                </c:pt>
                <c:pt idx="97">
                  <c:v>Week 46</c:v>
                </c:pt>
                <c:pt idx="98">
                  <c:v>Week 47</c:v>
                </c:pt>
                <c:pt idx="99">
                  <c:v>Week 48</c:v>
                </c:pt>
                <c:pt idx="100">
                  <c:v>Week 49</c:v>
                </c:pt>
                <c:pt idx="101">
                  <c:v>Week 50</c:v>
                </c:pt>
                <c:pt idx="102">
                  <c:v>Week 51</c:v>
                </c:pt>
                <c:pt idx="103">
                  <c:v>Week 52</c:v>
                </c:pt>
                <c:pt idx="104">
                  <c:v>2021 Week 1</c:v>
                </c:pt>
                <c:pt idx="105">
                  <c:v>Week 2</c:v>
                </c:pt>
                <c:pt idx="106">
                  <c:v>Week 3</c:v>
                </c:pt>
                <c:pt idx="107">
                  <c:v>Week 4</c:v>
                </c:pt>
                <c:pt idx="108">
                  <c:v>Week 5</c:v>
                </c:pt>
                <c:pt idx="109">
                  <c:v>Week 6</c:v>
                </c:pt>
                <c:pt idx="110">
                  <c:v>Week 7</c:v>
                </c:pt>
                <c:pt idx="111">
                  <c:v>Week 8</c:v>
                </c:pt>
                <c:pt idx="112">
                  <c:v>Week 9</c:v>
                </c:pt>
                <c:pt idx="113">
                  <c:v>Week 10</c:v>
                </c:pt>
                <c:pt idx="114">
                  <c:v>Week 11</c:v>
                </c:pt>
                <c:pt idx="115">
                  <c:v>Week 12</c:v>
                </c:pt>
                <c:pt idx="116">
                  <c:v>Week 13</c:v>
                </c:pt>
                <c:pt idx="117">
                  <c:v>Week 14</c:v>
                </c:pt>
                <c:pt idx="118">
                  <c:v>Week 15</c:v>
                </c:pt>
                <c:pt idx="119">
                  <c:v>Week 16</c:v>
                </c:pt>
                <c:pt idx="120">
                  <c:v>Week 17</c:v>
                </c:pt>
                <c:pt idx="121">
                  <c:v>Week 18</c:v>
                </c:pt>
                <c:pt idx="122">
                  <c:v>Week 19</c:v>
                </c:pt>
                <c:pt idx="123">
                  <c:v>Week 20</c:v>
                </c:pt>
                <c:pt idx="124">
                  <c:v>Week 21</c:v>
                </c:pt>
                <c:pt idx="125">
                  <c:v>Week 22</c:v>
                </c:pt>
                <c:pt idx="126">
                  <c:v>Week 23</c:v>
                </c:pt>
                <c:pt idx="127">
                  <c:v>Week 24</c:v>
                </c:pt>
                <c:pt idx="128">
                  <c:v>Week 25</c:v>
                </c:pt>
                <c:pt idx="129">
                  <c:v>Week 26</c:v>
                </c:pt>
                <c:pt idx="130">
                  <c:v>Week 27</c:v>
                </c:pt>
                <c:pt idx="131">
                  <c:v>Week 28</c:v>
                </c:pt>
                <c:pt idx="132">
                  <c:v>Week 29</c:v>
                </c:pt>
                <c:pt idx="133">
                  <c:v>Week 30</c:v>
                </c:pt>
                <c:pt idx="134">
                  <c:v>Week 31</c:v>
                </c:pt>
                <c:pt idx="135">
                  <c:v>Week 32</c:v>
                </c:pt>
                <c:pt idx="136">
                  <c:v>Week 33</c:v>
                </c:pt>
                <c:pt idx="137">
                  <c:v>Week 34</c:v>
                </c:pt>
                <c:pt idx="138">
                  <c:v>Week 35</c:v>
                </c:pt>
                <c:pt idx="139">
                  <c:v>Week 36</c:v>
                </c:pt>
                <c:pt idx="140">
                  <c:v>Week 37</c:v>
                </c:pt>
                <c:pt idx="141">
                  <c:v>Week 38</c:v>
                </c:pt>
                <c:pt idx="142">
                  <c:v>Week 39</c:v>
                </c:pt>
                <c:pt idx="143">
                  <c:v>Week 40</c:v>
                </c:pt>
                <c:pt idx="144">
                  <c:v>Week 41</c:v>
                </c:pt>
                <c:pt idx="145">
                  <c:v>Week 42</c:v>
                </c:pt>
                <c:pt idx="146">
                  <c:v>Week 43</c:v>
                </c:pt>
                <c:pt idx="147">
                  <c:v>Week 44</c:v>
                </c:pt>
                <c:pt idx="148">
                  <c:v>Week 45</c:v>
                </c:pt>
                <c:pt idx="149">
                  <c:v>Week 46</c:v>
                </c:pt>
                <c:pt idx="150">
                  <c:v>Week 47</c:v>
                </c:pt>
                <c:pt idx="151">
                  <c:v>Week 48</c:v>
                </c:pt>
                <c:pt idx="152">
                  <c:v>Week 49</c:v>
                </c:pt>
                <c:pt idx="153">
                  <c:v>Week 50</c:v>
                </c:pt>
                <c:pt idx="154">
                  <c:v>Week 51</c:v>
                </c:pt>
                <c:pt idx="155">
                  <c:v>Week 52</c:v>
                </c:pt>
                <c:pt idx="156">
                  <c:v>2021 Week 1</c:v>
                </c:pt>
                <c:pt idx="157">
                  <c:v>Week 2</c:v>
                </c:pt>
                <c:pt idx="158">
                  <c:v>Week 3</c:v>
                </c:pt>
                <c:pt idx="159">
                  <c:v>Week 4</c:v>
                </c:pt>
                <c:pt idx="160">
                  <c:v>Week 5</c:v>
                </c:pt>
                <c:pt idx="161">
                  <c:v>Week 6</c:v>
                </c:pt>
                <c:pt idx="162">
                  <c:v>Week 7</c:v>
                </c:pt>
                <c:pt idx="163">
                  <c:v>Week 8</c:v>
                </c:pt>
                <c:pt idx="164">
                  <c:v>Week 9</c:v>
                </c:pt>
                <c:pt idx="165">
                  <c:v>Week 10</c:v>
                </c:pt>
                <c:pt idx="166">
                  <c:v>Week 11</c:v>
                </c:pt>
                <c:pt idx="167">
                  <c:v>Week 12</c:v>
                </c:pt>
                <c:pt idx="168">
                  <c:v>Week 13</c:v>
                </c:pt>
                <c:pt idx="169">
                  <c:v>Week 14</c:v>
                </c:pt>
                <c:pt idx="170">
                  <c:v>Week 15</c:v>
                </c:pt>
                <c:pt idx="171">
                  <c:v>Week 16</c:v>
                </c:pt>
                <c:pt idx="172">
                  <c:v>Week 17</c:v>
                </c:pt>
              </c:strCache>
            </c:strRef>
          </c:cat>
          <c:val>
            <c:numRef>
              <c:f>'FHA share (count)'!$K$3:$K$175</c:f>
              <c:numCache>
                <c:formatCode>0%</c:formatCode>
                <c:ptCount val="173"/>
                <c:pt idx="0">
                  <c:v>0.16836810179020564</c:v>
                </c:pt>
                <c:pt idx="1">
                  <c:v>0.17338534893801474</c:v>
                </c:pt>
                <c:pt idx="2">
                  <c:v>0.16053876956680013</c:v>
                </c:pt>
                <c:pt idx="3">
                  <c:v>0.16511562323745066</c:v>
                </c:pt>
                <c:pt idx="4">
                  <c:v>0.16583641330547969</c:v>
                </c:pt>
                <c:pt idx="5">
                  <c:v>0.18640318537088926</c:v>
                </c:pt>
                <c:pt idx="6">
                  <c:v>0.14976435678128819</c:v>
                </c:pt>
                <c:pt idx="7">
                  <c:v>0.15210751374465487</c:v>
                </c:pt>
                <c:pt idx="8">
                  <c:v>0.14917444364680546</c:v>
                </c:pt>
                <c:pt idx="9">
                  <c:v>0.15621761658031089</c:v>
                </c:pt>
                <c:pt idx="10">
                  <c:v>0.15015499070055796</c:v>
                </c:pt>
                <c:pt idx="11">
                  <c:v>0.14254007398273735</c:v>
                </c:pt>
                <c:pt idx="12">
                  <c:v>0.13757048872180452</c:v>
                </c:pt>
                <c:pt idx="13">
                  <c:v>0.13952921087937553</c:v>
                </c:pt>
                <c:pt idx="14">
                  <c:v>0.15068681318681318</c:v>
                </c:pt>
                <c:pt idx="15">
                  <c:v>0.14654465992898116</c:v>
                </c:pt>
                <c:pt idx="16">
                  <c:v>0.13937368486198787</c:v>
                </c:pt>
                <c:pt idx="17">
                  <c:v>0.15681173131504259</c:v>
                </c:pt>
                <c:pt idx="18">
                  <c:v>0.14741310083744408</c:v>
                </c:pt>
                <c:pt idx="19">
                  <c:v>0.1322704081632653</c:v>
                </c:pt>
                <c:pt idx="20">
                  <c:v>0.14960629921259844</c:v>
                </c:pt>
                <c:pt idx="21">
                  <c:v>0.14871351766513058</c:v>
                </c:pt>
                <c:pt idx="22">
                  <c:v>0.14592414995640801</c:v>
                </c:pt>
                <c:pt idx="23">
                  <c:v>0.13690646794688066</c:v>
                </c:pt>
                <c:pt idx="24">
                  <c:v>0.14857330272220401</c:v>
                </c:pt>
                <c:pt idx="25">
                  <c:v>0.14157498552403011</c:v>
                </c:pt>
                <c:pt idx="26">
                  <c:v>0.14215092816787733</c:v>
                </c:pt>
                <c:pt idx="27">
                  <c:v>0.15468750000000001</c:v>
                </c:pt>
                <c:pt idx="28">
                  <c:v>0.14839557551199212</c:v>
                </c:pt>
                <c:pt idx="29">
                  <c:v>0.14815475129256553</c:v>
                </c:pt>
                <c:pt idx="30">
                  <c:v>0.13901312941855432</c:v>
                </c:pt>
                <c:pt idx="31">
                  <c:v>0.13820555688241382</c:v>
                </c:pt>
                <c:pt idx="32">
                  <c:v>0.13207715663511341</c:v>
                </c:pt>
                <c:pt idx="33">
                  <c:v>0.13768740306737895</c:v>
                </c:pt>
                <c:pt idx="34">
                  <c:v>0.10800187178287318</c:v>
                </c:pt>
                <c:pt idx="35">
                  <c:v>0.1167271711812343</c:v>
                </c:pt>
                <c:pt idx="36">
                  <c:v>0.13091732729331823</c:v>
                </c:pt>
                <c:pt idx="37">
                  <c:v>0.11918770165116721</c:v>
                </c:pt>
                <c:pt idx="38">
                  <c:v>0.12033373473249613</c:v>
                </c:pt>
                <c:pt idx="39">
                  <c:v>0.11923343739160597</c:v>
                </c:pt>
                <c:pt idx="40">
                  <c:v>0.12693417256753212</c:v>
                </c:pt>
                <c:pt idx="41">
                  <c:v>0.11356059791375417</c:v>
                </c:pt>
                <c:pt idx="42">
                  <c:v>0.12135539795114263</c:v>
                </c:pt>
                <c:pt idx="43">
                  <c:v>0.12938868236266005</c:v>
                </c:pt>
                <c:pt idx="44">
                  <c:v>0.13047424551849329</c:v>
                </c:pt>
                <c:pt idx="45">
                  <c:v>0.11942086869695456</c:v>
                </c:pt>
                <c:pt idx="46">
                  <c:v>0.1162136832239925</c:v>
                </c:pt>
                <c:pt idx="47">
                  <c:v>0.1237417943107221</c:v>
                </c:pt>
                <c:pt idx="48">
                  <c:v>0.1232527179942312</c:v>
                </c:pt>
                <c:pt idx="49">
                  <c:v>0.1159755268524813</c:v>
                </c:pt>
                <c:pt idx="50">
                  <c:v>0.12152133580705009</c:v>
                </c:pt>
                <c:pt idx="51">
                  <c:v>0.11997808619430241</c:v>
                </c:pt>
                <c:pt idx="52">
                  <c:v>0.11606107460378817</c:v>
                </c:pt>
                <c:pt idx="53">
                  <c:v>0.1171647426906894</c:v>
                </c:pt>
                <c:pt idx="54">
                  <c:v>0.10867386705266674</c:v>
                </c:pt>
                <c:pt idx="55">
                  <c:v>0.1</c:v>
                </c:pt>
                <c:pt idx="56">
                  <c:v>9.3768596446484734E-2</c:v>
                </c:pt>
                <c:pt idx="57">
                  <c:v>0.1007919366450684</c:v>
                </c:pt>
                <c:pt idx="58">
                  <c:v>0.10142348754448399</c:v>
                </c:pt>
                <c:pt idx="59">
                  <c:v>8.723127035830619E-2</c:v>
                </c:pt>
                <c:pt idx="60">
                  <c:v>7.8166903297050006E-2</c:v>
                </c:pt>
                <c:pt idx="61">
                  <c:v>6.9265687583444591E-2</c:v>
                </c:pt>
                <c:pt idx="62">
                  <c:v>8.6983021332172394E-2</c:v>
                </c:pt>
                <c:pt idx="63">
                  <c:v>8.4729535662996652E-2</c:v>
                </c:pt>
                <c:pt idx="64">
                  <c:v>7.4917491749174919E-2</c:v>
                </c:pt>
                <c:pt idx="65">
                  <c:v>7.1617435974918792E-2</c:v>
                </c:pt>
                <c:pt idx="66">
                  <c:v>6.5365342906289731E-2</c:v>
                </c:pt>
                <c:pt idx="67">
                  <c:v>6.4540004440825999E-2</c:v>
                </c:pt>
                <c:pt idx="68">
                  <c:v>6.2742642454602385E-2</c:v>
                </c:pt>
                <c:pt idx="69">
                  <c:v>7.2986972217862184E-2</c:v>
                </c:pt>
                <c:pt idx="70">
                  <c:v>7.4859887910328257E-2</c:v>
                </c:pt>
                <c:pt idx="71">
                  <c:v>7.9848806992676588E-2</c:v>
                </c:pt>
                <c:pt idx="72">
                  <c:v>7.7553931182028885E-2</c:v>
                </c:pt>
                <c:pt idx="73">
                  <c:v>7.280910775747948E-2</c:v>
                </c:pt>
                <c:pt idx="74">
                  <c:v>7.26343503174849E-2</c:v>
                </c:pt>
                <c:pt idx="75">
                  <c:v>7.0262753421649712E-2</c:v>
                </c:pt>
                <c:pt idx="76">
                  <c:v>7.4095183813052148E-2</c:v>
                </c:pt>
                <c:pt idx="77">
                  <c:v>7.4572681893813345E-2</c:v>
                </c:pt>
                <c:pt idx="78">
                  <c:v>7.243836236145669E-2</c:v>
                </c:pt>
                <c:pt idx="79">
                  <c:v>6.7249332362223843E-2</c:v>
                </c:pt>
                <c:pt idx="80">
                  <c:v>6.6465070352999256E-2</c:v>
                </c:pt>
                <c:pt idx="81">
                  <c:v>6.7896299680219277E-2</c:v>
                </c:pt>
                <c:pt idx="82">
                  <c:v>6.0370828182941906E-2</c:v>
                </c:pt>
                <c:pt idx="83">
                  <c:v>6.686573530980057E-2</c:v>
                </c:pt>
                <c:pt idx="84">
                  <c:v>7.6791808873720141E-2</c:v>
                </c:pt>
                <c:pt idx="85">
                  <c:v>6.3910894037762817E-2</c:v>
                </c:pt>
                <c:pt idx="86">
                  <c:v>6.2489338716097118E-2</c:v>
                </c:pt>
                <c:pt idx="87">
                  <c:v>6.3143878337655057E-2</c:v>
                </c:pt>
                <c:pt idx="88">
                  <c:v>6.0853617872624208E-2</c:v>
                </c:pt>
                <c:pt idx="89">
                  <c:v>6.7752173313095077E-2</c:v>
                </c:pt>
                <c:pt idx="90">
                  <c:v>6.2118018967334036E-2</c:v>
                </c:pt>
                <c:pt idx="91">
                  <c:v>7.4412441592858633E-2</c:v>
                </c:pt>
                <c:pt idx="92">
                  <c:v>6.8746303962152575E-2</c:v>
                </c:pt>
                <c:pt idx="93">
                  <c:v>7.0802763729610377E-2</c:v>
                </c:pt>
                <c:pt idx="94">
                  <c:v>7.2053078687914676E-2</c:v>
                </c:pt>
                <c:pt idx="95">
                  <c:v>7.1342200725513907E-2</c:v>
                </c:pt>
                <c:pt idx="96">
                  <c:v>6.8714805046689004E-2</c:v>
                </c:pt>
                <c:pt idx="97">
                  <c:v>6.4348252005142964E-2</c:v>
                </c:pt>
                <c:pt idx="98">
                  <c:v>6.7938144329896907E-2</c:v>
                </c:pt>
                <c:pt idx="99">
                  <c:v>6.4530317310713167E-2</c:v>
                </c:pt>
                <c:pt idx="100">
                  <c:v>6.5555109146913079E-2</c:v>
                </c:pt>
                <c:pt idx="101">
                  <c:v>6.3684659277234865E-2</c:v>
                </c:pt>
                <c:pt idx="102">
                  <c:v>6.3421828908554578E-2</c:v>
                </c:pt>
                <c:pt idx="103">
                  <c:v>6.8478937538908491E-2</c:v>
                </c:pt>
                <c:pt idx="104">
                  <c:v>6.59839527027027E-2</c:v>
                </c:pt>
                <c:pt idx="105">
                  <c:v>6.868697820665727E-2</c:v>
                </c:pt>
                <c:pt idx="106">
                  <c:v>5.6902818328070072E-2</c:v>
                </c:pt>
                <c:pt idx="107">
                  <c:v>5.889576347234686E-2</c:v>
                </c:pt>
                <c:pt idx="108">
                  <c:v>6.2029242357111207E-2</c:v>
                </c:pt>
                <c:pt idx="109">
                  <c:v>6.3686688395674887E-2</c:v>
                </c:pt>
                <c:pt idx="110">
                  <c:v>6.5282691409118215E-2</c:v>
                </c:pt>
                <c:pt idx="111">
                  <c:v>6.5300337948326612E-2</c:v>
                </c:pt>
                <c:pt idx="112">
                  <c:v>6.6559787716291674E-2</c:v>
                </c:pt>
                <c:pt idx="113">
                  <c:v>6.358381502890173E-2</c:v>
                </c:pt>
                <c:pt idx="114">
                  <c:v>6.6939473523483783E-2</c:v>
                </c:pt>
                <c:pt idx="115">
                  <c:v>7.0115321252059312E-2</c:v>
                </c:pt>
                <c:pt idx="116">
                  <c:v>7.5649228453142647E-2</c:v>
                </c:pt>
                <c:pt idx="117">
                  <c:v>7.6389923982709787E-2</c:v>
                </c:pt>
                <c:pt idx="118">
                  <c:v>7.9980342772897603E-2</c:v>
                </c:pt>
                <c:pt idx="119">
                  <c:v>8.0816554809843399E-2</c:v>
                </c:pt>
                <c:pt idx="120">
                  <c:v>7.9919937093430551E-2</c:v>
                </c:pt>
                <c:pt idx="121">
                  <c:v>8.0534786465593713E-2</c:v>
                </c:pt>
                <c:pt idx="122">
                  <c:v>8.7315294569180579E-2</c:v>
                </c:pt>
                <c:pt idx="123">
                  <c:v>8.6200927785086201E-2</c:v>
                </c:pt>
                <c:pt idx="124">
                  <c:v>8.5961410512308711E-2</c:v>
                </c:pt>
                <c:pt idx="125">
                  <c:v>8.8137246930644772E-2</c:v>
                </c:pt>
                <c:pt idx="126">
                  <c:v>8.9785624211853723E-2</c:v>
                </c:pt>
                <c:pt idx="127">
                  <c:v>9.5296708991966836E-2</c:v>
                </c:pt>
                <c:pt idx="128">
                  <c:v>9.5762021189894048E-2</c:v>
                </c:pt>
                <c:pt idx="129">
                  <c:v>9.6305548251380491E-2</c:v>
                </c:pt>
                <c:pt idx="130">
                  <c:v>9.3352192362093356E-2</c:v>
                </c:pt>
                <c:pt idx="131">
                  <c:v>9.1825181159420288E-2</c:v>
                </c:pt>
                <c:pt idx="132">
                  <c:v>8.1026137463697967E-2</c:v>
                </c:pt>
                <c:pt idx="133">
                  <c:v>8.2492874369655772E-2</c:v>
                </c:pt>
                <c:pt idx="134">
                  <c:v>8.5322915159407708E-2</c:v>
                </c:pt>
                <c:pt idx="135">
                  <c:v>8.6779975636637863E-2</c:v>
                </c:pt>
                <c:pt idx="136">
                  <c:v>8.5100784169254248E-2</c:v>
                </c:pt>
                <c:pt idx="137">
                  <c:v>8.4354198131677577E-2</c:v>
                </c:pt>
                <c:pt idx="138">
                  <c:v>8.5006290684317046E-2</c:v>
                </c:pt>
                <c:pt idx="139">
                  <c:v>9.0822440087145975E-2</c:v>
                </c:pt>
                <c:pt idx="140">
                  <c:v>8.3606211048906726E-2</c:v>
                </c:pt>
                <c:pt idx="141">
                  <c:v>8.4439528023598817E-2</c:v>
                </c:pt>
                <c:pt idx="142">
                  <c:v>8.9544659482028999E-2</c:v>
                </c:pt>
                <c:pt idx="143">
                  <c:v>8.9421513609901929E-2</c:v>
                </c:pt>
                <c:pt idx="144">
                  <c:v>8.8695948246510045E-2</c:v>
                </c:pt>
                <c:pt idx="145">
                  <c:v>8.6631608081926381E-2</c:v>
                </c:pt>
                <c:pt idx="146">
                  <c:v>8.8661286985309326E-2</c:v>
                </c:pt>
                <c:pt idx="147">
                  <c:v>9.4701670644391403E-2</c:v>
                </c:pt>
                <c:pt idx="148">
                  <c:v>9.2364465186953931E-2</c:v>
                </c:pt>
                <c:pt idx="149">
                  <c:v>9.225544234730805E-2</c:v>
                </c:pt>
                <c:pt idx="150">
                  <c:v>8.4451378055122206E-2</c:v>
                </c:pt>
                <c:pt idx="151">
                  <c:v>9.9290390010451618E-2</c:v>
                </c:pt>
                <c:pt idx="152">
                  <c:v>0.10014087094996019</c:v>
                </c:pt>
                <c:pt idx="153">
                  <c:v>9.6397543024735771E-2</c:v>
                </c:pt>
                <c:pt idx="154">
                  <c:v>9.1022889842632335E-2</c:v>
                </c:pt>
                <c:pt idx="155">
                  <c:v>9.402205455600697E-2</c:v>
                </c:pt>
                <c:pt idx="156">
                  <c:v>9.0690302888001881E-2</c:v>
                </c:pt>
                <c:pt idx="157">
                  <c:v>8.8391784427026721E-2</c:v>
                </c:pt>
                <c:pt idx="158">
                  <c:v>8.9990877101524827E-2</c:v>
                </c:pt>
                <c:pt idx="159">
                  <c:v>9.39935571027746E-2</c:v>
                </c:pt>
                <c:pt idx="160">
                  <c:v>9.4465322856166725E-2</c:v>
                </c:pt>
                <c:pt idx="161">
                  <c:v>9.8169523143290194E-2</c:v>
                </c:pt>
                <c:pt idx="162">
                  <c:v>9.8138430784607697E-2</c:v>
                </c:pt>
                <c:pt idx="163">
                  <c:v>0.10418173925625814</c:v>
                </c:pt>
                <c:pt idx="164">
                  <c:v>0.10992333441313033</c:v>
                </c:pt>
                <c:pt idx="165">
                  <c:v>0.10403120936280884</c:v>
                </c:pt>
                <c:pt idx="166">
                  <c:v>0.10696517412935323</c:v>
                </c:pt>
                <c:pt idx="167">
                  <c:v>9.9459373509301952E-2</c:v>
                </c:pt>
                <c:pt idx="168">
                  <c:v>0.10883026550173891</c:v>
                </c:pt>
                <c:pt idx="169">
                  <c:v>0.11488151658767773</c:v>
                </c:pt>
                <c:pt idx="170">
                  <c:v>0.12373968835930339</c:v>
                </c:pt>
                <c:pt idx="171">
                  <c:v>0.11448476655921805</c:v>
                </c:pt>
                <c:pt idx="172">
                  <c:v>0.10937182354137019</c:v>
                </c:pt>
              </c:numCache>
            </c:numRef>
          </c:val>
          <c:smooth val="0"/>
          <c:extLst>
            <c:ext xmlns:c16="http://schemas.microsoft.com/office/drawing/2014/chart" uri="{C3380CC4-5D6E-409C-BE32-E72D297353CC}">
              <c16:uniqueId val="{00000003-D001-4BBB-949D-FC91B5D05516}"/>
            </c:ext>
          </c:extLst>
        </c:ser>
        <c:dLbls>
          <c:showLegendKey val="0"/>
          <c:showVal val="0"/>
          <c:showCatName val="0"/>
          <c:showSerName val="0"/>
          <c:showPercent val="0"/>
          <c:showBubbleSize val="0"/>
        </c:dLbls>
        <c:smooth val="0"/>
        <c:axId val="1826205760"/>
        <c:axId val="1826218240"/>
      </c:lineChart>
      <c:catAx>
        <c:axId val="182620576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2700000" spcFirstLastPara="1" vertOverflow="ellipsis" wrap="square" anchor="ctr" anchorCtr="1"/>
          <a:lstStyle/>
          <a:p>
            <a:pPr>
              <a:defRPr sz="1000" b="0" i="0" u="none" strike="noStrike" kern="1200" baseline="0">
                <a:solidFill>
                  <a:sysClr val="windowText" lastClr="000000"/>
                </a:solidFill>
                <a:latin typeface="+mn-lt"/>
                <a:ea typeface="+mn-ea"/>
                <a:cs typeface="+mn-cs"/>
              </a:defRPr>
            </a:pPr>
            <a:endParaRPr lang="en-US"/>
          </a:p>
        </c:txPr>
        <c:crossAx val="1826218240"/>
        <c:crosses val="autoZero"/>
        <c:auto val="1"/>
        <c:lblAlgn val="ctr"/>
        <c:lblOffset val="100"/>
        <c:noMultiLvlLbl val="0"/>
      </c:catAx>
      <c:valAx>
        <c:axId val="1826218240"/>
        <c:scaling>
          <c:orientation val="minMax"/>
        </c:scaling>
        <c:delete val="0"/>
        <c:axPos val="l"/>
        <c:majorGridlines>
          <c:spPr>
            <a:ln w="9525" cap="flat" cmpd="sng" algn="ctr">
              <a:no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crossAx val="1826205760"/>
        <c:crosses val="autoZero"/>
        <c:crossBetween val="between"/>
      </c:valAx>
      <c:spPr>
        <a:noFill/>
        <a:ln>
          <a:solidFill>
            <a:schemeClr val="tx1"/>
          </a:solidFill>
        </a:ln>
        <a:effectLst/>
      </c:spPr>
    </c:plotArea>
    <c:legend>
      <c:legendPos val="b"/>
      <c:layout>
        <c:manualLayout>
          <c:xMode val="edge"/>
          <c:yMode val="edge"/>
          <c:x val="0.45783744074746002"/>
          <c:y val="0.36755911976520178"/>
          <c:w val="0.36474185530846653"/>
          <c:h val="0.17746003732292084"/>
        </c:manualLayout>
      </c:layout>
      <c:overlay val="0"/>
      <c:spPr>
        <a:solidFill>
          <a:sysClr val="window" lastClr="FFFFFF"/>
        </a:solidFill>
        <a:ln>
          <a:solidFill>
            <a:sysClr val="windowText" lastClr="000000"/>
          </a:solid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ysClr val="windowText" lastClr="000000"/>
          </a:solidFill>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spc="0" baseline="0">
                <a:solidFill>
                  <a:sysClr val="windowText" lastClr="000000"/>
                </a:solidFill>
                <a:latin typeface="+mn-lt"/>
                <a:ea typeface="+mn-ea"/>
                <a:cs typeface="+mn-cs"/>
              </a:defRPr>
            </a:pPr>
            <a:r>
              <a:rPr lang="en-US" sz="1200" b="1" dirty="0"/>
              <a:t>Y-o-Y Change in Total Spending in </a:t>
            </a:r>
            <a:r>
              <a:rPr lang="en-US" sz="1200" b="1" dirty="0" smtClean="0">
                <a:solidFill>
                  <a:schemeClr val="accent2">
                    <a:lumMod val="75000"/>
                  </a:schemeClr>
                </a:solidFill>
              </a:rPr>
              <a:t>Weeks </a:t>
            </a:r>
            <a:r>
              <a:rPr lang="en-US" sz="1200" b="1" dirty="0">
                <a:solidFill>
                  <a:schemeClr val="accent2">
                    <a:lumMod val="75000"/>
                  </a:schemeClr>
                </a:solidFill>
              </a:rPr>
              <a:t>1-14</a:t>
            </a:r>
            <a:r>
              <a:rPr lang="en-US" sz="1200" b="1" dirty="0"/>
              <a:t>, </a:t>
            </a:r>
            <a:r>
              <a:rPr lang="en-US" sz="1200" b="1" baseline="0" dirty="0"/>
              <a:t> </a:t>
            </a:r>
            <a:r>
              <a:rPr lang="en-US" sz="1200" b="1" dirty="0"/>
              <a:t>Adj. for Inflation </a:t>
            </a:r>
          </a:p>
          <a:p>
            <a:pPr>
              <a:defRPr sz="1200" b="1"/>
            </a:pPr>
            <a:r>
              <a:rPr lang="en-US" sz="1200" b="1" dirty="0"/>
              <a:t>(</a:t>
            </a:r>
            <a:r>
              <a:rPr lang="en-US" sz="1200" b="1" dirty="0" smtClean="0">
                <a:solidFill>
                  <a:srgbClr val="C00000"/>
                </a:solidFill>
              </a:rPr>
              <a:t>Weeks</a:t>
            </a:r>
            <a:r>
              <a:rPr lang="en-US" sz="1200" b="1" baseline="0" dirty="0" smtClean="0">
                <a:solidFill>
                  <a:srgbClr val="C00000"/>
                </a:solidFill>
              </a:rPr>
              <a:t> </a:t>
            </a:r>
            <a:r>
              <a:rPr lang="en-US" sz="1200" b="1" baseline="0" dirty="0">
                <a:solidFill>
                  <a:srgbClr val="C00000"/>
                </a:solidFill>
              </a:rPr>
              <a:t>11-14 </a:t>
            </a:r>
            <a:r>
              <a:rPr lang="en-US" sz="1200" b="1" baseline="0" dirty="0"/>
              <a:t>shown in dots) by Relative Income* Quintiles</a:t>
            </a:r>
            <a:endParaRPr lang="en-US" sz="1200" b="1" dirty="0"/>
          </a:p>
        </c:rich>
      </c:tx>
      <c:layout>
        <c:manualLayout>
          <c:xMode val="edge"/>
          <c:yMode val="edge"/>
          <c:x val="0.22099409392130664"/>
          <c:y val="1.2750360344183295E-2"/>
        </c:manualLayout>
      </c:layout>
      <c:overlay val="0"/>
      <c:spPr>
        <a:solidFill>
          <a:schemeClr val="accent2">
            <a:lumMod val="20000"/>
            <a:lumOff val="80000"/>
          </a:schemeClr>
        </a:solidFill>
        <a:ln>
          <a:noFill/>
        </a:ln>
        <a:effectLst/>
      </c:spPr>
      <c:txPr>
        <a:bodyPr rot="0" spcFirstLastPara="1" vertOverflow="ellipsis" vert="horz" wrap="square" anchor="ctr" anchorCtr="1"/>
        <a:lstStyle/>
        <a:p>
          <a:pPr>
            <a:defRPr sz="1200" b="1" i="0"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8.504179721243095E-2"/>
          <c:y val="0.20237883518870486"/>
          <c:w val="0.88440274976632993"/>
          <c:h val="0.69478509552680334"/>
        </c:manualLayout>
      </c:layout>
      <c:barChart>
        <c:barDir val="col"/>
        <c:grouping val="clustered"/>
        <c:varyColors val="0"/>
        <c:ser>
          <c:idx val="1"/>
          <c:order val="0"/>
          <c:tx>
            <c:strRef>
              <c:f>'income infl. adj. summary'!$B$16</c:f>
              <c:strCache>
                <c:ptCount val="1"/>
                <c:pt idx="0">
                  <c:v>1- Lowest</c:v>
                </c:pt>
              </c:strCache>
            </c:strRef>
          </c:tx>
          <c:spPr>
            <a:solidFill>
              <a:schemeClr val="accent2"/>
            </a:solidFill>
            <a:ln>
              <a:noFill/>
            </a:ln>
            <a:effectLst/>
          </c:spPr>
          <c:invertIfNegative val="0"/>
          <c:cat>
            <c:numRef>
              <c:f>'income infl. adj. summary'!$A$17:$A$19</c:f>
              <c:numCache>
                <c:formatCode>General</c:formatCode>
                <c:ptCount val="3"/>
                <c:pt idx="0">
                  <c:v>2020</c:v>
                </c:pt>
                <c:pt idx="1">
                  <c:v>2021</c:v>
                </c:pt>
                <c:pt idx="2">
                  <c:v>2022</c:v>
                </c:pt>
              </c:numCache>
            </c:numRef>
          </c:cat>
          <c:val>
            <c:numRef>
              <c:f>'income infl. adj. summary'!$B$17:$B$19</c:f>
              <c:numCache>
                <c:formatCode>0%</c:formatCode>
                <c:ptCount val="3"/>
                <c:pt idx="0">
                  <c:v>-2.6883405303285923E-2</c:v>
                </c:pt>
                <c:pt idx="1">
                  <c:v>0.15337136911304894</c:v>
                </c:pt>
                <c:pt idx="2">
                  <c:v>0.1225653934679789</c:v>
                </c:pt>
              </c:numCache>
            </c:numRef>
          </c:val>
          <c:extLst>
            <c:ext xmlns:c16="http://schemas.microsoft.com/office/drawing/2014/chart" uri="{C3380CC4-5D6E-409C-BE32-E72D297353CC}">
              <c16:uniqueId val="{00000000-7D7F-4F25-B399-1998D4D53BB8}"/>
            </c:ext>
          </c:extLst>
        </c:ser>
        <c:ser>
          <c:idx val="2"/>
          <c:order val="1"/>
          <c:tx>
            <c:strRef>
              <c:f>'income infl. adj. summary'!$C$16</c:f>
              <c:strCache>
                <c:ptCount val="1"/>
                <c:pt idx="0">
                  <c:v>2</c:v>
                </c:pt>
              </c:strCache>
            </c:strRef>
          </c:tx>
          <c:spPr>
            <a:solidFill>
              <a:schemeClr val="accent3"/>
            </a:solidFill>
            <a:ln>
              <a:noFill/>
            </a:ln>
            <a:effectLst/>
          </c:spPr>
          <c:invertIfNegative val="0"/>
          <c:cat>
            <c:numRef>
              <c:f>'income infl. adj. summary'!$A$17:$A$19</c:f>
              <c:numCache>
                <c:formatCode>General</c:formatCode>
                <c:ptCount val="3"/>
                <c:pt idx="0">
                  <c:v>2020</c:v>
                </c:pt>
                <c:pt idx="1">
                  <c:v>2021</c:v>
                </c:pt>
                <c:pt idx="2">
                  <c:v>2022</c:v>
                </c:pt>
              </c:numCache>
            </c:numRef>
          </c:cat>
          <c:val>
            <c:numRef>
              <c:f>'income infl. adj. summary'!$C$17:$C$19</c:f>
              <c:numCache>
                <c:formatCode>0%</c:formatCode>
                <c:ptCount val="3"/>
                <c:pt idx="0">
                  <c:v>-2.5193477816364829E-2</c:v>
                </c:pt>
                <c:pt idx="1">
                  <c:v>0.12826477533434177</c:v>
                </c:pt>
                <c:pt idx="2">
                  <c:v>0.1594571253101249</c:v>
                </c:pt>
              </c:numCache>
            </c:numRef>
          </c:val>
          <c:extLst>
            <c:ext xmlns:c16="http://schemas.microsoft.com/office/drawing/2014/chart" uri="{C3380CC4-5D6E-409C-BE32-E72D297353CC}">
              <c16:uniqueId val="{00000001-7D7F-4F25-B399-1998D4D53BB8}"/>
            </c:ext>
          </c:extLst>
        </c:ser>
        <c:ser>
          <c:idx val="3"/>
          <c:order val="2"/>
          <c:tx>
            <c:strRef>
              <c:f>'income infl. adj. summary'!$D$16</c:f>
              <c:strCache>
                <c:ptCount val="1"/>
                <c:pt idx="0">
                  <c:v>3</c:v>
                </c:pt>
              </c:strCache>
            </c:strRef>
          </c:tx>
          <c:spPr>
            <a:solidFill>
              <a:schemeClr val="accent4"/>
            </a:solidFill>
            <a:ln>
              <a:noFill/>
            </a:ln>
            <a:effectLst/>
          </c:spPr>
          <c:invertIfNegative val="0"/>
          <c:cat>
            <c:numRef>
              <c:f>'income infl. adj. summary'!$A$17:$A$19</c:f>
              <c:numCache>
                <c:formatCode>General</c:formatCode>
                <c:ptCount val="3"/>
                <c:pt idx="0">
                  <c:v>2020</c:v>
                </c:pt>
                <c:pt idx="1">
                  <c:v>2021</c:v>
                </c:pt>
                <c:pt idx="2">
                  <c:v>2022</c:v>
                </c:pt>
              </c:numCache>
            </c:numRef>
          </c:cat>
          <c:val>
            <c:numRef>
              <c:f>'income infl. adj. summary'!$D$17:$D$19</c:f>
              <c:numCache>
                <c:formatCode>0%</c:formatCode>
                <c:ptCount val="3"/>
                <c:pt idx="0">
                  <c:v>-2.9082675359582755E-2</c:v>
                </c:pt>
                <c:pt idx="1">
                  <c:v>0.1228429658180048</c:v>
                </c:pt>
                <c:pt idx="2">
                  <c:v>0.16912389079165413</c:v>
                </c:pt>
              </c:numCache>
            </c:numRef>
          </c:val>
          <c:extLst>
            <c:ext xmlns:c16="http://schemas.microsoft.com/office/drawing/2014/chart" uri="{C3380CC4-5D6E-409C-BE32-E72D297353CC}">
              <c16:uniqueId val="{00000002-7D7F-4F25-B399-1998D4D53BB8}"/>
            </c:ext>
          </c:extLst>
        </c:ser>
        <c:ser>
          <c:idx val="4"/>
          <c:order val="3"/>
          <c:tx>
            <c:strRef>
              <c:f>'income infl. adj. summary'!$E$16</c:f>
              <c:strCache>
                <c:ptCount val="1"/>
                <c:pt idx="0">
                  <c:v>4</c:v>
                </c:pt>
              </c:strCache>
            </c:strRef>
          </c:tx>
          <c:spPr>
            <a:solidFill>
              <a:schemeClr val="accent5"/>
            </a:solidFill>
            <a:ln>
              <a:noFill/>
            </a:ln>
            <a:effectLst/>
          </c:spPr>
          <c:invertIfNegative val="0"/>
          <c:cat>
            <c:numRef>
              <c:f>'income infl. adj. summary'!$A$17:$A$19</c:f>
              <c:numCache>
                <c:formatCode>General</c:formatCode>
                <c:ptCount val="3"/>
                <c:pt idx="0">
                  <c:v>2020</c:v>
                </c:pt>
                <c:pt idx="1">
                  <c:v>2021</c:v>
                </c:pt>
                <c:pt idx="2">
                  <c:v>2022</c:v>
                </c:pt>
              </c:numCache>
            </c:numRef>
          </c:cat>
          <c:val>
            <c:numRef>
              <c:f>'income infl. adj. summary'!$E$17:$E$19</c:f>
              <c:numCache>
                <c:formatCode>0%</c:formatCode>
                <c:ptCount val="3"/>
                <c:pt idx="0">
                  <c:v>-3.546693320703953E-2</c:v>
                </c:pt>
                <c:pt idx="1">
                  <c:v>0.10223514940562572</c:v>
                </c:pt>
                <c:pt idx="2">
                  <c:v>0.17432983869587138</c:v>
                </c:pt>
              </c:numCache>
            </c:numRef>
          </c:val>
          <c:extLst>
            <c:ext xmlns:c16="http://schemas.microsoft.com/office/drawing/2014/chart" uri="{C3380CC4-5D6E-409C-BE32-E72D297353CC}">
              <c16:uniqueId val="{00000003-7D7F-4F25-B399-1998D4D53BB8}"/>
            </c:ext>
          </c:extLst>
        </c:ser>
        <c:ser>
          <c:idx val="5"/>
          <c:order val="4"/>
          <c:tx>
            <c:strRef>
              <c:f>'income infl. adj. summary'!$F$16</c:f>
              <c:strCache>
                <c:ptCount val="1"/>
                <c:pt idx="0">
                  <c:v>5- Highest</c:v>
                </c:pt>
              </c:strCache>
            </c:strRef>
          </c:tx>
          <c:spPr>
            <a:solidFill>
              <a:schemeClr val="accent6"/>
            </a:solidFill>
            <a:ln w="25400">
              <a:noFill/>
            </a:ln>
            <a:effectLst/>
          </c:spPr>
          <c:invertIfNegative val="0"/>
          <c:val>
            <c:numRef>
              <c:f>'income infl. adj. summary'!$F$17:$F$19</c:f>
              <c:numCache>
                <c:formatCode>0%</c:formatCode>
                <c:ptCount val="3"/>
                <c:pt idx="0">
                  <c:v>-5.8371997412513643E-2</c:v>
                </c:pt>
                <c:pt idx="1">
                  <c:v>6.0731496530784135E-2</c:v>
                </c:pt>
                <c:pt idx="2">
                  <c:v>0.19427261401857243</c:v>
                </c:pt>
              </c:numCache>
            </c:numRef>
          </c:val>
          <c:extLst>
            <c:ext xmlns:c16="http://schemas.microsoft.com/office/drawing/2014/chart" uri="{C3380CC4-5D6E-409C-BE32-E72D297353CC}">
              <c16:uniqueId val="{00000004-7D7F-4F25-B399-1998D4D53BB8}"/>
            </c:ext>
          </c:extLst>
        </c:ser>
        <c:ser>
          <c:idx val="6"/>
          <c:order val="5"/>
          <c:tx>
            <c:strRef>
              <c:f>'income infl. adj. summary'!$G$16</c:f>
              <c:strCache>
                <c:ptCount val="1"/>
                <c:pt idx="0">
                  <c:v>Total</c:v>
                </c:pt>
              </c:strCache>
            </c:strRef>
          </c:tx>
          <c:spPr>
            <a:solidFill>
              <a:schemeClr val="accent1"/>
            </a:solidFill>
            <a:ln w="25400">
              <a:noFill/>
            </a:ln>
            <a:effectLst/>
          </c:spPr>
          <c:invertIfNegative val="0"/>
          <c:val>
            <c:numRef>
              <c:f>'income infl. adj. summary'!$G$17:$G$19</c:f>
              <c:numCache>
                <c:formatCode>0%</c:formatCode>
                <c:ptCount val="3"/>
                <c:pt idx="0">
                  <c:v>-3.8693989413239316E-2</c:v>
                </c:pt>
                <c:pt idx="1">
                  <c:v>0.10420439943032167</c:v>
                </c:pt>
                <c:pt idx="2">
                  <c:v>0.16974240215289882</c:v>
                </c:pt>
              </c:numCache>
            </c:numRef>
          </c:val>
          <c:extLst>
            <c:ext xmlns:c16="http://schemas.microsoft.com/office/drawing/2014/chart" uri="{C3380CC4-5D6E-409C-BE32-E72D297353CC}">
              <c16:uniqueId val="{00000005-7D7F-4F25-B399-1998D4D53BB8}"/>
            </c:ext>
          </c:extLst>
        </c:ser>
        <c:dLbls>
          <c:showLegendKey val="0"/>
          <c:showVal val="0"/>
          <c:showCatName val="0"/>
          <c:showSerName val="0"/>
          <c:showPercent val="0"/>
          <c:showBubbleSize val="0"/>
        </c:dLbls>
        <c:gapWidth val="150"/>
        <c:axId val="1535431744"/>
        <c:axId val="1535424672"/>
      </c:barChart>
      <c:scatterChart>
        <c:scatterStyle val="lineMarker"/>
        <c:varyColors val="0"/>
        <c:ser>
          <c:idx val="7"/>
          <c:order val="6"/>
          <c:tx>
            <c:strRef>
              <c:f>'income infl. adj. summary'!$H$16</c:f>
              <c:strCache>
                <c:ptCount val="1"/>
                <c:pt idx="0">
                  <c:v>1- Lowest</c:v>
                </c:pt>
              </c:strCache>
            </c:strRef>
          </c:tx>
          <c:spPr>
            <a:ln w="25400" cap="rnd">
              <a:noFill/>
              <a:round/>
            </a:ln>
            <a:effectLst/>
          </c:spPr>
          <c:marker>
            <c:symbol val="circle"/>
            <c:size val="5"/>
            <c:spPr>
              <a:solidFill>
                <a:schemeClr val="tx1"/>
              </a:solidFill>
              <a:ln w="9525">
                <a:solidFill>
                  <a:schemeClr val="accent2"/>
                </a:solidFill>
              </a:ln>
              <a:effectLst/>
            </c:spPr>
          </c:marker>
          <c:xVal>
            <c:numRef>
              <c:f>'income infl. adj. summary'!$O$17:$O$19</c:f>
              <c:numCache>
                <c:formatCode>General</c:formatCode>
                <c:ptCount val="3"/>
                <c:pt idx="0">
                  <c:v>2019.1</c:v>
                </c:pt>
                <c:pt idx="1">
                  <c:v>2020.65</c:v>
                </c:pt>
                <c:pt idx="2">
                  <c:v>2022.2</c:v>
                </c:pt>
              </c:numCache>
            </c:numRef>
          </c:xVal>
          <c:yVal>
            <c:numRef>
              <c:f>'income infl. adj. summary'!$H$17:$H$19</c:f>
              <c:numCache>
                <c:formatCode>0%</c:formatCode>
                <c:ptCount val="3"/>
                <c:pt idx="0">
                  <c:v>-0.20400574116790449</c:v>
                </c:pt>
                <c:pt idx="1">
                  <c:v>0.47467977674113304</c:v>
                </c:pt>
                <c:pt idx="2">
                  <c:v>8.0901672497851074E-2</c:v>
                </c:pt>
              </c:numCache>
            </c:numRef>
          </c:yVal>
          <c:smooth val="0"/>
          <c:extLst>
            <c:ext xmlns:c16="http://schemas.microsoft.com/office/drawing/2014/chart" uri="{C3380CC4-5D6E-409C-BE32-E72D297353CC}">
              <c16:uniqueId val="{00000006-7D7F-4F25-B399-1998D4D53BB8}"/>
            </c:ext>
          </c:extLst>
        </c:ser>
        <c:ser>
          <c:idx val="8"/>
          <c:order val="7"/>
          <c:tx>
            <c:strRef>
              <c:f>'income infl. adj. summary'!$I$16</c:f>
              <c:strCache>
                <c:ptCount val="1"/>
                <c:pt idx="0">
                  <c:v>2</c:v>
                </c:pt>
              </c:strCache>
            </c:strRef>
          </c:tx>
          <c:spPr>
            <a:ln w="25400" cap="rnd">
              <a:noFill/>
              <a:round/>
            </a:ln>
            <a:effectLst/>
          </c:spPr>
          <c:marker>
            <c:symbol val="circle"/>
            <c:size val="5"/>
            <c:spPr>
              <a:solidFill>
                <a:schemeClr val="tx1"/>
              </a:solidFill>
              <a:ln w="9525">
                <a:solidFill>
                  <a:schemeClr val="accent3"/>
                </a:solidFill>
              </a:ln>
              <a:effectLst/>
            </c:spPr>
          </c:marker>
          <c:xVal>
            <c:numRef>
              <c:f>'income infl. adj. summary'!$P$17:$P$19</c:f>
              <c:numCache>
                <c:formatCode>General</c:formatCode>
                <c:ptCount val="3"/>
                <c:pt idx="0">
                  <c:v>2019.32</c:v>
                </c:pt>
                <c:pt idx="1">
                  <c:v>2020.85</c:v>
                </c:pt>
                <c:pt idx="2">
                  <c:v>2022.38</c:v>
                </c:pt>
              </c:numCache>
            </c:numRef>
          </c:xVal>
          <c:yVal>
            <c:numRef>
              <c:f>'income infl. adj. summary'!$I$17:$I$19</c:f>
              <c:numCache>
                <c:formatCode>0%</c:formatCode>
                <c:ptCount val="3"/>
                <c:pt idx="0">
                  <c:v>-0.20856286454718476</c:v>
                </c:pt>
                <c:pt idx="1">
                  <c:v>0.45117373704745134</c:v>
                </c:pt>
                <c:pt idx="2">
                  <c:v>0.11738488638203082</c:v>
                </c:pt>
              </c:numCache>
            </c:numRef>
          </c:yVal>
          <c:smooth val="0"/>
          <c:extLst>
            <c:ext xmlns:c16="http://schemas.microsoft.com/office/drawing/2014/chart" uri="{C3380CC4-5D6E-409C-BE32-E72D297353CC}">
              <c16:uniqueId val="{00000007-7D7F-4F25-B399-1998D4D53BB8}"/>
            </c:ext>
          </c:extLst>
        </c:ser>
        <c:ser>
          <c:idx val="9"/>
          <c:order val="8"/>
          <c:tx>
            <c:strRef>
              <c:f>'income infl. adj. summary'!$J$16</c:f>
              <c:strCache>
                <c:ptCount val="1"/>
                <c:pt idx="0">
                  <c:v>3</c:v>
                </c:pt>
              </c:strCache>
            </c:strRef>
          </c:tx>
          <c:spPr>
            <a:ln w="25400" cap="rnd">
              <a:noFill/>
              <a:round/>
            </a:ln>
            <a:effectLst/>
          </c:spPr>
          <c:marker>
            <c:symbol val="circle"/>
            <c:size val="5"/>
            <c:spPr>
              <a:solidFill>
                <a:schemeClr val="tx1"/>
              </a:solidFill>
              <a:ln w="9525">
                <a:solidFill>
                  <a:schemeClr val="accent4"/>
                </a:solidFill>
              </a:ln>
              <a:effectLst/>
            </c:spPr>
          </c:marker>
          <c:xVal>
            <c:numRef>
              <c:f>'income infl. adj. summary'!$Q$17:$Q$19</c:f>
              <c:numCache>
                <c:formatCode>General</c:formatCode>
                <c:ptCount val="3"/>
                <c:pt idx="0">
                  <c:v>2019.5</c:v>
                </c:pt>
                <c:pt idx="1">
                  <c:v>2021.05</c:v>
                </c:pt>
                <c:pt idx="2">
                  <c:v>2022.58</c:v>
                </c:pt>
              </c:numCache>
            </c:numRef>
          </c:xVal>
          <c:yVal>
            <c:numRef>
              <c:f>'income infl. adj. summary'!$J$17:$J$19</c:f>
              <c:numCache>
                <c:formatCode>0%</c:formatCode>
                <c:ptCount val="3"/>
                <c:pt idx="0">
                  <c:v>-0.22172640636123586</c:v>
                </c:pt>
                <c:pt idx="1">
                  <c:v>0.45608552270236635</c:v>
                </c:pt>
                <c:pt idx="2">
                  <c:v>0.13163537493661526</c:v>
                </c:pt>
              </c:numCache>
            </c:numRef>
          </c:yVal>
          <c:smooth val="0"/>
          <c:extLst>
            <c:ext xmlns:c16="http://schemas.microsoft.com/office/drawing/2014/chart" uri="{C3380CC4-5D6E-409C-BE32-E72D297353CC}">
              <c16:uniqueId val="{00000008-7D7F-4F25-B399-1998D4D53BB8}"/>
            </c:ext>
          </c:extLst>
        </c:ser>
        <c:ser>
          <c:idx val="10"/>
          <c:order val="9"/>
          <c:tx>
            <c:strRef>
              <c:f>'income infl. adj. summary'!$K$16</c:f>
              <c:strCache>
                <c:ptCount val="1"/>
                <c:pt idx="0">
                  <c:v>4</c:v>
                </c:pt>
              </c:strCache>
            </c:strRef>
          </c:tx>
          <c:spPr>
            <a:ln w="25400" cap="rnd">
              <a:noFill/>
              <a:round/>
            </a:ln>
            <a:effectLst/>
          </c:spPr>
          <c:marker>
            <c:symbol val="circle"/>
            <c:size val="5"/>
            <c:spPr>
              <a:solidFill>
                <a:schemeClr val="tx1"/>
              </a:solidFill>
              <a:ln w="9525">
                <a:solidFill>
                  <a:schemeClr val="accent5"/>
                </a:solidFill>
              </a:ln>
              <a:effectLst/>
            </c:spPr>
          </c:marker>
          <c:xVal>
            <c:numRef>
              <c:f>'income infl. adj. summary'!$R$17:$R$19</c:f>
              <c:numCache>
                <c:formatCode>General</c:formatCode>
                <c:ptCount val="3"/>
                <c:pt idx="0">
                  <c:v>2019.72</c:v>
                </c:pt>
                <c:pt idx="1">
                  <c:v>2021.25</c:v>
                </c:pt>
                <c:pt idx="2">
                  <c:v>2022.75</c:v>
                </c:pt>
              </c:numCache>
            </c:numRef>
          </c:xVal>
          <c:yVal>
            <c:numRef>
              <c:f>'income infl. adj. summary'!$K$17:$K$19</c:f>
              <c:numCache>
                <c:formatCode>0%</c:formatCode>
                <c:ptCount val="3"/>
                <c:pt idx="0">
                  <c:v>-0.24640193381081488</c:v>
                </c:pt>
                <c:pt idx="1">
                  <c:v>0.45893789368970039</c:v>
                </c:pt>
                <c:pt idx="2">
                  <c:v>0.14200340241473652</c:v>
                </c:pt>
              </c:numCache>
            </c:numRef>
          </c:yVal>
          <c:smooth val="0"/>
          <c:extLst>
            <c:ext xmlns:c16="http://schemas.microsoft.com/office/drawing/2014/chart" uri="{C3380CC4-5D6E-409C-BE32-E72D297353CC}">
              <c16:uniqueId val="{00000009-7D7F-4F25-B399-1998D4D53BB8}"/>
            </c:ext>
          </c:extLst>
        </c:ser>
        <c:ser>
          <c:idx val="11"/>
          <c:order val="10"/>
          <c:tx>
            <c:strRef>
              <c:f>'income infl. adj. summary'!$L$16</c:f>
              <c:strCache>
                <c:ptCount val="1"/>
                <c:pt idx="0">
                  <c:v>5- Highest</c:v>
                </c:pt>
              </c:strCache>
            </c:strRef>
          </c:tx>
          <c:spPr>
            <a:ln w="25400" cap="rnd">
              <a:noFill/>
              <a:round/>
            </a:ln>
            <a:effectLst/>
          </c:spPr>
          <c:marker>
            <c:symbol val="circle"/>
            <c:size val="5"/>
            <c:spPr>
              <a:solidFill>
                <a:schemeClr val="tx1"/>
              </a:solidFill>
              <a:ln w="9525">
                <a:solidFill>
                  <a:schemeClr val="accent6"/>
                </a:solidFill>
              </a:ln>
              <a:effectLst/>
            </c:spPr>
          </c:marker>
          <c:xVal>
            <c:numRef>
              <c:f>'income infl. adj. summary'!$S$17:$S$19</c:f>
              <c:numCache>
                <c:formatCode>General</c:formatCode>
                <c:ptCount val="3"/>
                <c:pt idx="0">
                  <c:v>2019.95</c:v>
                </c:pt>
                <c:pt idx="1">
                  <c:v>2021.44</c:v>
                </c:pt>
                <c:pt idx="2">
                  <c:v>2022.95</c:v>
                </c:pt>
              </c:numCache>
            </c:numRef>
          </c:xVal>
          <c:yVal>
            <c:numRef>
              <c:f>'income infl. adj. summary'!$L$17:$L$19</c:f>
              <c:numCache>
                <c:formatCode>0%</c:formatCode>
                <c:ptCount val="3"/>
                <c:pt idx="0">
                  <c:v>-0.29719930171115083</c:v>
                </c:pt>
                <c:pt idx="1">
                  <c:v>0.46029955229830177</c:v>
                </c:pt>
                <c:pt idx="2">
                  <c:v>0.17590834162306446</c:v>
                </c:pt>
              </c:numCache>
            </c:numRef>
          </c:yVal>
          <c:smooth val="0"/>
          <c:extLst>
            <c:ext xmlns:c16="http://schemas.microsoft.com/office/drawing/2014/chart" uri="{C3380CC4-5D6E-409C-BE32-E72D297353CC}">
              <c16:uniqueId val="{0000000A-7D7F-4F25-B399-1998D4D53BB8}"/>
            </c:ext>
          </c:extLst>
        </c:ser>
        <c:ser>
          <c:idx val="12"/>
          <c:order val="11"/>
          <c:tx>
            <c:strRef>
              <c:f>'income infl. adj. summary'!$M$16</c:f>
              <c:strCache>
                <c:ptCount val="1"/>
                <c:pt idx="0">
                  <c:v>Total</c:v>
                </c:pt>
              </c:strCache>
            </c:strRef>
          </c:tx>
          <c:spPr>
            <a:ln w="25400" cap="rnd">
              <a:noFill/>
              <a:round/>
            </a:ln>
            <a:effectLst/>
          </c:spPr>
          <c:marker>
            <c:symbol val="circle"/>
            <c:size val="5"/>
            <c:spPr>
              <a:solidFill>
                <a:schemeClr val="tx1"/>
              </a:solidFill>
              <a:ln w="9525">
                <a:solidFill>
                  <a:schemeClr val="accent1">
                    <a:lumMod val="80000"/>
                    <a:lumOff val="20000"/>
                  </a:schemeClr>
                </a:solidFill>
              </a:ln>
              <a:effectLst/>
            </c:spPr>
          </c:marker>
          <c:xVal>
            <c:numRef>
              <c:f>'income infl. adj. summary'!$T$17:$T$19</c:f>
              <c:numCache>
                <c:formatCode>General</c:formatCode>
                <c:ptCount val="3"/>
                <c:pt idx="0">
                  <c:v>2020.12</c:v>
                </c:pt>
                <c:pt idx="1">
                  <c:v>2021.65</c:v>
                </c:pt>
                <c:pt idx="2">
                  <c:v>2023.2</c:v>
                </c:pt>
              </c:numCache>
            </c:numRef>
          </c:xVal>
          <c:yVal>
            <c:numRef>
              <c:f>'income infl. adj. summary'!$M$17:$M$19</c:f>
              <c:numCache>
                <c:formatCode>0%</c:formatCode>
                <c:ptCount val="3"/>
                <c:pt idx="0">
                  <c:v>-0.2463085472051153</c:v>
                </c:pt>
                <c:pt idx="1">
                  <c:v>0.45962754154079</c:v>
                </c:pt>
                <c:pt idx="2">
                  <c:v>0.13751829413582461</c:v>
                </c:pt>
              </c:numCache>
            </c:numRef>
          </c:yVal>
          <c:smooth val="0"/>
          <c:extLst>
            <c:ext xmlns:c16="http://schemas.microsoft.com/office/drawing/2014/chart" uri="{C3380CC4-5D6E-409C-BE32-E72D297353CC}">
              <c16:uniqueId val="{0000000B-7D7F-4F25-B399-1998D4D53BB8}"/>
            </c:ext>
          </c:extLst>
        </c:ser>
        <c:dLbls>
          <c:showLegendKey val="0"/>
          <c:showVal val="0"/>
          <c:showCatName val="0"/>
          <c:showSerName val="0"/>
          <c:showPercent val="0"/>
          <c:showBubbleSize val="0"/>
        </c:dLbls>
        <c:axId val="231560504"/>
        <c:axId val="231559192"/>
      </c:scatterChart>
      <c:catAx>
        <c:axId val="153543174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1535424672"/>
        <c:crosses val="autoZero"/>
        <c:auto val="1"/>
        <c:lblAlgn val="ctr"/>
        <c:lblOffset val="100"/>
        <c:noMultiLvlLbl val="0"/>
      </c:catAx>
      <c:valAx>
        <c:axId val="15354246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1535431744"/>
        <c:crosses val="autoZero"/>
        <c:crossBetween val="between"/>
      </c:valAx>
      <c:valAx>
        <c:axId val="231559192"/>
        <c:scaling>
          <c:orientation val="minMax"/>
        </c:scaling>
        <c:delete val="1"/>
        <c:axPos val="r"/>
        <c:numFmt formatCode="0%" sourceLinked="1"/>
        <c:majorTickMark val="out"/>
        <c:minorTickMark val="none"/>
        <c:tickLblPos val="nextTo"/>
        <c:crossAx val="231560504"/>
        <c:crosses val="max"/>
        <c:crossBetween val="between"/>
      </c:valAx>
      <c:catAx>
        <c:axId val="231560504"/>
        <c:scaling>
          <c:orientation val="minMax"/>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231559192"/>
        <c:crosses val="max"/>
        <c:auto val="1"/>
        <c:lblAlgn val="ctr"/>
        <c:lblOffset val="100"/>
        <c:noMultiLvlLbl val="1"/>
      </c:catAx>
      <c:spPr>
        <a:noFill/>
        <a:ln>
          <a:solidFill>
            <a:sysClr val="windowText" lastClr="000000"/>
          </a:solidFill>
        </a:ln>
        <a:effectLst/>
      </c:spPr>
    </c:plotArea>
    <c:legend>
      <c:legendPos val="r"/>
      <c:legendEntry>
        <c:idx val="6"/>
        <c:delete val="1"/>
      </c:legendEntry>
      <c:legendEntry>
        <c:idx val="7"/>
        <c:delete val="1"/>
      </c:legendEntry>
      <c:legendEntry>
        <c:idx val="8"/>
        <c:delete val="1"/>
      </c:legendEntry>
      <c:legendEntry>
        <c:idx val="9"/>
        <c:delete val="1"/>
      </c:legendEntry>
      <c:legendEntry>
        <c:idx val="10"/>
        <c:delete val="1"/>
      </c:legendEntry>
      <c:legendEntry>
        <c:idx val="11"/>
        <c:delete val="1"/>
      </c:legendEntry>
      <c:layout>
        <c:manualLayout>
          <c:xMode val="edge"/>
          <c:yMode val="edge"/>
          <c:x val="0.40175842204568341"/>
          <c:y val="0.74169310084371853"/>
          <c:w val="0.44096978360867412"/>
          <c:h val="8.8384501511111727E-2"/>
        </c:manualLayout>
      </c:layout>
      <c:overlay val="0"/>
      <c:spPr>
        <a:solidFill>
          <a:schemeClr val="bg1"/>
        </a:solidFill>
        <a:ln>
          <a:solidFill>
            <a:sysClr val="windowText" lastClr="000000"/>
          </a:solid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ysClr val="windowText" lastClr="000000"/>
          </a:solidFill>
        </a:defRPr>
      </a:pPr>
      <a:endParaRPr lang="en-US"/>
    </a:p>
  </c:txPr>
  <c:externalData r:id="rId4">
    <c:autoUpdate val="0"/>
  </c:externalData>
  <c:userShapes r:id="rId5"/>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267640985225133E-2"/>
          <c:y val="0.1092061695690795"/>
          <c:w val="0.90333024461290223"/>
          <c:h val="0.80900661148360187"/>
        </c:manualLayout>
      </c:layout>
      <c:lineChart>
        <c:grouping val="standard"/>
        <c:varyColors val="0"/>
        <c:ser>
          <c:idx val="1"/>
          <c:order val="0"/>
          <c:tx>
            <c:v>FHA</c:v>
          </c:tx>
          <c:spPr>
            <a:ln>
              <a:solidFill>
                <a:srgbClr val="C00000"/>
              </a:solidFill>
            </a:ln>
          </c:spPr>
          <c:marker>
            <c:symbol val="none"/>
          </c:marker>
          <c:cat>
            <c:numRef>
              <c:f>Data!Apr13Date</c:f>
              <c:numCache>
                <c:formatCode>[$-409]mmm\-yy;@</c:formatCode>
                <c:ptCount val="108"/>
                <c:pt idx="0">
                  <c:v>41320</c:v>
                </c:pt>
                <c:pt idx="1">
                  <c:v>41348</c:v>
                </c:pt>
                <c:pt idx="2">
                  <c:v>41379</c:v>
                </c:pt>
                <c:pt idx="3">
                  <c:v>41409</c:v>
                </c:pt>
                <c:pt idx="4">
                  <c:v>41440</c:v>
                </c:pt>
                <c:pt idx="5">
                  <c:v>41470</c:v>
                </c:pt>
                <c:pt idx="6">
                  <c:v>41501</c:v>
                </c:pt>
                <c:pt idx="7">
                  <c:v>41532</c:v>
                </c:pt>
                <c:pt idx="8">
                  <c:v>41562</c:v>
                </c:pt>
                <c:pt idx="9">
                  <c:v>41593</c:v>
                </c:pt>
                <c:pt idx="10">
                  <c:v>41623</c:v>
                </c:pt>
                <c:pt idx="11">
                  <c:v>41654</c:v>
                </c:pt>
                <c:pt idx="12">
                  <c:v>41685</c:v>
                </c:pt>
                <c:pt idx="13">
                  <c:v>41713</c:v>
                </c:pt>
                <c:pt idx="14">
                  <c:v>41744</c:v>
                </c:pt>
                <c:pt idx="15">
                  <c:v>41774</c:v>
                </c:pt>
                <c:pt idx="16">
                  <c:v>41805</c:v>
                </c:pt>
                <c:pt idx="17">
                  <c:v>41835</c:v>
                </c:pt>
                <c:pt idx="18">
                  <c:v>41866</c:v>
                </c:pt>
                <c:pt idx="19">
                  <c:v>41897</c:v>
                </c:pt>
                <c:pt idx="20">
                  <c:v>41927</c:v>
                </c:pt>
                <c:pt idx="21">
                  <c:v>41958</c:v>
                </c:pt>
                <c:pt idx="22">
                  <c:v>41988</c:v>
                </c:pt>
                <c:pt idx="23">
                  <c:v>42019</c:v>
                </c:pt>
                <c:pt idx="24">
                  <c:v>42050</c:v>
                </c:pt>
                <c:pt idx="25">
                  <c:v>42078</c:v>
                </c:pt>
                <c:pt idx="26">
                  <c:v>42109</c:v>
                </c:pt>
                <c:pt idx="27">
                  <c:v>42139</c:v>
                </c:pt>
                <c:pt idx="28">
                  <c:v>42170</c:v>
                </c:pt>
                <c:pt idx="29">
                  <c:v>42200</c:v>
                </c:pt>
                <c:pt idx="30">
                  <c:v>42231</c:v>
                </c:pt>
                <c:pt idx="31">
                  <c:v>42262</c:v>
                </c:pt>
                <c:pt idx="32">
                  <c:v>42292</c:v>
                </c:pt>
                <c:pt idx="33">
                  <c:v>42323</c:v>
                </c:pt>
                <c:pt idx="34">
                  <c:v>42353</c:v>
                </c:pt>
                <c:pt idx="35">
                  <c:v>42384</c:v>
                </c:pt>
                <c:pt idx="36">
                  <c:v>42415</c:v>
                </c:pt>
                <c:pt idx="37">
                  <c:v>42444</c:v>
                </c:pt>
                <c:pt idx="38">
                  <c:v>42475</c:v>
                </c:pt>
                <c:pt idx="39">
                  <c:v>42505</c:v>
                </c:pt>
                <c:pt idx="40">
                  <c:v>42536</c:v>
                </c:pt>
                <c:pt idx="41">
                  <c:v>42566</c:v>
                </c:pt>
                <c:pt idx="42">
                  <c:v>42597</c:v>
                </c:pt>
                <c:pt idx="43">
                  <c:v>42628</c:v>
                </c:pt>
                <c:pt idx="44">
                  <c:v>42658</c:v>
                </c:pt>
                <c:pt idx="45">
                  <c:v>42689</c:v>
                </c:pt>
                <c:pt idx="46">
                  <c:v>42719</c:v>
                </c:pt>
                <c:pt idx="47">
                  <c:v>42750</c:v>
                </c:pt>
                <c:pt idx="48">
                  <c:v>42781</c:v>
                </c:pt>
                <c:pt idx="49">
                  <c:v>42809</c:v>
                </c:pt>
                <c:pt idx="50">
                  <c:v>42840</c:v>
                </c:pt>
                <c:pt idx="51">
                  <c:v>42870</c:v>
                </c:pt>
                <c:pt idx="52">
                  <c:v>42901</c:v>
                </c:pt>
                <c:pt idx="53">
                  <c:v>42931</c:v>
                </c:pt>
                <c:pt idx="54">
                  <c:v>42962</c:v>
                </c:pt>
                <c:pt idx="55">
                  <c:v>42993</c:v>
                </c:pt>
                <c:pt idx="56">
                  <c:v>43023</c:v>
                </c:pt>
                <c:pt idx="57">
                  <c:v>43054</c:v>
                </c:pt>
                <c:pt idx="58">
                  <c:v>43084</c:v>
                </c:pt>
                <c:pt idx="59">
                  <c:v>43115</c:v>
                </c:pt>
                <c:pt idx="60">
                  <c:v>43146</c:v>
                </c:pt>
                <c:pt idx="61">
                  <c:v>43174</c:v>
                </c:pt>
                <c:pt idx="62">
                  <c:v>43205</c:v>
                </c:pt>
                <c:pt idx="63">
                  <c:v>43235</c:v>
                </c:pt>
                <c:pt idx="64">
                  <c:v>43266</c:v>
                </c:pt>
                <c:pt idx="65">
                  <c:v>43296</c:v>
                </c:pt>
                <c:pt idx="66">
                  <c:v>43327</c:v>
                </c:pt>
                <c:pt idx="67">
                  <c:v>43358</c:v>
                </c:pt>
                <c:pt idx="68">
                  <c:v>43388</c:v>
                </c:pt>
                <c:pt idx="69">
                  <c:v>43419</c:v>
                </c:pt>
                <c:pt idx="70">
                  <c:v>43449</c:v>
                </c:pt>
                <c:pt idx="71">
                  <c:v>43480</c:v>
                </c:pt>
                <c:pt idx="72">
                  <c:v>43511</c:v>
                </c:pt>
                <c:pt idx="73">
                  <c:v>43539</c:v>
                </c:pt>
                <c:pt idx="74">
                  <c:v>43570</c:v>
                </c:pt>
                <c:pt idx="75">
                  <c:v>43600</c:v>
                </c:pt>
                <c:pt idx="76">
                  <c:v>43631</c:v>
                </c:pt>
                <c:pt idx="77">
                  <c:v>43661</c:v>
                </c:pt>
                <c:pt idx="78">
                  <c:v>43692</c:v>
                </c:pt>
                <c:pt idx="79">
                  <c:v>43723</c:v>
                </c:pt>
                <c:pt idx="80">
                  <c:v>43753</c:v>
                </c:pt>
                <c:pt idx="81">
                  <c:v>43784</c:v>
                </c:pt>
                <c:pt idx="82">
                  <c:v>43814</c:v>
                </c:pt>
                <c:pt idx="83">
                  <c:v>43845</c:v>
                </c:pt>
                <c:pt idx="84">
                  <c:v>43876</c:v>
                </c:pt>
                <c:pt idx="85">
                  <c:v>43905</c:v>
                </c:pt>
                <c:pt idx="86">
                  <c:v>43936</c:v>
                </c:pt>
                <c:pt idx="87">
                  <c:v>43966</c:v>
                </c:pt>
                <c:pt idx="88">
                  <c:v>43997</c:v>
                </c:pt>
                <c:pt idx="89">
                  <c:v>44027</c:v>
                </c:pt>
                <c:pt idx="90">
                  <c:v>44058</c:v>
                </c:pt>
                <c:pt idx="91">
                  <c:v>44089</c:v>
                </c:pt>
                <c:pt idx="92">
                  <c:v>44119</c:v>
                </c:pt>
                <c:pt idx="93">
                  <c:v>44150</c:v>
                </c:pt>
                <c:pt idx="94">
                  <c:v>44180</c:v>
                </c:pt>
                <c:pt idx="95">
                  <c:v>44211</c:v>
                </c:pt>
                <c:pt idx="96">
                  <c:v>44242</c:v>
                </c:pt>
                <c:pt idx="97">
                  <c:v>44270</c:v>
                </c:pt>
                <c:pt idx="98">
                  <c:v>44301</c:v>
                </c:pt>
                <c:pt idx="99">
                  <c:v>44331</c:v>
                </c:pt>
                <c:pt idx="100">
                  <c:v>44362</c:v>
                </c:pt>
                <c:pt idx="101">
                  <c:v>44392</c:v>
                </c:pt>
                <c:pt idx="102">
                  <c:v>44423</c:v>
                </c:pt>
                <c:pt idx="103">
                  <c:v>44454</c:v>
                </c:pt>
                <c:pt idx="104">
                  <c:v>44484</c:v>
                </c:pt>
                <c:pt idx="105">
                  <c:v>44515</c:v>
                </c:pt>
                <c:pt idx="106">
                  <c:v>44545</c:v>
                </c:pt>
                <c:pt idx="107">
                  <c:v>44576</c:v>
                </c:pt>
              </c:numCache>
            </c:numRef>
          </c:cat>
          <c:val>
            <c:numRef>
              <c:f>Data!FHA_DTI_43</c:f>
              <c:numCache>
                <c:formatCode>0.00</c:formatCode>
                <c:ptCount val="108"/>
                <c:pt idx="0">
                  <c:v>0.41785934567451477</c:v>
                </c:pt>
                <c:pt idx="1">
                  <c:v>0.41402578353881836</c:v>
                </c:pt>
                <c:pt idx="2">
                  <c:v>0.40609002113342285</c:v>
                </c:pt>
                <c:pt idx="3">
                  <c:v>0.398293137550354</c:v>
                </c:pt>
                <c:pt idx="4">
                  <c:v>0.41025334596633911</c:v>
                </c:pt>
                <c:pt idx="5">
                  <c:v>0.43592438101768494</c:v>
                </c:pt>
                <c:pt idx="6">
                  <c:v>0.44124475121498108</c:v>
                </c:pt>
                <c:pt idx="7">
                  <c:v>0.4437098503112793</c:v>
                </c:pt>
                <c:pt idx="8">
                  <c:v>0.43686425685882568</c:v>
                </c:pt>
                <c:pt idx="9">
                  <c:v>0.4326743483543396</c:v>
                </c:pt>
                <c:pt idx="10">
                  <c:v>0.43881210684776306</c:v>
                </c:pt>
                <c:pt idx="11">
                  <c:v>0.44312286376953125</c:v>
                </c:pt>
                <c:pt idx="12">
                  <c:v>0.42725065350532532</c:v>
                </c:pt>
                <c:pt idx="13">
                  <c:v>0.42126771807670593</c:v>
                </c:pt>
                <c:pt idx="14">
                  <c:v>0.42332920432090759</c:v>
                </c:pt>
                <c:pt idx="15">
                  <c:v>0.42162853479385376</c:v>
                </c:pt>
                <c:pt idx="16">
                  <c:v>0.41811472177505493</c:v>
                </c:pt>
                <c:pt idx="17">
                  <c:v>0.42152437567710876</c:v>
                </c:pt>
                <c:pt idx="18">
                  <c:v>0.42808714509010315</c:v>
                </c:pt>
                <c:pt idx="19">
                  <c:v>0.42895999550819397</c:v>
                </c:pt>
                <c:pt idx="20">
                  <c:v>0.42908155918121338</c:v>
                </c:pt>
                <c:pt idx="21">
                  <c:v>0.43635532259941101</c:v>
                </c:pt>
                <c:pt idx="22">
                  <c:v>0.43721756339073181</c:v>
                </c:pt>
                <c:pt idx="23">
                  <c:v>0.4240494966506958</c:v>
                </c:pt>
                <c:pt idx="24">
                  <c:v>0.39704874157905579</c:v>
                </c:pt>
                <c:pt idx="25">
                  <c:v>0.40309736132621765</c:v>
                </c:pt>
                <c:pt idx="26">
                  <c:v>0.40267321467399597</c:v>
                </c:pt>
                <c:pt idx="27">
                  <c:v>0.39714729785919189</c:v>
                </c:pt>
                <c:pt idx="28">
                  <c:v>0.41039741039276123</c:v>
                </c:pt>
                <c:pt idx="29">
                  <c:v>0.42074385285377502</c:v>
                </c:pt>
                <c:pt idx="30">
                  <c:v>0.42800498008728027</c:v>
                </c:pt>
                <c:pt idx="31">
                  <c:v>0.42565077543258667</c:v>
                </c:pt>
                <c:pt idx="32">
                  <c:v>0.42789748311042786</c:v>
                </c:pt>
                <c:pt idx="33">
                  <c:v>0.43910402059555054</c:v>
                </c:pt>
                <c:pt idx="34">
                  <c:v>0.43971946835517883</c:v>
                </c:pt>
                <c:pt idx="35">
                  <c:v>0.44215327501296997</c:v>
                </c:pt>
                <c:pt idx="36">
                  <c:v>0.43024060130119324</c:v>
                </c:pt>
                <c:pt idx="37">
                  <c:v>0.43045473098754883</c:v>
                </c:pt>
                <c:pt idx="38">
                  <c:v>0.43097332119941711</c:v>
                </c:pt>
                <c:pt idx="39">
                  <c:v>0.42906585335731506</c:v>
                </c:pt>
                <c:pt idx="40">
                  <c:v>0.43850827217102051</c:v>
                </c:pt>
                <c:pt idx="41">
                  <c:v>0.43886458873748779</c:v>
                </c:pt>
                <c:pt idx="42">
                  <c:v>0.44749140739440918</c:v>
                </c:pt>
                <c:pt idx="43">
                  <c:v>0.44899097084999084</c:v>
                </c:pt>
                <c:pt idx="44">
                  <c:v>0.46051451563835144</c:v>
                </c:pt>
                <c:pt idx="45">
                  <c:v>0.4751228392124176</c:v>
                </c:pt>
                <c:pt idx="46">
                  <c:v>0.49920070171356201</c:v>
                </c:pt>
                <c:pt idx="47">
                  <c:v>0.51001632213592529</c:v>
                </c:pt>
                <c:pt idx="48">
                  <c:v>0.50553834438323975</c:v>
                </c:pt>
                <c:pt idx="49">
                  <c:v>0.5001988410949707</c:v>
                </c:pt>
                <c:pt idx="50">
                  <c:v>0.50026088953018188</c:v>
                </c:pt>
                <c:pt idx="51">
                  <c:v>0.504405677318573</c:v>
                </c:pt>
                <c:pt idx="52">
                  <c:v>0.50795447826385498</c:v>
                </c:pt>
                <c:pt idx="53">
                  <c:v>0.51621031761169434</c:v>
                </c:pt>
                <c:pt idx="54">
                  <c:v>0.51936519145965576</c:v>
                </c:pt>
                <c:pt idx="55">
                  <c:v>0.52033209800720215</c:v>
                </c:pt>
                <c:pt idx="56">
                  <c:v>0.52525097131729126</c:v>
                </c:pt>
                <c:pt idx="57">
                  <c:v>0.53452348709106445</c:v>
                </c:pt>
                <c:pt idx="58">
                  <c:v>0.54516828060150146</c:v>
                </c:pt>
                <c:pt idx="59">
                  <c:v>0.54917937517166138</c:v>
                </c:pt>
                <c:pt idx="60">
                  <c:v>0.55027246475219727</c:v>
                </c:pt>
                <c:pt idx="61">
                  <c:v>0.55672198534011841</c:v>
                </c:pt>
                <c:pt idx="62">
                  <c:v>0.55434620380401611</c:v>
                </c:pt>
                <c:pt idx="63">
                  <c:v>0.55607074499130249</c:v>
                </c:pt>
                <c:pt idx="64">
                  <c:v>0.56280279159545898</c:v>
                </c:pt>
                <c:pt idx="65">
                  <c:v>0.56851226091384888</c:v>
                </c:pt>
                <c:pt idx="66">
                  <c:v>0.5684160590171814</c:v>
                </c:pt>
                <c:pt idx="67">
                  <c:v>0.57896459102630615</c:v>
                </c:pt>
                <c:pt idx="68">
                  <c:v>0.58445829153060913</c:v>
                </c:pt>
                <c:pt idx="69">
                  <c:v>0.59870082139968872</c:v>
                </c:pt>
                <c:pt idx="70">
                  <c:v>0.60511261224746704</c:v>
                </c:pt>
                <c:pt idx="71">
                  <c:v>0.58977168798446655</c:v>
                </c:pt>
                <c:pt idx="72">
                  <c:v>0.5765417218208313</c:v>
                </c:pt>
                <c:pt idx="73">
                  <c:v>0.57641327381134033</c:v>
                </c:pt>
                <c:pt idx="74">
                  <c:v>0.56867557764053345</c:v>
                </c:pt>
                <c:pt idx="75">
                  <c:v>0.56194615364074707</c:v>
                </c:pt>
                <c:pt idx="76">
                  <c:v>0.55718892812728882</c:v>
                </c:pt>
                <c:pt idx="77">
                  <c:v>0.55407220125198364</c:v>
                </c:pt>
                <c:pt idx="78">
                  <c:v>0.55037212371826172</c:v>
                </c:pt>
                <c:pt idx="79">
                  <c:v>0.55145508050918579</c:v>
                </c:pt>
                <c:pt idx="80">
                  <c:v>0.55676168203353882</c:v>
                </c:pt>
                <c:pt idx="81">
                  <c:v>0.55562514066696167</c:v>
                </c:pt>
                <c:pt idx="82">
                  <c:v>0.56219208240509033</c:v>
                </c:pt>
                <c:pt idx="83">
                  <c:v>0.56295788288116455</c:v>
                </c:pt>
                <c:pt idx="84">
                  <c:v>0.55901485681533813</c:v>
                </c:pt>
                <c:pt idx="85">
                  <c:v>0.54842650890350342</c:v>
                </c:pt>
                <c:pt idx="86">
                  <c:v>0.53486454486846924</c:v>
                </c:pt>
                <c:pt idx="87">
                  <c:v>0.53228569030761719</c:v>
                </c:pt>
                <c:pt idx="88">
                  <c:v>0.53732681274414063</c:v>
                </c:pt>
                <c:pt idx="89">
                  <c:v>0.5415799617767334</c:v>
                </c:pt>
                <c:pt idx="90">
                  <c:v>0.53703254461288452</c:v>
                </c:pt>
                <c:pt idx="91">
                  <c:v>0.54389107227325439</c:v>
                </c:pt>
                <c:pt idx="92">
                  <c:v>0.55364257097244263</c:v>
                </c:pt>
                <c:pt idx="93">
                  <c:v>0.55956637859344482</c:v>
                </c:pt>
                <c:pt idx="94">
                  <c:v>0.55630725622177124</c:v>
                </c:pt>
                <c:pt idx="95">
                  <c:v>0.55019533634185791</c:v>
                </c:pt>
                <c:pt idx="96">
                  <c:v>0.55652070045471191</c:v>
                </c:pt>
                <c:pt idx="97">
                  <c:v>0.55614280700683594</c:v>
                </c:pt>
                <c:pt idx="98">
                  <c:v>0.56125473976135254</c:v>
                </c:pt>
                <c:pt idx="99">
                  <c:v>0.55847322940826416</c:v>
                </c:pt>
                <c:pt idx="100">
                  <c:v>0.56223702430725098</c:v>
                </c:pt>
                <c:pt idx="101">
                  <c:v>0.56132799386978149</c:v>
                </c:pt>
                <c:pt idx="102">
                  <c:v>0.55764394998550415</c:v>
                </c:pt>
                <c:pt idx="103">
                  <c:v>0.5647352933883667</c:v>
                </c:pt>
                <c:pt idx="104">
                  <c:v>0.57158458232879639</c:v>
                </c:pt>
                <c:pt idx="105">
                  <c:v>0.58768731355667114</c:v>
                </c:pt>
                <c:pt idx="106">
                  <c:v>0.59584879875183105</c:v>
                </c:pt>
                <c:pt idx="107">
                  <c:v>0.60099321603775024</c:v>
                </c:pt>
              </c:numCache>
            </c:numRef>
          </c:val>
          <c:smooth val="0"/>
          <c:extLst>
            <c:ext xmlns:c16="http://schemas.microsoft.com/office/drawing/2014/chart" uri="{C3380CC4-5D6E-409C-BE32-E72D297353CC}">
              <c16:uniqueId val="{00000000-89F9-42A5-9491-6E851DFEC34F}"/>
            </c:ext>
          </c:extLst>
        </c:ser>
        <c:ser>
          <c:idx val="0"/>
          <c:order val="3"/>
          <c:tx>
            <c:v>Agency composite</c:v>
          </c:tx>
          <c:spPr>
            <a:ln>
              <a:solidFill>
                <a:schemeClr val="tx1"/>
              </a:solidFill>
            </a:ln>
          </c:spPr>
          <c:marker>
            <c:symbol val="none"/>
          </c:marker>
          <c:cat>
            <c:numRef>
              <c:f>Data!Apr13Date</c:f>
              <c:numCache>
                <c:formatCode>[$-409]mmm\-yy;@</c:formatCode>
                <c:ptCount val="108"/>
                <c:pt idx="0">
                  <c:v>41320</c:v>
                </c:pt>
                <c:pt idx="1">
                  <c:v>41348</c:v>
                </c:pt>
                <c:pt idx="2">
                  <c:v>41379</c:v>
                </c:pt>
                <c:pt idx="3">
                  <c:v>41409</c:v>
                </c:pt>
                <c:pt idx="4">
                  <c:v>41440</c:v>
                </c:pt>
                <c:pt idx="5">
                  <c:v>41470</c:v>
                </c:pt>
                <c:pt idx="6">
                  <c:v>41501</c:v>
                </c:pt>
                <c:pt idx="7">
                  <c:v>41532</c:v>
                </c:pt>
                <c:pt idx="8">
                  <c:v>41562</c:v>
                </c:pt>
                <c:pt idx="9">
                  <c:v>41593</c:v>
                </c:pt>
                <c:pt idx="10">
                  <c:v>41623</c:v>
                </c:pt>
                <c:pt idx="11">
                  <c:v>41654</c:v>
                </c:pt>
                <c:pt idx="12">
                  <c:v>41685</c:v>
                </c:pt>
                <c:pt idx="13">
                  <c:v>41713</c:v>
                </c:pt>
                <c:pt idx="14">
                  <c:v>41744</c:v>
                </c:pt>
                <c:pt idx="15">
                  <c:v>41774</c:v>
                </c:pt>
                <c:pt idx="16">
                  <c:v>41805</c:v>
                </c:pt>
                <c:pt idx="17">
                  <c:v>41835</c:v>
                </c:pt>
                <c:pt idx="18">
                  <c:v>41866</c:v>
                </c:pt>
                <c:pt idx="19">
                  <c:v>41897</c:v>
                </c:pt>
                <c:pt idx="20">
                  <c:v>41927</c:v>
                </c:pt>
                <c:pt idx="21">
                  <c:v>41958</c:v>
                </c:pt>
                <c:pt idx="22">
                  <c:v>41988</c:v>
                </c:pt>
                <c:pt idx="23">
                  <c:v>42019</c:v>
                </c:pt>
                <c:pt idx="24">
                  <c:v>42050</c:v>
                </c:pt>
                <c:pt idx="25">
                  <c:v>42078</c:v>
                </c:pt>
                <c:pt idx="26">
                  <c:v>42109</c:v>
                </c:pt>
                <c:pt idx="27">
                  <c:v>42139</c:v>
                </c:pt>
                <c:pt idx="28">
                  <c:v>42170</c:v>
                </c:pt>
                <c:pt idx="29">
                  <c:v>42200</c:v>
                </c:pt>
                <c:pt idx="30">
                  <c:v>42231</c:v>
                </c:pt>
                <c:pt idx="31">
                  <c:v>42262</c:v>
                </c:pt>
                <c:pt idx="32">
                  <c:v>42292</c:v>
                </c:pt>
                <c:pt idx="33">
                  <c:v>42323</c:v>
                </c:pt>
                <c:pt idx="34">
                  <c:v>42353</c:v>
                </c:pt>
                <c:pt idx="35">
                  <c:v>42384</c:v>
                </c:pt>
                <c:pt idx="36">
                  <c:v>42415</c:v>
                </c:pt>
                <c:pt idx="37">
                  <c:v>42444</c:v>
                </c:pt>
                <c:pt idx="38">
                  <c:v>42475</c:v>
                </c:pt>
                <c:pt idx="39">
                  <c:v>42505</c:v>
                </c:pt>
                <c:pt idx="40">
                  <c:v>42536</c:v>
                </c:pt>
                <c:pt idx="41">
                  <c:v>42566</c:v>
                </c:pt>
                <c:pt idx="42">
                  <c:v>42597</c:v>
                </c:pt>
                <c:pt idx="43">
                  <c:v>42628</c:v>
                </c:pt>
                <c:pt idx="44">
                  <c:v>42658</c:v>
                </c:pt>
                <c:pt idx="45">
                  <c:v>42689</c:v>
                </c:pt>
                <c:pt idx="46">
                  <c:v>42719</c:v>
                </c:pt>
                <c:pt idx="47">
                  <c:v>42750</c:v>
                </c:pt>
                <c:pt idx="48">
                  <c:v>42781</c:v>
                </c:pt>
                <c:pt idx="49">
                  <c:v>42809</c:v>
                </c:pt>
                <c:pt idx="50">
                  <c:v>42840</c:v>
                </c:pt>
                <c:pt idx="51">
                  <c:v>42870</c:v>
                </c:pt>
                <c:pt idx="52">
                  <c:v>42901</c:v>
                </c:pt>
                <c:pt idx="53">
                  <c:v>42931</c:v>
                </c:pt>
                <c:pt idx="54">
                  <c:v>42962</c:v>
                </c:pt>
                <c:pt idx="55">
                  <c:v>42993</c:v>
                </c:pt>
                <c:pt idx="56">
                  <c:v>43023</c:v>
                </c:pt>
                <c:pt idx="57">
                  <c:v>43054</c:v>
                </c:pt>
                <c:pt idx="58">
                  <c:v>43084</c:v>
                </c:pt>
                <c:pt idx="59">
                  <c:v>43115</c:v>
                </c:pt>
                <c:pt idx="60">
                  <c:v>43146</c:v>
                </c:pt>
                <c:pt idx="61">
                  <c:v>43174</c:v>
                </c:pt>
                <c:pt idx="62">
                  <c:v>43205</c:v>
                </c:pt>
                <c:pt idx="63">
                  <c:v>43235</c:v>
                </c:pt>
                <c:pt idx="64">
                  <c:v>43266</c:v>
                </c:pt>
                <c:pt idx="65">
                  <c:v>43296</c:v>
                </c:pt>
                <c:pt idx="66">
                  <c:v>43327</c:v>
                </c:pt>
                <c:pt idx="67">
                  <c:v>43358</c:v>
                </c:pt>
                <c:pt idx="68">
                  <c:v>43388</c:v>
                </c:pt>
                <c:pt idx="69">
                  <c:v>43419</c:v>
                </c:pt>
                <c:pt idx="70">
                  <c:v>43449</c:v>
                </c:pt>
                <c:pt idx="71">
                  <c:v>43480</c:v>
                </c:pt>
                <c:pt idx="72">
                  <c:v>43511</c:v>
                </c:pt>
                <c:pt idx="73">
                  <c:v>43539</c:v>
                </c:pt>
                <c:pt idx="74">
                  <c:v>43570</c:v>
                </c:pt>
                <c:pt idx="75">
                  <c:v>43600</c:v>
                </c:pt>
                <c:pt idx="76">
                  <c:v>43631</c:v>
                </c:pt>
                <c:pt idx="77">
                  <c:v>43661</c:v>
                </c:pt>
                <c:pt idx="78">
                  <c:v>43692</c:v>
                </c:pt>
                <c:pt idx="79">
                  <c:v>43723</c:v>
                </c:pt>
                <c:pt idx="80">
                  <c:v>43753</c:v>
                </c:pt>
                <c:pt idx="81">
                  <c:v>43784</c:v>
                </c:pt>
                <c:pt idx="82">
                  <c:v>43814</c:v>
                </c:pt>
                <c:pt idx="83">
                  <c:v>43845</c:v>
                </c:pt>
                <c:pt idx="84">
                  <c:v>43876</c:v>
                </c:pt>
                <c:pt idx="85">
                  <c:v>43905</c:v>
                </c:pt>
                <c:pt idx="86">
                  <c:v>43936</c:v>
                </c:pt>
                <c:pt idx="87">
                  <c:v>43966</c:v>
                </c:pt>
                <c:pt idx="88">
                  <c:v>43997</c:v>
                </c:pt>
                <c:pt idx="89">
                  <c:v>44027</c:v>
                </c:pt>
                <c:pt idx="90">
                  <c:v>44058</c:v>
                </c:pt>
                <c:pt idx="91">
                  <c:v>44089</c:v>
                </c:pt>
                <c:pt idx="92">
                  <c:v>44119</c:v>
                </c:pt>
                <c:pt idx="93">
                  <c:v>44150</c:v>
                </c:pt>
                <c:pt idx="94">
                  <c:v>44180</c:v>
                </c:pt>
                <c:pt idx="95">
                  <c:v>44211</c:v>
                </c:pt>
                <c:pt idx="96">
                  <c:v>44242</c:v>
                </c:pt>
                <c:pt idx="97">
                  <c:v>44270</c:v>
                </c:pt>
                <c:pt idx="98">
                  <c:v>44301</c:v>
                </c:pt>
                <c:pt idx="99">
                  <c:v>44331</c:v>
                </c:pt>
                <c:pt idx="100">
                  <c:v>44362</c:v>
                </c:pt>
                <c:pt idx="101">
                  <c:v>44392</c:v>
                </c:pt>
                <c:pt idx="102">
                  <c:v>44423</c:v>
                </c:pt>
                <c:pt idx="103">
                  <c:v>44454</c:v>
                </c:pt>
                <c:pt idx="104">
                  <c:v>44484</c:v>
                </c:pt>
                <c:pt idx="105">
                  <c:v>44515</c:v>
                </c:pt>
                <c:pt idx="106">
                  <c:v>44545</c:v>
                </c:pt>
                <c:pt idx="107">
                  <c:v>44576</c:v>
                </c:pt>
              </c:numCache>
            </c:numRef>
          </c:cat>
          <c:val>
            <c:numRef>
              <c:f>Data!Comp_DTI_43</c:f>
              <c:numCache>
                <c:formatCode>0.00</c:formatCode>
                <c:ptCount val="108"/>
                <c:pt idx="0">
                  <c:v>0.23913255333900452</c:v>
                </c:pt>
                <c:pt idx="1">
                  <c:v>0.23963089287281036</c:v>
                </c:pt>
                <c:pt idx="2">
                  <c:v>0.23183710873126984</c:v>
                </c:pt>
                <c:pt idx="3">
                  <c:v>0.21706932783126831</c:v>
                </c:pt>
                <c:pt idx="4">
                  <c:v>0.22037087380886078</c:v>
                </c:pt>
                <c:pt idx="5">
                  <c:v>0.23304329812526703</c:v>
                </c:pt>
                <c:pt idx="6">
                  <c:v>0.23647081851959229</c:v>
                </c:pt>
                <c:pt idx="7">
                  <c:v>0.24421478807926178</c:v>
                </c:pt>
                <c:pt idx="8">
                  <c:v>0.24425502121448517</c:v>
                </c:pt>
                <c:pt idx="9">
                  <c:v>0.24128477275371552</c:v>
                </c:pt>
                <c:pt idx="10">
                  <c:v>0.24585440754890442</c:v>
                </c:pt>
                <c:pt idx="11">
                  <c:v>0.25550779700279236</c:v>
                </c:pt>
                <c:pt idx="12">
                  <c:v>0.24098145961761475</c:v>
                </c:pt>
                <c:pt idx="13">
                  <c:v>0.23603782057762146</c:v>
                </c:pt>
                <c:pt idx="14">
                  <c:v>0.23489983379840851</c:v>
                </c:pt>
                <c:pt idx="15">
                  <c:v>0.2309306412935257</c:v>
                </c:pt>
                <c:pt idx="16">
                  <c:v>0.22405363619327545</c:v>
                </c:pt>
                <c:pt idx="17">
                  <c:v>0.23058533668518066</c:v>
                </c:pt>
                <c:pt idx="18">
                  <c:v>0.23524682223796844</c:v>
                </c:pt>
                <c:pt idx="19">
                  <c:v>0.2410370260477066</c:v>
                </c:pt>
                <c:pt idx="20">
                  <c:v>0.24428741633892059</c:v>
                </c:pt>
                <c:pt idx="21">
                  <c:v>0.24534696340560913</c:v>
                </c:pt>
                <c:pt idx="22">
                  <c:v>0.25316992402076721</c:v>
                </c:pt>
                <c:pt idx="23">
                  <c:v>0.24608910083770752</c:v>
                </c:pt>
                <c:pt idx="24">
                  <c:v>0.24334888160228729</c:v>
                </c:pt>
                <c:pt idx="25">
                  <c:v>0.249515101313591</c:v>
                </c:pt>
                <c:pt idx="26">
                  <c:v>0.24788437783718109</c:v>
                </c:pt>
                <c:pt idx="27">
                  <c:v>0.2392343282699585</c:v>
                </c:pt>
                <c:pt idx="28">
                  <c:v>0.2472977340221405</c:v>
                </c:pt>
                <c:pt idx="29">
                  <c:v>0.25622159242630005</c:v>
                </c:pt>
                <c:pt idx="30">
                  <c:v>0.25729790329933167</c:v>
                </c:pt>
                <c:pt idx="31">
                  <c:v>0.25923821330070496</c:v>
                </c:pt>
                <c:pt idx="32">
                  <c:v>0.26186028122901917</c:v>
                </c:pt>
                <c:pt idx="33">
                  <c:v>0.26512104272842407</c:v>
                </c:pt>
                <c:pt idx="34">
                  <c:v>0.27315953373908997</c:v>
                </c:pt>
                <c:pt idx="35">
                  <c:v>0.27796933054924011</c:v>
                </c:pt>
                <c:pt idx="36">
                  <c:v>0.27281269431114197</c:v>
                </c:pt>
                <c:pt idx="37">
                  <c:v>0.26586559414863586</c:v>
                </c:pt>
                <c:pt idx="38">
                  <c:v>0.26324063539505005</c:v>
                </c:pt>
                <c:pt idx="39">
                  <c:v>0.25666177272796631</c:v>
                </c:pt>
                <c:pt idx="40">
                  <c:v>0.25813299417495728</c:v>
                </c:pt>
                <c:pt idx="41">
                  <c:v>0.25857999920845032</c:v>
                </c:pt>
                <c:pt idx="42">
                  <c:v>0.26169568300247192</c:v>
                </c:pt>
                <c:pt idx="43">
                  <c:v>0.26509281992912292</c:v>
                </c:pt>
                <c:pt idx="44">
                  <c:v>0.27046528458595276</c:v>
                </c:pt>
                <c:pt idx="45">
                  <c:v>0.28038391470909119</c:v>
                </c:pt>
                <c:pt idx="46">
                  <c:v>0.30101987719535828</c:v>
                </c:pt>
                <c:pt idx="47">
                  <c:v>0.30882105231285095</c:v>
                </c:pt>
                <c:pt idx="48">
                  <c:v>0.30710804462432861</c:v>
                </c:pt>
                <c:pt idx="49">
                  <c:v>0.3014049232006073</c:v>
                </c:pt>
                <c:pt idx="50">
                  <c:v>0.29512768983840942</c:v>
                </c:pt>
                <c:pt idx="51">
                  <c:v>0.28923493623733521</c:v>
                </c:pt>
                <c:pt idx="52">
                  <c:v>0.28477069735527039</c:v>
                </c:pt>
                <c:pt idx="53">
                  <c:v>0.28835213184356689</c:v>
                </c:pt>
                <c:pt idx="54">
                  <c:v>0.30217403173446655</c:v>
                </c:pt>
                <c:pt idx="55">
                  <c:v>0.31853941082954407</c:v>
                </c:pt>
                <c:pt idx="56">
                  <c:v>0.33340775966644287</c:v>
                </c:pt>
                <c:pt idx="57">
                  <c:v>0.34223595261573792</c:v>
                </c:pt>
                <c:pt idx="58">
                  <c:v>0.35390731692314148</c:v>
                </c:pt>
                <c:pt idx="59">
                  <c:v>0.35959655046463013</c:v>
                </c:pt>
                <c:pt idx="60">
                  <c:v>0.36361390352249146</c:v>
                </c:pt>
                <c:pt idx="61">
                  <c:v>0.37016305327415466</c:v>
                </c:pt>
                <c:pt idx="62">
                  <c:v>0.36177164316177368</c:v>
                </c:pt>
                <c:pt idx="63">
                  <c:v>0.35816341638565063</c:v>
                </c:pt>
                <c:pt idx="64">
                  <c:v>0.35908353328704834</c:v>
                </c:pt>
                <c:pt idx="65">
                  <c:v>0.35850822925567627</c:v>
                </c:pt>
                <c:pt idx="66">
                  <c:v>0.36461532115936279</c:v>
                </c:pt>
                <c:pt idx="67">
                  <c:v>0.37012514472007751</c:v>
                </c:pt>
                <c:pt idx="68">
                  <c:v>0.37894377112388611</c:v>
                </c:pt>
                <c:pt idx="69">
                  <c:v>0.38805970549583435</c:v>
                </c:pt>
                <c:pt idx="70">
                  <c:v>0.39435514807701111</c:v>
                </c:pt>
                <c:pt idx="71">
                  <c:v>0.38913878798484802</c:v>
                </c:pt>
                <c:pt idx="72">
                  <c:v>0.36600890755653381</c:v>
                </c:pt>
                <c:pt idx="73">
                  <c:v>0.36705446243286133</c:v>
                </c:pt>
                <c:pt idx="74">
                  <c:v>0.3549879789352417</c:v>
                </c:pt>
                <c:pt idx="75">
                  <c:v>0.3461836576461792</c:v>
                </c:pt>
                <c:pt idx="76">
                  <c:v>0.33574330806732178</c:v>
                </c:pt>
                <c:pt idx="77">
                  <c:v>0.33336666226387024</c:v>
                </c:pt>
                <c:pt idx="78">
                  <c:v>0.3335893452167511</c:v>
                </c:pt>
                <c:pt idx="79">
                  <c:v>0.33243021368980408</c:v>
                </c:pt>
                <c:pt idx="80">
                  <c:v>0.34112727642059326</c:v>
                </c:pt>
                <c:pt idx="81">
                  <c:v>0.34460902214050293</c:v>
                </c:pt>
                <c:pt idx="82">
                  <c:v>0.34712779521942139</c:v>
                </c:pt>
                <c:pt idx="83">
                  <c:v>0.35173225402832031</c:v>
                </c:pt>
                <c:pt idx="84">
                  <c:v>0.33770397305488586</c:v>
                </c:pt>
                <c:pt idx="85">
                  <c:v>0.32254305481910706</c:v>
                </c:pt>
                <c:pt idx="86">
                  <c:v>0.31142428517341614</c:v>
                </c:pt>
                <c:pt idx="87">
                  <c:v>0.30595311522483826</c:v>
                </c:pt>
                <c:pt idx="88">
                  <c:v>0.29981228709220886</c:v>
                </c:pt>
                <c:pt idx="89">
                  <c:v>0.29537293314933777</c:v>
                </c:pt>
                <c:pt idx="90">
                  <c:v>0.29003119468688965</c:v>
                </c:pt>
                <c:pt idx="91">
                  <c:v>0.29395505785942078</c:v>
                </c:pt>
                <c:pt idx="92">
                  <c:v>0.29802525043487549</c:v>
                </c:pt>
                <c:pt idx="93">
                  <c:v>0.29747644066810608</c:v>
                </c:pt>
                <c:pt idx="94">
                  <c:v>0.30452340841293335</c:v>
                </c:pt>
                <c:pt idx="95">
                  <c:v>0.30036276578903198</c:v>
                </c:pt>
                <c:pt idx="96">
                  <c:v>0.29614505171775818</c:v>
                </c:pt>
                <c:pt idx="97">
                  <c:v>0.29719510674476624</c:v>
                </c:pt>
                <c:pt idx="98">
                  <c:v>0.29776003956794739</c:v>
                </c:pt>
                <c:pt idx="99">
                  <c:v>0.294260174036026</c:v>
                </c:pt>
                <c:pt idx="100">
                  <c:v>0.29805940389633179</c:v>
                </c:pt>
                <c:pt idx="101">
                  <c:v>0.30775696039199829</c:v>
                </c:pt>
                <c:pt idx="102">
                  <c:v>0.3103809654712677</c:v>
                </c:pt>
                <c:pt idx="103">
                  <c:v>0.31994640827178955</c:v>
                </c:pt>
                <c:pt idx="104">
                  <c:v>0.3293614387512207</c:v>
                </c:pt>
                <c:pt idx="105">
                  <c:v>0.33632597327232361</c:v>
                </c:pt>
                <c:pt idx="106">
                  <c:v>0.34528461098670959</c:v>
                </c:pt>
                <c:pt idx="107">
                  <c:v>0.35021647810935974</c:v>
                </c:pt>
              </c:numCache>
            </c:numRef>
          </c:val>
          <c:smooth val="0"/>
          <c:extLst>
            <c:ext xmlns:c16="http://schemas.microsoft.com/office/drawing/2014/chart" uri="{C3380CC4-5D6E-409C-BE32-E72D297353CC}">
              <c16:uniqueId val="{00000001-89F9-42A5-9491-6E851DFEC34F}"/>
            </c:ext>
          </c:extLst>
        </c:ser>
        <c:dLbls>
          <c:showLegendKey val="0"/>
          <c:showVal val="0"/>
          <c:showCatName val="0"/>
          <c:showSerName val="0"/>
          <c:showPercent val="0"/>
          <c:showBubbleSize val="0"/>
        </c:dLbls>
        <c:marker val="1"/>
        <c:smooth val="0"/>
        <c:axId val="541672784"/>
        <c:axId val="541673344"/>
      </c:lineChart>
      <c:lineChart>
        <c:grouping val="standard"/>
        <c:varyColors val="0"/>
        <c:ser>
          <c:idx val="3"/>
          <c:order val="1"/>
          <c:tx>
            <c:v>VA</c:v>
          </c:tx>
          <c:spPr>
            <a:ln>
              <a:solidFill>
                <a:srgbClr val="00B050"/>
              </a:solidFill>
            </a:ln>
          </c:spPr>
          <c:marker>
            <c:symbol val="none"/>
          </c:marker>
          <c:cat>
            <c:numRef>
              <c:f>Data!Apr13Date</c:f>
              <c:numCache>
                <c:formatCode>[$-409]mmm\-yy;@</c:formatCode>
                <c:ptCount val="108"/>
                <c:pt idx="0">
                  <c:v>41320</c:v>
                </c:pt>
                <c:pt idx="1">
                  <c:v>41348</c:v>
                </c:pt>
                <c:pt idx="2">
                  <c:v>41379</c:v>
                </c:pt>
                <c:pt idx="3">
                  <c:v>41409</c:v>
                </c:pt>
                <c:pt idx="4">
                  <c:v>41440</c:v>
                </c:pt>
                <c:pt idx="5">
                  <c:v>41470</c:v>
                </c:pt>
                <c:pt idx="6">
                  <c:v>41501</c:v>
                </c:pt>
                <c:pt idx="7">
                  <c:v>41532</c:v>
                </c:pt>
                <c:pt idx="8">
                  <c:v>41562</c:v>
                </c:pt>
                <c:pt idx="9">
                  <c:v>41593</c:v>
                </c:pt>
                <c:pt idx="10">
                  <c:v>41623</c:v>
                </c:pt>
                <c:pt idx="11">
                  <c:v>41654</c:v>
                </c:pt>
                <c:pt idx="12">
                  <c:v>41685</c:v>
                </c:pt>
                <c:pt idx="13">
                  <c:v>41713</c:v>
                </c:pt>
                <c:pt idx="14">
                  <c:v>41744</c:v>
                </c:pt>
                <c:pt idx="15">
                  <c:v>41774</c:v>
                </c:pt>
                <c:pt idx="16">
                  <c:v>41805</c:v>
                </c:pt>
                <c:pt idx="17">
                  <c:v>41835</c:v>
                </c:pt>
                <c:pt idx="18">
                  <c:v>41866</c:v>
                </c:pt>
                <c:pt idx="19">
                  <c:v>41897</c:v>
                </c:pt>
                <c:pt idx="20">
                  <c:v>41927</c:v>
                </c:pt>
                <c:pt idx="21">
                  <c:v>41958</c:v>
                </c:pt>
                <c:pt idx="22">
                  <c:v>41988</c:v>
                </c:pt>
                <c:pt idx="23">
                  <c:v>42019</c:v>
                </c:pt>
                <c:pt idx="24">
                  <c:v>42050</c:v>
                </c:pt>
                <c:pt idx="25">
                  <c:v>42078</c:v>
                </c:pt>
                <c:pt idx="26">
                  <c:v>42109</c:v>
                </c:pt>
                <c:pt idx="27">
                  <c:v>42139</c:v>
                </c:pt>
                <c:pt idx="28">
                  <c:v>42170</c:v>
                </c:pt>
                <c:pt idx="29">
                  <c:v>42200</c:v>
                </c:pt>
                <c:pt idx="30">
                  <c:v>42231</c:v>
                </c:pt>
                <c:pt idx="31">
                  <c:v>42262</c:v>
                </c:pt>
                <c:pt idx="32">
                  <c:v>42292</c:v>
                </c:pt>
                <c:pt idx="33">
                  <c:v>42323</c:v>
                </c:pt>
                <c:pt idx="34">
                  <c:v>42353</c:v>
                </c:pt>
                <c:pt idx="35">
                  <c:v>42384</c:v>
                </c:pt>
                <c:pt idx="36">
                  <c:v>42415</c:v>
                </c:pt>
                <c:pt idx="37">
                  <c:v>42444</c:v>
                </c:pt>
                <c:pt idx="38">
                  <c:v>42475</c:v>
                </c:pt>
                <c:pt idx="39">
                  <c:v>42505</c:v>
                </c:pt>
                <c:pt idx="40">
                  <c:v>42536</c:v>
                </c:pt>
                <c:pt idx="41">
                  <c:v>42566</c:v>
                </c:pt>
                <c:pt idx="42">
                  <c:v>42597</c:v>
                </c:pt>
                <c:pt idx="43">
                  <c:v>42628</c:v>
                </c:pt>
                <c:pt idx="44">
                  <c:v>42658</c:v>
                </c:pt>
                <c:pt idx="45">
                  <c:v>42689</c:v>
                </c:pt>
                <c:pt idx="46">
                  <c:v>42719</c:v>
                </c:pt>
                <c:pt idx="47">
                  <c:v>42750</c:v>
                </c:pt>
                <c:pt idx="48">
                  <c:v>42781</c:v>
                </c:pt>
                <c:pt idx="49">
                  <c:v>42809</c:v>
                </c:pt>
                <c:pt idx="50">
                  <c:v>42840</c:v>
                </c:pt>
                <c:pt idx="51">
                  <c:v>42870</c:v>
                </c:pt>
                <c:pt idx="52">
                  <c:v>42901</c:v>
                </c:pt>
                <c:pt idx="53">
                  <c:v>42931</c:v>
                </c:pt>
                <c:pt idx="54">
                  <c:v>42962</c:v>
                </c:pt>
                <c:pt idx="55">
                  <c:v>42993</c:v>
                </c:pt>
                <c:pt idx="56">
                  <c:v>43023</c:v>
                </c:pt>
                <c:pt idx="57">
                  <c:v>43054</c:v>
                </c:pt>
                <c:pt idx="58">
                  <c:v>43084</c:v>
                </c:pt>
                <c:pt idx="59">
                  <c:v>43115</c:v>
                </c:pt>
                <c:pt idx="60">
                  <c:v>43146</c:v>
                </c:pt>
                <c:pt idx="61">
                  <c:v>43174</c:v>
                </c:pt>
                <c:pt idx="62">
                  <c:v>43205</c:v>
                </c:pt>
                <c:pt idx="63">
                  <c:v>43235</c:v>
                </c:pt>
                <c:pt idx="64">
                  <c:v>43266</c:v>
                </c:pt>
                <c:pt idx="65">
                  <c:v>43296</c:v>
                </c:pt>
                <c:pt idx="66">
                  <c:v>43327</c:v>
                </c:pt>
                <c:pt idx="67">
                  <c:v>43358</c:v>
                </c:pt>
                <c:pt idx="68">
                  <c:v>43388</c:v>
                </c:pt>
                <c:pt idx="69">
                  <c:v>43419</c:v>
                </c:pt>
                <c:pt idx="70">
                  <c:v>43449</c:v>
                </c:pt>
                <c:pt idx="71">
                  <c:v>43480</c:v>
                </c:pt>
                <c:pt idx="72">
                  <c:v>43511</c:v>
                </c:pt>
                <c:pt idx="73">
                  <c:v>43539</c:v>
                </c:pt>
                <c:pt idx="74">
                  <c:v>43570</c:v>
                </c:pt>
                <c:pt idx="75">
                  <c:v>43600</c:v>
                </c:pt>
                <c:pt idx="76">
                  <c:v>43631</c:v>
                </c:pt>
                <c:pt idx="77">
                  <c:v>43661</c:v>
                </c:pt>
                <c:pt idx="78">
                  <c:v>43692</c:v>
                </c:pt>
                <c:pt idx="79">
                  <c:v>43723</c:v>
                </c:pt>
                <c:pt idx="80">
                  <c:v>43753</c:v>
                </c:pt>
                <c:pt idx="81">
                  <c:v>43784</c:v>
                </c:pt>
                <c:pt idx="82">
                  <c:v>43814</c:v>
                </c:pt>
                <c:pt idx="83">
                  <c:v>43845</c:v>
                </c:pt>
                <c:pt idx="84">
                  <c:v>43876</c:v>
                </c:pt>
                <c:pt idx="85">
                  <c:v>43905</c:v>
                </c:pt>
                <c:pt idx="86">
                  <c:v>43936</c:v>
                </c:pt>
                <c:pt idx="87">
                  <c:v>43966</c:v>
                </c:pt>
                <c:pt idx="88">
                  <c:v>43997</c:v>
                </c:pt>
                <c:pt idx="89">
                  <c:v>44027</c:v>
                </c:pt>
                <c:pt idx="90">
                  <c:v>44058</c:v>
                </c:pt>
                <c:pt idx="91">
                  <c:v>44089</c:v>
                </c:pt>
                <c:pt idx="92">
                  <c:v>44119</c:v>
                </c:pt>
                <c:pt idx="93">
                  <c:v>44150</c:v>
                </c:pt>
                <c:pt idx="94">
                  <c:v>44180</c:v>
                </c:pt>
                <c:pt idx="95">
                  <c:v>44211</c:v>
                </c:pt>
                <c:pt idx="96">
                  <c:v>44242</c:v>
                </c:pt>
                <c:pt idx="97">
                  <c:v>44270</c:v>
                </c:pt>
                <c:pt idx="98">
                  <c:v>44301</c:v>
                </c:pt>
                <c:pt idx="99">
                  <c:v>44331</c:v>
                </c:pt>
                <c:pt idx="100">
                  <c:v>44362</c:v>
                </c:pt>
                <c:pt idx="101">
                  <c:v>44392</c:v>
                </c:pt>
                <c:pt idx="102">
                  <c:v>44423</c:v>
                </c:pt>
                <c:pt idx="103">
                  <c:v>44454</c:v>
                </c:pt>
                <c:pt idx="104">
                  <c:v>44484</c:v>
                </c:pt>
                <c:pt idx="105">
                  <c:v>44515</c:v>
                </c:pt>
                <c:pt idx="106">
                  <c:v>44545</c:v>
                </c:pt>
                <c:pt idx="107">
                  <c:v>44576</c:v>
                </c:pt>
              </c:numCache>
            </c:numRef>
          </c:cat>
          <c:val>
            <c:numRef>
              <c:f>Data!VA_DTI_43</c:f>
              <c:numCache>
                <c:formatCode>0.00</c:formatCode>
                <c:ptCount val="108"/>
                <c:pt idx="0">
                  <c:v>0.32602137327194214</c:v>
                </c:pt>
                <c:pt idx="1">
                  <c:v>0.31907445192337036</c:v>
                </c:pt>
                <c:pt idx="2">
                  <c:v>0.31815242767333984</c:v>
                </c:pt>
                <c:pt idx="3">
                  <c:v>0.30952489376068115</c:v>
                </c:pt>
                <c:pt idx="4">
                  <c:v>0.31585469841957092</c:v>
                </c:pt>
                <c:pt idx="5">
                  <c:v>0.32878738641738892</c:v>
                </c:pt>
                <c:pt idx="6">
                  <c:v>0.33738130331039429</c:v>
                </c:pt>
                <c:pt idx="7">
                  <c:v>0.34420040249824524</c:v>
                </c:pt>
                <c:pt idx="8">
                  <c:v>0.34224995970726013</c:v>
                </c:pt>
                <c:pt idx="9">
                  <c:v>0.34419611096382141</c:v>
                </c:pt>
                <c:pt idx="10">
                  <c:v>0.34829500317573547</c:v>
                </c:pt>
                <c:pt idx="11">
                  <c:v>0.3515198826789856</c:v>
                </c:pt>
                <c:pt idx="12">
                  <c:v>0.34407469630241394</c:v>
                </c:pt>
                <c:pt idx="13">
                  <c:v>0.33980777859687805</c:v>
                </c:pt>
                <c:pt idx="14">
                  <c:v>0.33999726176261902</c:v>
                </c:pt>
                <c:pt idx="15">
                  <c:v>0.33784785866737366</c:v>
                </c:pt>
                <c:pt idx="16">
                  <c:v>0.33412587642669678</c:v>
                </c:pt>
                <c:pt idx="17">
                  <c:v>0.35090979933738708</c:v>
                </c:pt>
                <c:pt idx="18">
                  <c:v>0.35628917813301086</c:v>
                </c:pt>
                <c:pt idx="19">
                  <c:v>0.35962182283401489</c:v>
                </c:pt>
                <c:pt idx="20">
                  <c:v>0.35688257217407227</c:v>
                </c:pt>
                <c:pt idx="21">
                  <c:v>0.36203214526176453</c:v>
                </c:pt>
                <c:pt idx="22">
                  <c:v>0.36581987142562866</c:v>
                </c:pt>
                <c:pt idx="23">
                  <c:v>0.35871148109436035</c:v>
                </c:pt>
                <c:pt idx="24">
                  <c:v>0.36351439356803894</c:v>
                </c:pt>
                <c:pt idx="25">
                  <c:v>0.3685213029384613</c:v>
                </c:pt>
                <c:pt idx="26">
                  <c:v>0.35715904831886292</c:v>
                </c:pt>
                <c:pt idx="27">
                  <c:v>0.35412570834159851</c:v>
                </c:pt>
                <c:pt idx="28">
                  <c:v>0.35993137955665588</c:v>
                </c:pt>
                <c:pt idx="29">
                  <c:v>0.36309045553207397</c:v>
                </c:pt>
                <c:pt idx="30">
                  <c:v>0.3654099702835083</c:v>
                </c:pt>
                <c:pt idx="31">
                  <c:v>0.36779442429542542</c:v>
                </c:pt>
                <c:pt idx="32">
                  <c:v>0.3735506534576416</c:v>
                </c:pt>
                <c:pt idx="33">
                  <c:v>0.37429612874984741</c:v>
                </c:pt>
                <c:pt idx="34">
                  <c:v>0.38252383470535278</c:v>
                </c:pt>
                <c:pt idx="35">
                  <c:v>0.38581368327140808</c:v>
                </c:pt>
                <c:pt idx="36">
                  <c:v>0.38867512345314026</c:v>
                </c:pt>
                <c:pt idx="37">
                  <c:v>0.3736884593963623</c:v>
                </c:pt>
                <c:pt idx="38">
                  <c:v>0.37670084834098816</c:v>
                </c:pt>
                <c:pt idx="39">
                  <c:v>0.3778998851776123</c:v>
                </c:pt>
                <c:pt idx="40">
                  <c:v>0.37414342164993286</c:v>
                </c:pt>
                <c:pt idx="41">
                  <c:v>0.37493002414703369</c:v>
                </c:pt>
                <c:pt idx="42">
                  <c:v>0.37341004610061646</c:v>
                </c:pt>
                <c:pt idx="43">
                  <c:v>0.37530979514122009</c:v>
                </c:pt>
                <c:pt idx="44">
                  <c:v>0.38049912452697754</c:v>
                </c:pt>
                <c:pt idx="45">
                  <c:v>0.38641151785850525</c:v>
                </c:pt>
                <c:pt idx="46">
                  <c:v>0.40552002191543579</c:v>
                </c:pt>
                <c:pt idx="47">
                  <c:v>0.41968646645545959</c:v>
                </c:pt>
                <c:pt idx="48">
                  <c:v>0.41872590780258179</c:v>
                </c:pt>
                <c:pt idx="49">
                  <c:v>0.41492801904678345</c:v>
                </c:pt>
                <c:pt idx="50">
                  <c:v>0.41647401452064514</c:v>
                </c:pt>
                <c:pt idx="51">
                  <c:v>0.41177907586097717</c:v>
                </c:pt>
                <c:pt idx="52">
                  <c:v>0.40946826338768005</c:v>
                </c:pt>
                <c:pt idx="53">
                  <c:v>0.41049832105636597</c:v>
                </c:pt>
                <c:pt idx="54">
                  <c:v>0.41797715425491333</c:v>
                </c:pt>
                <c:pt idx="55">
                  <c:v>0.41867250204086304</c:v>
                </c:pt>
                <c:pt idx="56">
                  <c:v>0.42511126399040222</c:v>
                </c:pt>
                <c:pt idx="57">
                  <c:v>0.4367409348487854</c:v>
                </c:pt>
                <c:pt idx="58">
                  <c:v>0.44442537426948547</c:v>
                </c:pt>
                <c:pt idx="59">
                  <c:v>0.443492591381073</c:v>
                </c:pt>
                <c:pt idx="60">
                  <c:v>0.45513498783111572</c:v>
                </c:pt>
                <c:pt idx="61">
                  <c:v>0.4644874632358551</c:v>
                </c:pt>
                <c:pt idx="62">
                  <c:v>0.46230444312095642</c:v>
                </c:pt>
                <c:pt idx="63">
                  <c:v>0.46276506781578064</c:v>
                </c:pt>
                <c:pt idx="64">
                  <c:v>0.46550795435905457</c:v>
                </c:pt>
                <c:pt idx="65">
                  <c:v>0.46456018090248108</c:v>
                </c:pt>
                <c:pt idx="66">
                  <c:v>0.46838909387588501</c:v>
                </c:pt>
                <c:pt idx="67">
                  <c:v>0.47356626391410828</c:v>
                </c:pt>
                <c:pt idx="68">
                  <c:v>0.47835955023765564</c:v>
                </c:pt>
                <c:pt idx="69">
                  <c:v>0.49513322114944458</c:v>
                </c:pt>
                <c:pt idx="70">
                  <c:v>0.49610322713851929</c:v>
                </c:pt>
                <c:pt idx="71">
                  <c:v>0.48534667491912842</c:v>
                </c:pt>
                <c:pt idx="72">
                  <c:v>0.48091208934783936</c:v>
                </c:pt>
                <c:pt idx="73">
                  <c:v>0.4757002592086792</c:v>
                </c:pt>
                <c:pt idx="74">
                  <c:v>0.46634209156036377</c:v>
                </c:pt>
                <c:pt idx="75">
                  <c:v>0.45576408505439758</c:v>
                </c:pt>
                <c:pt idx="76">
                  <c:v>0.44847440719604492</c:v>
                </c:pt>
                <c:pt idx="77">
                  <c:v>0.43841949105262756</c:v>
                </c:pt>
                <c:pt idx="78">
                  <c:v>0.43804320693016052</c:v>
                </c:pt>
                <c:pt idx="79">
                  <c:v>0.44061529636383057</c:v>
                </c:pt>
                <c:pt idx="80">
                  <c:v>0.4421856701374054</c:v>
                </c:pt>
                <c:pt idx="81">
                  <c:v>0.44376096129417419</c:v>
                </c:pt>
                <c:pt idx="82">
                  <c:v>0.44376334547996521</c:v>
                </c:pt>
                <c:pt idx="83">
                  <c:v>0.444306880235672</c:v>
                </c:pt>
                <c:pt idx="84">
                  <c:v>0.44877332448959351</c:v>
                </c:pt>
                <c:pt idx="85">
                  <c:v>0.42985996603965759</c:v>
                </c:pt>
                <c:pt idx="86">
                  <c:v>0.42605793476104736</c:v>
                </c:pt>
                <c:pt idx="87">
                  <c:v>0.42093479633331299</c:v>
                </c:pt>
                <c:pt idx="88">
                  <c:v>0.41551333665847778</c:v>
                </c:pt>
                <c:pt idx="89">
                  <c:v>0.40861967206001282</c:v>
                </c:pt>
                <c:pt idx="90">
                  <c:v>0.40776363015174866</c:v>
                </c:pt>
                <c:pt idx="91">
                  <c:v>0.41247540712356567</c:v>
                </c:pt>
                <c:pt idx="92">
                  <c:v>0.41481101512908936</c:v>
                </c:pt>
                <c:pt idx="93">
                  <c:v>0.41470837593078613</c:v>
                </c:pt>
                <c:pt idx="94">
                  <c:v>0.42230737209320068</c:v>
                </c:pt>
                <c:pt idx="95">
                  <c:v>0.41983804106712341</c:v>
                </c:pt>
                <c:pt idx="96">
                  <c:v>0.41813981533050537</c:v>
                </c:pt>
                <c:pt idx="97">
                  <c:v>0.416423499584198</c:v>
                </c:pt>
                <c:pt idx="98">
                  <c:v>0.41755378246307373</c:v>
                </c:pt>
                <c:pt idx="99">
                  <c:v>0.41542479395866394</c:v>
                </c:pt>
                <c:pt idx="100">
                  <c:v>0.42367100715637207</c:v>
                </c:pt>
                <c:pt idx="101">
                  <c:v>0.43455442786216736</c:v>
                </c:pt>
                <c:pt idx="102">
                  <c:v>0.43708884716033936</c:v>
                </c:pt>
                <c:pt idx="103">
                  <c:v>0.44118046760559082</c:v>
                </c:pt>
                <c:pt idx="104">
                  <c:v>0.45293122529983521</c:v>
                </c:pt>
                <c:pt idx="105">
                  <c:v>0.46006417274475098</c:v>
                </c:pt>
                <c:pt idx="106">
                  <c:v>0.46701300144195557</c:v>
                </c:pt>
                <c:pt idx="107">
                  <c:v>0.4590362012386322</c:v>
                </c:pt>
              </c:numCache>
            </c:numRef>
          </c:val>
          <c:smooth val="0"/>
          <c:extLst>
            <c:ext xmlns:c16="http://schemas.microsoft.com/office/drawing/2014/chart" uri="{C3380CC4-5D6E-409C-BE32-E72D297353CC}">
              <c16:uniqueId val="{00000002-89F9-42A5-9491-6E851DFEC34F}"/>
            </c:ext>
          </c:extLst>
        </c:ser>
        <c:ser>
          <c:idx val="2"/>
          <c:order val="2"/>
          <c:tx>
            <c:v>Fannie</c:v>
          </c:tx>
          <c:spPr>
            <a:ln>
              <a:solidFill>
                <a:srgbClr val="0070C0"/>
              </a:solidFill>
            </a:ln>
          </c:spPr>
          <c:marker>
            <c:symbol val="none"/>
          </c:marker>
          <c:cat>
            <c:numRef>
              <c:f>Data!Apr13Date</c:f>
              <c:numCache>
                <c:formatCode>[$-409]mmm\-yy;@</c:formatCode>
                <c:ptCount val="108"/>
                <c:pt idx="0">
                  <c:v>41320</c:v>
                </c:pt>
                <c:pt idx="1">
                  <c:v>41348</c:v>
                </c:pt>
                <c:pt idx="2">
                  <c:v>41379</c:v>
                </c:pt>
                <c:pt idx="3">
                  <c:v>41409</c:v>
                </c:pt>
                <c:pt idx="4">
                  <c:v>41440</c:v>
                </c:pt>
                <c:pt idx="5">
                  <c:v>41470</c:v>
                </c:pt>
                <c:pt idx="6">
                  <c:v>41501</c:v>
                </c:pt>
                <c:pt idx="7">
                  <c:v>41532</c:v>
                </c:pt>
                <c:pt idx="8">
                  <c:v>41562</c:v>
                </c:pt>
                <c:pt idx="9">
                  <c:v>41593</c:v>
                </c:pt>
                <c:pt idx="10">
                  <c:v>41623</c:v>
                </c:pt>
                <c:pt idx="11">
                  <c:v>41654</c:v>
                </c:pt>
                <c:pt idx="12">
                  <c:v>41685</c:v>
                </c:pt>
                <c:pt idx="13">
                  <c:v>41713</c:v>
                </c:pt>
                <c:pt idx="14">
                  <c:v>41744</c:v>
                </c:pt>
                <c:pt idx="15">
                  <c:v>41774</c:v>
                </c:pt>
                <c:pt idx="16">
                  <c:v>41805</c:v>
                </c:pt>
                <c:pt idx="17">
                  <c:v>41835</c:v>
                </c:pt>
                <c:pt idx="18">
                  <c:v>41866</c:v>
                </c:pt>
                <c:pt idx="19">
                  <c:v>41897</c:v>
                </c:pt>
                <c:pt idx="20">
                  <c:v>41927</c:v>
                </c:pt>
                <c:pt idx="21">
                  <c:v>41958</c:v>
                </c:pt>
                <c:pt idx="22">
                  <c:v>41988</c:v>
                </c:pt>
                <c:pt idx="23">
                  <c:v>42019</c:v>
                </c:pt>
                <c:pt idx="24">
                  <c:v>42050</c:v>
                </c:pt>
                <c:pt idx="25">
                  <c:v>42078</c:v>
                </c:pt>
                <c:pt idx="26">
                  <c:v>42109</c:v>
                </c:pt>
                <c:pt idx="27">
                  <c:v>42139</c:v>
                </c:pt>
                <c:pt idx="28">
                  <c:v>42170</c:v>
                </c:pt>
                <c:pt idx="29">
                  <c:v>42200</c:v>
                </c:pt>
                <c:pt idx="30">
                  <c:v>42231</c:v>
                </c:pt>
                <c:pt idx="31">
                  <c:v>42262</c:v>
                </c:pt>
                <c:pt idx="32">
                  <c:v>42292</c:v>
                </c:pt>
                <c:pt idx="33">
                  <c:v>42323</c:v>
                </c:pt>
                <c:pt idx="34">
                  <c:v>42353</c:v>
                </c:pt>
                <c:pt idx="35">
                  <c:v>42384</c:v>
                </c:pt>
                <c:pt idx="36">
                  <c:v>42415</c:v>
                </c:pt>
                <c:pt idx="37">
                  <c:v>42444</c:v>
                </c:pt>
                <c:pt idx="38">
                  <c:v>42475</c:v>
                </c:pt>
                <c:pt idx="39">
                  <c:v>42505</c:v>
                </c:pt>
                <c:pt idx="40">
                  <c:v>42536</c:v>
                </c:pt>
                <c:pt idx="41">
                  <c:v>42566</c:v>
                </c:pt>
                <c:pt idx="42">
                  <c:v>42597</c:v>
                </c:pt>
                <c:pt idx="43">
                  <c:v>42628</c:v>
                </c:pt>
                <c:pt idx="44">
                  <c:v>42658</c:v>
                </c:pt>
                <c:pt idx="45">
                  <c:v>42689</c:v>
                </c:pt>
                <c:pt idx="46">
                  <c:v>42719</c:v>
                </c:pt>
                <c:pt idx="47">
                  <c:v>42750</c:v>
                </c:pt>
                <c:pt idx="48">
                  <c:v>42781</c:v>
                </c:pt>
                <c:pt idx="49">
                  <c:v>42809</c:v>
                </c:pt>
                <c:pt idx="50">
                  <c:v>42840</c:v>
                </c:pt>
                <c:pt idx="51">
                  <c:v>42870</c:v>
                </c:pt>
                <c:pt idx="52">
                  <c:v>42901</c:v>
                </c:pt>
                <c:pt idx="53">
                  <c:v>42931</c:v>
                </c:pt>
                <c:pt idx="54">
                  <c:v>42962</c:v>
                </c:pt>
                <c:pt idx="55">
                  <c:v>42993</c:v>
                </c:pt>
                <c:pt idx="56">
                  <c:v>43023</c:v>
                </c:pt>
                <c:pt idx="57">
                  <c:v>43054</c:v>
                </c:pt>
                <c:pt idx="58">
                  <c:v>43084</c:v>
                </c:pt>
                <c:pt idx="59">
                  <c:v>43115</c:v>
                </c:pt>
                <c:pt idx="60">
                  <c:v>43146</c:v>
                </c:pt>
                <c:pt idx="61">
                  <c:v>43174</c:v>
                </c:pt>
                <c:pt idx="62">
                  <c:v>43205</c:v>
                </c:pt>
                <c:pt idx="63">
                  <c:v>43235</c:v>
                </c:pt>
                <c:pt idx="64">
                  <c:v>43266</c:v>
                </c:pt>
                <c:pt idx="65">
                  <c:v>43296</c:v>
                </c:pt>
                <c:pt idx="66">
                  <c:v>43327</c:v>
                </c:pt>
                <c:pt idx="67">
                  <c:v>43358</c:v>
                </c:pt>
                <c:pt idx="68">
                  <c:v>43388</c:v>
                </c:pt>
                <c:pt idx="69">
                  <c:v>43419</c:v>
                </c:pt>
                <c:pt idx="70">
                  <c:v>43449</c:v>
                </c:pt>
                <c:pt idx="71">
                  <c:v>43480</c:v>
                </c:pt>
                <c:pt idx="72">
                  <c:v>43511</c:v>
                </c:pt>
                <c:pt idx="73">
                  <c:v>43539</c:v>
                </c:pt>
                <c:pt idx="74">
                  <c:v>43570</c:v>
                </c:pt>
                <c:pt idx="75">
                  <c:v>43600</c:v>
                </c:pt>
                <c:pt idx="76">
                  <c:v>43631</c:v>
                </c:pt>
                <c:pt idx="77">
                  <c:v>43661</c:v>
                </c:pt>
                <c:pt idx="78">
                  <c:v>43692</c:v>
                </c:pt>
                <c:pt idx="79">
                  <c:v>43723</c:v>
                </c:pt>
                <c:pt idx="80">
                  <c:v>43753</c:v>
                </c:pt>
                <c:pt idx="81">
                  <c:v>43784</c:v>
                </c:pt>
                <c:pt idx="82">
                  <c:v>43814</c:v>
                </c:pt>
                <c:pt idx="83">
                  <c:v>43845</c:v>
                </c:pt>
                <c:pt idx="84">
                  <c:v>43876</c:v>
                </c:pt>
                <c:pt idx="85">
                  <c:v>43905</c:v>
                </c:pt>
                <c:pt idx="86">
                  <c:v>43936</c:v>
                </c:pt>
                <c:pt idx="87">
                  <c:v>43966</c:v>
                </c:pt>
                <c:pt idx="88">
                  <c:v>43997</c:v>
                </c:pt>
                <c:pt idx="89">
                  <c:v>44027</c:v>
                </c:pt>
                <c:pt idx="90">
                  <c:v>44058</c:v>
                </c:pt>
                <c:pt idx="91">
                  <c:v>44089</c:v>
                </c:pt>
                <c:pt idx="92">
                  <c:v>44119</c:v>
                </c:pt>
                <c:pt idx="93">
                  <c:v>44150</c:v>
                </c:pt>
                <c:pt idx="94">
                  <c:v>44180</c:v>
                </c:pt>
                <c:pt idx="95">
                  <c:v>44211</c:v>
                </c:pt>
                <c:pt idx="96">
                  <c:v>44242</c:v>
                </c:pt>
                <c:pt idx="97">
                  <c:v>44270</c:v>
                </c:pt>
                <c:pt idx="98">
                  <c:v>44301</c:v>
                </c:pt>
                <c:pt idx="99">
                  <c:v>44331</c:v>
                </c:pt>
                <c:pt idx="100">
                  <c:v>44362</c:v>
                </c:pt>
                <c:pt idx="101">
                  <c:v>44392</c:v>
                </c:pt>
                <c:pt idx="102">
                  <c:v>44423</c:v>
                </c:pt>
                <c:pt idx="103">
                  <c:v>44454</c:v>
                </c:pt>
                <c:pt idx="104">
                  <c:v>44484</c:v>
                </c:pt>
                <c:pt idx="105">
                  <c:v>44515</c:v>
                </c:pt>
                <c:pt idx="106">
                  <c:v>44545</c:v>
                </c:pt>
                <c:pt idx="107">
                  <c:v>44576</c:v>
                </c:pt>
              </c:numCache>
            </c:numRef>
          </c:cat>
          <c:val>
            <c:numRef>
              <c:f>Data!Fannie_DTI_43</c:f>
              <c:numCache>
                <c:formatCode>0.00</c:formatCode>
                <c:ptCount val="108"/>
                <c:pt idx="0">
                  <c:v>0.12497611343860626</c:v>
                </c:pt>
                <c:pt idx="1">
                  <c:v>0.1249978169798851</c:v>
                </c:pt>
                <c:pt idx="2">
                  <c:v>0.11800991743803024</c:v>
                </c:pt>
                <c:pt idx="3">
                  <c:v>0.11338543891906738</c:v>
                </c:pt>
                <c:pt idx="4">
                  <c:v>0.12075182795524597</c:v>
                </c:pt>
                <c:pt idx="5">
                  <c:v>0.13209724426269531</c:v>
                </c:pt>
                <c:pt idx="6">
                  <c:v>0.13252590596675873</c:v>
                </c:pt>
                <c:pt idx="7">
                  <c:v>0.14118571579456329</c:v>
                </c:pt>
                <c:pt idx="8">
                  <c:v>0.13740254938602448</c:v>
                </c:pt>
                <c:pt idx="9">
                  <c:v>0.13961829245090485</c:v>
                </c:pt>
                <c:pt idx="10">
                  <c:v>0.14139954745769501</c:v>
                </c:pt>
                <c:pt idx="11">
                  <c:v>0.14791975915431976</c:v>
                </c:pt>
                <c:pt idx="12">
                  <c:v>0.1363813728094101</c:v>
                </c:pt>
                <c:pt idx="13">
                  <c:v>0.12903346121311188</c:v>
                </c:pt>
                <c:pt idx="14">
                  <c:v>0.12605872750282288</c:v>
                </c:pt>
                <c:pt idx="15">
                  <c:v>0.12644410133361816</c:v>
                </c:pt>
                <c:pt idx="16">
                  <c:v>0.12063597142696381</c:v>
                </c:pt>
                <c:pt idx="17">
                  <c:v>0.12496193498373032</c:v>
                </c:pt>
                <c:pt idx="18">
                  <c:v>0.13044948875904083</c:v>
                </c:pt>
                <c:pt idx="19">
                  <c:v>0.13591119647026062</c:v>
                </c:pt>
                <c:pt idx="20">
                  <c:v>0.13815921545028687</c:v>
                </c:pt>
                <c:pt idx="21">
                  <c:v>0.13706152141094208</c:v>
                </c:pt>
                <c:pt idx="22">
                  <c:v>0.13847616314888</c:v>
                </c:pt>
                <c:pt idx="23">
                  <c:v>0.13626985251903534</c:v>
                </c:pt>
                <c:pt idx="24">
                  <c:v>0.1294790655374527</c:v>
                </c:pt>
                <c:pt idx="25">
                  <c:v>0.13041670620441437</c:v>
                </c:pt>
                <c:pt idx="26">
                  <c:v>0.12210822105407715</c:v>
                </c:pt>
                <c:pt idx="27">
                  <c:v>0.11814378201961517</c:v>
                </c:pt>
                <c:pt idx="28">
                  <c:v>0.12217456102371216</c:v>
                </c:pt>
                <c:pt idx="29">
                  <c:v>0.12734805047512054</c:v>
                </c:pt>
                <c:pt idx="30">
                  <c:v>0.12989586591720581</c:v>
                </c:pt>
                <c:pt idx="31">
                  <c:v>0.12858143448829651</c:v>
                </c:pt>
                <c:pt idx="32">
                  <c:v>0.12838134169578552</c:v>
                </c:pt>
                <c:pt idx="33">
                  <c:v>0.1324271559715271</c:v>
                </c:pt>
                <c:pt idx="34">
                  <c:v>0.13809226453304291</c:v>
                </c:pt>
                <c:pt idx="35">
                  <c:v>0.1440502405166626</c:v>
                </c:pt>
                <c:pt idx="36">
                  <c:v>0.1364171952009201</c:v>
                </c:pt>
                <c:pt idx="37">
                  <c:v>0.13362269103527069</c:v>
                </c:pt>
                <c:pt idx="38">
                  <c:v>0.13441899418830872</c:v>
                </c:pt>
                <c:pt idx="39">
                  <c:v>0.12934404611587524</c:v>
                </c:pt>
                <c:pt idx="40">
                  <c:v>0.12987665832042694</c:v>
                </c:pt>
                <c:pt idx="41">
                  <c:v>0.12823742628097534</c:v>
                </c:pt>
                <c:pt idx="42">
                  <c:v>0.12898214161396027</c:v>
                </c:pt>
                <c:pt idx="43">
                  <c:v>0.13325135409832001</c:v>
                </c:pt>
                <c:pt idx="44">
                  <c:v>0.13922281563282013</c:v>
                </c:pt>
                <c:pt idx="45">
                  <c:v>0.14535436034202576</c:v>
                </c:pt>
                <c:pt idx="46">
                  <c:v>0.16371126472949982</c:v>
                </c:pt>
                <c:pt idx="47">
                  <c:v>0.16882826387882233</c:v>
                </c:pt>
                <c:pt idx="48">
                  <c:v>0.16223041713237762</c:v>
                </c:pt>
                <c:pt idx="49">
                  <c:v>0.16069386899471283</c:v>
                </c:pt>
                <c:pt idx="50">
                  <c:v>0.15756513178348541</c:v>
                </c:pt>
                <c:pt idx="51">
                  <c:v>0.15137207508087158</c:v>
                </c:pt>
                <c:pt idx="52">
                  <c:v>0.15016281604766846</c:v>
                </c:pt>
                <c:pt idx="53">
                  <c:v>0.15486434102058411</c:v>
                </c:pt>
                <c:pt idx="54">
                  <c:v>0.18436780571937561</c:v>
                </c:pt>
                <c:pt idx="55">
                  <c:v>0.2276747077703476</c:v>
                </c:pt>
                <c:pt idx="56">
                  <c:v>0.2576790452003479</c:v>
                </c:pt>
                <c:pt idx="57">
                  <c:v>0.27034196257591248</c:v>
                </c:pt>
                <c:pt idx="58">
                  <c:v>0.28055110573768616</c:v>
                </c:pt>
                <c:pt idx="59">
                  <c:v>0.28962308168411255</c:v>
                </c:pt>
                <c:pt idx="60">
                  <c:v>0.30215439200401306</c:v>
                </c:pt>
                <c:pt idx="61">
                  <c:v>0.3018481433391571</c:v>
                </c:pt>
                <c:pt idx="62">
                  <c:v>0.2964974045753479</c:v>
                </c:pt>
                <c:pt idx="63">
                  <c:v>0.28817310929298401</c:v>
                </c:pt>
                <c:pt idx="64">
                  <c:v>0.28479242324829102</c:v>
                </c:pt>
                <c:pt idx="65">
                  <c:v>0.28736010193824768</c:v>
                </c:pt>
                <c:pt idx="66">
                  <c:v>0.29319548606872559</c:v>
                </c:pt>
                <c:pt idx="67">
                  <c:v>0.29424145817756653</c:v>
                </c:pt>
                <c:pt idx="68">
                  <c:v>0.30829977989196777</c:v>
                </c:pt>
                <c:pt idx="69">
                  <c:v>0.31106027960777283</c:v>
                </c:pt>
                <c:pt idx="70">
                  <c:v>0.31445851922035217</c:v>
                </c:pt>
                <c:pt idx="71">
                  <c:v>0.30494973063468933</c:v>
                </c:pt>
                <c:pt idx="72">
                  <c:v>0.293049156665802</c:v>
                </c:pt>
                <c:pt idx="73">
                  <c:v>0.28364795446395874</c:v>
                </c:pt>
                <c:pt idx="74">
                  <c:v>0.27133584022521973</c:v>
                </c:pt>
                <c:pt idx="75">
                  <c:v>0.26670098304748535</c:v>
                </c:pt>
                <c:pt idx="76">
                  <c:v>0.25836428999900818</c:v>
                </c:pt>
                <c:pt idx="77">
                  <c:v>0.2569429874420166</c:v>
                </c:pt>
                <c:pt idx="78">
                  <c:v>0.25277894735336304</c:v>
                </c:pt>
                <c:pt idx="79">
                  <c:v>0.24244178831577301</c:v>
                </c:pt>
                <c:pt idx="80">
                  <c:v>0.24564364552497864</c:v>
                </c:pt>
                <c:pt idx="81">
                  <c:v>0.25321260094642639</c:v>
                </c:pt>
                <c:pt idx="82">
                  <c:v>0.25173297524452209</c:v>
                </c:pt>
                <c:pt idx="83">
                  <c:v>0.25268089771270752</c:v>
                </c:pt>
                <c:pt idx="84">
                  <c:v>0.23754183948040009</c:v>
                </c:pt>
                <c:pt idx="85">
                  <c:v>0.22426287829875946</c:v>
                </c:pt>
                <c:pt idx="86">
                  <c:v>0.21743714809417725</c:v>
                </c:pt>
                <c:pt idx="87">
                  <c:v>0.21209801733493805</c:v>
                </c:pt>
                <c:pt idx="88">
                  <c:v>0.21161787211894989</c:v>
                </c:pt>
                <c:pt idx="89">
                  <c:v>0.20850993692874908</c:v>
                </c:pt>
                <c:pt idx="90">
                  <c:v>0.20731018483638763</c:v>
                </c:pt>
                <c:pt idx="91">
                  <c:v>0.21432025730609894</c:v>
                </c:pt>
                <c:pt idx="92">
                  <c:v>0.21494783461093903</c:v>
                </c:pt>
                <c:pt idx="93">
                  <c:v>0.21513122320175171</c:v>
                </c:pt>
                <c:pt idx="94">
                  <c:v>0.21910759806632996</c:v>
                </c:pt>
                <c:pt idx="95">
                  <c:v>0.2180400937795639</c:v>
                </c:pt>
                <c:pt idx="96">
                  <c:v>0.21452352404594421</c:v>
                </c:pt>
                <c:pt idx="97">
                  <c:v>0.21575234830379486</c:v>
                </c:pt>
                <c:pt idx="98">
                  <c:v>0.21778158843517303</c:v>
                </c:pt>
                <c:pt idx="99">
                  <c:v>0.22084197402000427</c:v>
                </c:pt>
                <c:pt idx="100">
                  <c:v>0.23380030691623688</c:v>
                </c:pt>
                <c:pt idx="101">
                  <c:v>0.2465512752532959</c:v>
                </c:pt>
                <c:pt idx="102">
                  <c:v>0.25133359432220459</c:v>
                </c:pt>
                <c:pt idx="103">
                  <c:v>0.26207414269447327</c:v>
                </c:pt>
                <c:pt idx="104">
                  <c:v>0.26749402284622192</c:v>
                </c:pt>
                <c:pt idx="105">
                  <c:v>0.2673569917678833</c:v>
                </c:pt>
                <c:pt idx="106">
                  <c:v>0.27709051966667175</c:v>
                </c:pt>
                <c:pt idx="107">
                  <c:v>0.28262564539909363</c:v>
                </c:pt>
              </c:numCache>
            </c:numRef>
          </c:val>
          <c:smooth val="0"/>
          <c:extLst>
            <c:ext xmlns:c16="http://schemas.microsoft.com/office/drawing/2014/chart" uri="{C3380CC4-5D6E-409C-BE32-E72D297353CC}">
              <c16:uniqueId val="{00000003-89F9-42A5-9491-6E851DFEC34F}"/>
            </c:ext>
          </c:extLst>
        </c:ser>
        <c:ser>
          <c:idx val="6"/>
          <c:order val="4"/>
          <c:tx>
            <c:v>Freddie</c:v>
          </c:tx>
          <c:marker>
            <c:symbol val="none"/>
          </c:marker>
          <c:cat>
            <c:numRef>
              <c:f>Data!Apr13Date</c:f>
              <c:numCache>
                <c:formatCode>[$-409]mmm\-yy;@</c:formatCode>
                <c:ptCount val="108"/>
                <c:pt idx="0">
                  <c:v>41320</c:v>
                </c:pt>
                <c:pt idx="1">
                  <c:v>41348</c:v>
                </c:pt>
                <c:pt idx="2">
                  <c:v>41379</c:v>
                </c:pt>
                <c:pt idx="3">
                  <c:v>41409</c:v>
                </c:pt>
                <c:pt idx="4">
                  <c:v>41440</c:v>
                </c:pt>
                <c:pt idx="5">
                  <c:v>41470</c:v>
                </c:pt>
                <c:pt idx="6">
                  <c:v>41501</c:v>
                </c:pt>
                <c:pt idx="7">
                  <c:v>41532</c:v>
                </c:pt>
                <c:pt idx="8">
                  <c:v>41562</c:v>
                </c:pt>
                <c:pt idx="9">
                  <c:v>41593</c:v>
                </c:pt>
                <c:pt idx="10">
                  <c:v>41623</c:v>
                </c:pt>
                <c:pt idx="11">
                  <c:v>41654</c:v>
                </c:pt>
                <c:pt idx="12">
                  <c:v>41685</c:v>
                </c:pt>
                <c:pt idx="13">
                  <c:v>41713</c:v>
                </c:pt>
                <c:pt idx="14">
                  <c:v>41744</c:v>
                </c:pt>
                <c:pt idx="15">
                  <c:v>41774</c:v>
                </c:pt>
                <c:pt idx="16">
                  <c:v>41805</c:v>
                </c:pt>
                <c:pt idx="17">
                  <c:v>41835</c:v>
                </c:pt>
                <c:pt idx="18">
                  <c:v>41866</c:v>
                </c:pt>
                <c:pt idx="19">
                  <c:v>41897</c:v>
                </c:pt>
                <c:pt idx="20">
                  <c:v>41927</c:v>
                </c:pt>
                <c:pt idx="21">
                  <c:v>41958</c:v>
                </c:pt>
                <c:pt idx="22">
                  <c:v>41988</c:v>
                </c:pt>
                <c:pt idx="23">
                  <c:v>42019</c:v>
                </c:pt>
                <c:pt idx="24">
                  <c:v>42050</c:v>
                </c:pt>
                <c:pt idx="25">
                  <c:v>42078</c:v>
                </c:pt>
                <c:pt idx="26">
                  <c:v>42109</c:v>
                </c:pt>
                <c:pt idx="27">
                  <c:v>42139</c:v>
                </c:pt>
                <c:pt idx="28">
                  <c:v>42170</c:v>
                </c:pt>
                <c:pt idx="29">
                  <c:v>42200</c:v>
                </c:pt>
                <c:pt idx="30">
                  <c:v>42231</c:v>
                </c:pt>
                <c:pt idx="31">
                  <c:v>42262</c:v>
                </c:pt>
                <c:pt idx="32">
                  <c:v>42292</c:v>
                </c:pt>
                <c:pt idx="33">
                  <c:v>42323</c:v>
                </c:pt>
                <c:pt idx="34">
                  <c:v>42353</c:v>
                </c:pt>
                <c:pt idx="35">
                  <c:v>42384</c:v>
                </c:pt>
                <c:pt idx="36">
                  <c:v>42415</c:v>
                </c:pt>
                <c:pt idx="37">
                  <c:v>42444</c:v>
                </c:pt>
                <c:pt idx="38">
                  <c:v>42475</c:v>
                </c:pt>
                <c:pt idx="39">
                  <c:v>42505</c:v>
                </c:pt>
                <c:pt idx="40">
                  <c:v>42536</c:v>
                </c:pt>
                <c:pt idx="41">
                  <c:v>42566</c:v>
                </c:pt>
                <c:pt idx="42">
                  <c:v>42597</c:v>
                </c:pt>
                <c:pt idx="43">
                  <c:v>42628</c:v>
                </c:pt>
                <c:pt idx="44">
                  <c:v>42658</c:v>
                </c:pt>
                <c:pt idx="45">
                  <c:v>42689</c:v>
                </c:pt>
                <c:pt idx="46">
                  <c:v>42719</c:v>
                </c:pt>
                <c:pt idx="47">
                  <c:v>42750</c:v>
                </c:pt>
                <c:pt idx="48">
                  <c:v>42781</c:v>
                </c:pt>
                <c:pt idx="49">
                  <c:v>42809</c:v>
                </c:pt>
                <c:pt idx="50">
                  <c:v>42840</c:v>
                </c:pt>
                <c:pt idx="51">
                  <c:v>42870</c:v>
                </c:pt>
                <c:pt idx="52">
                  <c:v>42901</c:v>
                </c:pt>
                <c:pt idx="53">
                  <c:v>42931</c:v>
                </c:pt>
                <c:pt idx="54">
                  <c:v>42962</c:v>
                </c:pt>
                <c:pt idx="55">
                  <c:v>42993</c:v>
                </c:pt>
                <c:pt idx="56">
                  <c:v>43023</c:v>
                </c:pt>
                <c:pt idx="57">
                  <c:v>43054</c:v>
                </c:pt>
                <c:pt idx="58">
                  <c:v>43084</c:v>
                </c:pt>
                <c:pt idx="59">
                  <c:v>43115</c:v>
                </c:pt>
                <c:pt idx="60">
                  <c:v>43146</c:v>
                </c:pt>
                <c:pt idx="61">
                  <c:v>43174</c:v>
                </c:pt>
                <c:pt idx="62">
                  <c:v>43205</c:v>
                </c:pt>
                <c:pt idx="63">
                  <c:v>43235</c:v>
                </c:pt>
                <c:pt idx="64">
                  <c:v>43266</c:v>
                </c:pt>
                <c:pt idx="65">
                  <c:v>43296</c:v>
                </c:pt>
                <c:pt idx="66">
                  <c:v>43327</c:v>
                </c:pt>
                <c:pt idx="67">
                  <c:v>43358</c:v>
                </c:pt>
                <c:pt idx="68">
                  <c:v>43388</c:v>
                </c:pt>
                <c:pt idx="69">
                  <c:v>43419</c:v>
                </c:pt>
                <c:pt idx="70">
                  <c:v>43449</c:v>
                </c:pt>
                <c:pt idx="71">
                  <c:v>43480</c:v>
                </c:pt>
                <c:pt idx="72">
                  <c:v>43511</c:v>
                </c:pt>
                <c:pt idx="73">
                  <c:v>43539</c:v>
                </c:pt>
                <c:pt idx="74">
                  <c:v>43570</c:v>
                </c:pt>
                <c:pt idx="75">
                  <c:v>43600</c:v>
                </c:pt>
                <c:pt idx="76">
                  <c:v>43631</c:v>
                </c:pt>
                <c:pt idx="77">
                  <c:v>43661</c:v>
                </c:pt>
                <c:pt idx="78">
                  <c:v>43692</c:v>
                </c:pt>
                <c:pt idx="79">
                  <c:v>43723</c:v>
                </c:pt>
                <c:pt idx="80">
                  <c:v>43753</c:v>
                </c:pt>
                <c:pt idx="81">
                  <c:v>43784</c:v>
                </c:pt>
                <c:pt idx="82">
                  <c:v>43814</c:v>
                </c:pt>
                <c:pt idx="83">
                  <c:v>43845</c:v>
                </c:pt>
                <c:pt idx="84">
                  <c:v>43876</c:v>
                </c:pt>
                <c:pt idx="85">
                  <c:v>43905</c:v>
                </c:pt>
                <c:pt idx="86">
                  <c:v>43936</c:v>
                </c:pt>
                <c:pt idx="87">
                  <c:v>43966</c:v>
                </c:pt>
                <c:pt idx="88">
                  <c:v>43997</c:v>
                </c:pt>
                <c:pt idx="89">
                  <c:v>44027</c:v>
                </c:pt>
                <c:pt idx="90">
                  <c:v>44058</c:v>
                </c:pt>
                <c:pt idx="91">
                  <c:v>44089</c:v>
                </c:pt>
                <c:pt idx="92">
                  <c:v>44119</c:v>
                </c:pt>
                <c:pt idx="93">
                  <c:v>44150</c:v>
                </c:pt>
                <c:pt idx="94">
                  <c:v>44180</c:v>
                </c:pt>
                <c:pt idx="95">
                  <c:v>44211</c:v>
                </c:pt>
                <c:pt idx="96">
                  <c:v>44242</c:v>
                </c:pt>
                <c:pt idx="97">
                  <c:v>44270</c:v>
                </c:pt>
                <c:pt idx="98">
                  <c:v>44301</c:v>
                </c:pt>
                <c:pt idx="99">
                  <c:v>44331</c:v>
                </c:pt>
                <c:pt idx="100">
                  <c:v>44362</c:v>
                </c:pt>
                <c:pt idx="101">
                  <c:v>44392</c:v>
                </c:pt>
                <c:pt idx="102">
                  <c:v>44423</c:v>
                </c:pt>
                <c:pt idx="103">
                  <c:v>44454</c:v>
                </c:pt>
                <c:pt idx="104">
                  <c:v>44484</c:v>
                </c:pt>
                <c:pt idx="105">
                  <c:v>44515</c:v>
                </c:pt>
                <c:pt idx="106">
                  <c:v>44545</c:v>
                </c:pt>
                <c:pt idx="107">
                  <c:v>44576</c:v>
                </c:pt>
              </c:numCache>
            </c:numRef>
          </c:cat>
          <c:val>
            <c:numRef>
              <c:f>Data!Freddie_DTI_43</c:f>
              <c:numCache>
                <c:formatCode>0.00</c:formatCode>
                <c:ptCount val="108"/>
                <c:pt idx="0">
                  <c:v>0.12593008577823639</c:v>
                </c:pt>
                <c:pt idx="1">
                  <c:v>0.13630306720733643</c:v>
                </c:pt>
                <c:pt idx="2">
                  <c:v>0.13303442299365997</c:v>
                </c:pt>
                <c:pt idx="3">
                  <c:v>0.11955669522285461</c:v>
                </c:pt>
                <c:pt idx="4">
                  <c:v>0.12934821844100952</c:v>
                </c:pt>
                <c:pt idx="5">
                  <c:v>0.14061646163463593</c:v>
                </c:pt>
                <c:pt idx="6">
                  <c:v>0.15104030072689056</c:v>
                </c:pt>
                <c:pt idx="7">
                  <c:v>0.15807254612445831</c:v>
                </c:pt>
                <c:pt idx="8">
                  <c:v>0.15681186318397522</c:v>
                </c:pt>
                <c:pt idx="9">
                  <c:v>0.14903716742992401</c:v>
                </c:pt>
                <c:pt idx="10">
                  <c:v>0.1540355384349823</c:v>
                </c:pt>
                <c:pt idx="11">
                  <c:v>0.16040745377540588</c:v>
                </c:pt>
                <c:pt idx="12">
                  <c:v>0.14502392709255219</c:v>
                </c:pt>
                <c:pt idx="13">
                  <c:v>0.14340642094612122</c:v>
                </c:pt>
                <c:pt idx="14">
                  <c:v>0.1429208517074585</c:v>
                </c:pt>
                <c:pt idx="15">
                  <c:v>0.14174555242061615</c:v>
                </c:pt>
                <c:pt idx="16">
                  <c:v>0.13770042359828949</c:v>
                </c:pt>
                <c:pt idx="17">
                  <c:v>0.14372394979000092</c:v>
                </c:pt>
                <c:pt idx="18">
                  <c:v>0.14883305132389069</c:v>
                </c:pt>
                <c:pt idx="19">
                  <c:v>0.15536399185657501</c:v>
                </c:pt>
                <c:pt idx="20">
                  <c:v>0.16032621264457703</c:v>
                </c:pt>
                <c:pt idx="21">
                  <c:v>0.15719421207904816</c:v>
                </c:pt>
                <c:pt idx="22">
                  <c:v>0.16994042694568634</c:v>
                </c:pt>
                <c:pt idx="23">
                  <c:v>0.17253509163856506</c:v>
                </c:pt>
                <c:pt idx="24">
                  <c:v>0.1610078364610672</c:v>
                </c:pt>
                <c:pt idx="25">
                  <c:v>0.16094401478767395</c:v>
                </c:pt>
                <c:pt idx="26">
                  <c:v>0.15940725803375244</c:v>
                </c:pt>
                <c:pt idx="27">
                  <c:v>0.15608423948287964</c:v>
                </c:pt>
                <c:pt idx="28">
                  <c:v>0.16911055147647858</c:v>
                </c:pt>
                <c:pt idx="29">
                  <c:v>0.17231661081314087</c:v>
                </c:pt>
                <c:pt idx="30">
                  <c:v>0.1689174473285675</c:v>
                </c:pt>
                <c:pt idx="31">
                  <c:v>0.17422190308570862</c:v>
                </c:pt>
                <c:pt idx="32">
                  <c:v>0.17440386116504669</c:v>
                </c:pt>
                <c:pt idx="33">
                  <c:v>0.17916102707386017</c:v>
                </c:pt>
                <c:pt idx="34">
                  <c:v>0.19179709255695343</c:v>
                </c:pt>
                <c:pt idx="35">
                  <c:v>0.1968207061290741</c:v>
                </c:pt>
                <c:pt idx="36">
                  <c:v>0.19080251455307007</c:v>
                </c:pt>
                <c:pt idx="37">
                  <c:v>0.18098537623882294</c:v>
                </c:pt>
                <c:pt idx="38">
                  <c:v>0.17255377769470215</c:v>
                </c:pt>
                <c:pt idx="39">
                  <c:v>0.17081873118877411</c:v>
                </c:pt>
                <c:pt idx="40">
                  <c:v>0.17287687957286835</c:v>
                </c:pt>
                <c:pt idx="41">
                  <c:v>0.18002903461456299</c:v>
                </c:pt>
                <c:pt idx="42">
                  <c:v>0.18824131786823273</c:v>
                </c:pt>
                <c:pt idx="43">
                  <c:v>0.19125929474830627</c:v>
                </c:pt>
                <c:pt idx="44">
                  <c:v>0.19178235530853271</c:v>
                </c:pt>
                <c:pt idx="45">
                  <c:v>0.19624686241149902</c:v>
                </c:pt>
                <c:pt idx="46">
                  <c:v>0.20964030921459198</c:v>
                </c:pt>
                <c:pt idx="47">
                  <c:v>0.21660640835762024</c:v>
                </c:pt>
                <c:pt idx="48">
                  <c:v>0.21448242664337158</c:v>
                </c:pt>
                <c:pt idx="49">
                  <c:v>0.21056149899959564</c:v>
                </c:pt>
                <c:pt idx="50">
                  <c:v>0.20657512545585632</c:v>
                </c:pt>
                <c:pt idx="51">
                  <c:v>0.19824661314487457</c:v>
                </c:pt>
                <c:pt idx="52">
                  <c:v>0.19486412405967712</c:v>
                </c:pt>
                <c:pt idx="53">
                  <c:v>0.19934035837650299</c:v>
                </c:pt>
                <c:pt idx="54">
                  <c:v>0.20758113265037537</c:v>
                </c:pt>
                <c:pt idx="55">
                  <c:v>0.21678541600704193</c:v>
                </c:pt>
                <c:pt idx="56">
                  <c:v>0.22821345925331116</c:v>
                </c:pt>
                <c:pt idx="57">
                  <c:v>0.23329812288284302</c:v>
                </c:pt>
                <c:pt idx="58">
                  <c:v>0.24438777565956116</c:v>
                </c:pt>
                <c:pt idx="59">
                  <c:v>0.24821306765079498</c:v>
                </c:pt>
                <c:pt idx="60">
                  <c:v>0.24862273037433624</c:v>
                </c:pt>
                <c:pt idx="61">
                  <c:v>0.25937631726264954</c:v>
                </c:pt>
                <c:pt idx="62">
                  <c:v>0.25084382295608521</c:v>
                </c:pt>
                <c:pt idx="63">
                  <c:v>0.2517738938331604</c:v>
                </c:pt>
                <c:pt idx="64">
                  <c:v>0.25265407562255859</c:v>
                </c:pt>
                <c:pt idx="65">
                  <c:v>0.24826246500015259</c:v>
                </c:pt>
                <c:pt idx="66">
                  <c:v>0.26145473122596741</c:v>
                </c:pt>
                <c:pt idx="67">
                  <c:v>0.26599457859992981</c:v>
                </c:pt>
                <c:pt idx="68">
                  <c:v>0.26758155226707458</c:v>
                </c:pt>
                <c:pt idx="69">
                  <c:v>0.27847883105278015</c:v>
                </c:pt>
                <c:pt idx="70">
                  <c:v>0.27720135450363159</c:v>
                </c:pt>
                <c:pt idx="71">
                  <c:v>0.26295340061187744</c:v>
                </c:pt>
                <c:pt idx="72">
                  <c:v>0.24869811534881592</c:v>
                </c:pt>
                <c:pt idx="73">
                  <c:v>0.24084937572479248</c:v>
                </c:pt>
                <c:pt idx="74">
                  <c:v>0.23501092195510864</c:v>
                </c:pt>
                <c:pt idx="75">
                  <c:v>0.23140367865562439</c:v>
                </c:pt>
                <c:pt idx="76">
                  <c:v>0.22391535341739655</c:v>
                </c:pt>
                <c:pt idx="77">
                  <c:v>0.2202179878950119</c:v>
                </c:pt>
                <c:pt idx="78">
                  <c:v>0.22434751689434052</c:v>
                </c:pt>
                <c:pt idx="79">
                  <c:v>0.22815102338790894</c:v>
                </c:pt>
                <c:pt idx="80">
                  <c:v>0.2365354597568512</c:v>
                </c:pt>
                <c:pt idx="81">
                  <c:v>0.2369011789560318</c:v>
                </c:pt>
                <c:pt idx="82">
                  <c:v>0.2374938428401947</c:v>
                </c:pt>
                <c:pt idx="83">
                  <c:v>0.24919366836547852</c:v>
                </c:pt>
                <c:pt idx="84">
                  <c:v>0.22999919950962067</c:v>
                </c:pt>
                <c:pt idx="85">
                  <c:v>0.21290332078933716</c:v>
                </c:pt>
                <c:pt idx="86">
                  <c:v>0.20090848207473755</c:v>
                </c:pt>
                <c:pt idx="87">
                  <c:v>0.19660329818725586</c:v>
                </c:pt>
                <c:pt idx="88">
                  <c:v>0.1904674619436264</c:v>
                </c:pt>
                <c:pt idx="89">
                  <c:v>0.18755035102367401</c:v>
                </c:pt>
                <c:pt idx="90">
                  <c:v>0.18673133850097656</c:v>
                </c:pt>
                <c:pt idx="91">
                  <c:v>0.18903648853302002</c:v>
                </c:pt>
                <c:pt idx="92">
                  <c:v>0.190280482172966</c:v>
                </c:pt>
                <c:pt idx="93">
                  <c:v>0.18882402777671814</c:v>
                </c:pt>
                <c:pt idx="94">
                  <c:v>0.19136355817317963</c:v>
                </c:pt>
                <c:pt idx="95">
                  <c:v>0.18886514008045197</c:v>
                </c:pt>
                <c:pt idx="96">
                  <c:v>0.18558186292648315</c:v>
                </c:pt>
                <c:pt idx="97">
                  <c:v>0.18766437470912933</c:v>
                </c:pt>
                <c:pt idx="98">
                  <c:v>0.18860922753810883</c:v>
                </c:pt>
                <c:pt idx="99">
                  <c:v>0.183416947722435</c:v>
                </c:pt>
                <c:pt idx="100">
                  <c:v>0.18462134897708893</c:v>
                </c:pt>
                <c:pt idx="101">
                  <c:v>0.19204758107662201</c:v>
                </c:pt>
                <c:pt idx="102">
                  <c:v>0.19548390805721283</c:v>
                </c:pt>
                <c:pt idx="103">
                  <c:v>0.20322079956531525</c:v>
                </c:pt>
                <c:pt idx="104">
                  <c:v>0.21053610742092133</c:v>
                </c:pt>
                <c:pt idx="105">
                  <c:v>0.21753500401973724</c:v>
                </c:pt>
                <c:pt idx="106">
                  <c:v>0.22188737988471985</c:v>
                </c:pt>
                <c:pt idx="107">
                  <c:v>0.22662985324859619</c:v>
                </c:pt>
              </c:numCache>
            </c:numRef>
          </c:val>
          <c:smooth val="0"/>
          <c:extLst>
            <c:ext xmlns:c16="http://schemas.microsoft.com/office/drawing/2014/chart" uri="{C3380CC4-5D6E-409C-BE32-E72D297353CC}">
              <c16:uniqueId val="{00000004-89F9-42A5-9491-6E851DFEC34F}"/>
            </c:ext>
          </c:extLst>
        </c:ser>
        <c:ser>
          <c:idx val="4"/>
          <c:order val="5"/>
          <c:tx>
            <c:v>RHS</c:v>
          </c:tx>
          <c:spPr>
            <a:ln>
              <a:solidFill>
                <a:srgbClr val="FFC000"/>
              </a:solidFill>
              <a:prstDash val="dash"/>
            </a:ln>
          </c:spPr>
          <c:marker>
            <c:symbol val="none"/>
          </c:marker>
          <c:cat>
            <c:numRef>
              <c:f>Data!Apr13Date</c:f>
              <c:numCache>
                <c:formatCode>[$-409]mmm\-yy;@</c:formatCode>
                <c:ptCount val="108"/>
                <c:pt idx="0">
                  <c:v>41320</c:v>
                </c:pt>
                <c:pt idx="1">
                  <c:v>41348</c:v>
                </c:pt>
                <c:pt idx="2">
                  <c:v>41379</c:v>
                </c:pt>
                <c:pt idx="3">
                  <c:v>41409</c:v>
                </c:pt>
                <c:pt idx="4">
                  <c:v>41440</c:v>
                </c:pt>
                <c:pt idx="5">
                  <c:v>41470</c:v>
                </c:pt>
                <c:pt idx="6">
                  <c:v>41501</c:v>
                </c:pt>
                <c:pt idx="7">
                  <c:v>41532</c:v>
                </c:pt>
                <c:pt idx="8">
                  <c:v>41562</c:v>
                </c:pt>
                <c:pt idx="9">
                  <c:v>41593</c:v>
                </c:pt>
                <c:pt idx="10">
                  <c:v>41623</c:v>
                </c:pt>
                <c:pt idx="11">
                  <c:v>41654</c:v>
                </c:pt>
                <c:pt idx="12">
                  <c:v>41685</c:v>
                </c:pt>
                <c:pt idx="13">
                  <c:v>41713</c:v>
                </c:pt>
                <c:pt idx="14">
                  <c:v>41744</c:v>
                </c:pt>
                <c:pt idx="15">
                  <c:v>41774</c:v>
                </c:pt>
                <c:pt idx="16">
                  <c:v>41805</c:v>
                </c:pt>
                <c:pt idx="17">
                  <c:v>41835</c:v>
                </c:pt>
                <c:pt idx="18">
                  <c:v>41866</c:v>
                </c:pt>
                <c:pt idx="19">
                  <c:v>41897</c:v>
                </c:pt>
                <c:pt idx="20">
                  <c:v>41927</c:v>
                </c:pt>
                <c:pt idx="21">
                  <c:v>41958</c:v>
                </c:pt>
                <c:pt idx="22">
                  <c:v>41988</c:v>
                </c:pt>
                <c:pt idx="23">
                  <c:v>42019</c:v>
                </c:pt>
                <c:pt idx="24">
                  <c:v>42050</c:v>
                </c:pt>
                <c:pt idx="25">
                  <c:v>42078</c:v>
                </c:pt>
                <c:pt idx="26">
                  <c:v>42109</c:v>
                </c:pt>
                <c:pt idx="27">
                  <c:v>42139</c:v>
                </c:pt>
                <c:pt idx="28">
                  <c:v>42170</c:v>
                </c:pt>
                <c:pt idx="29">
                  <c:v>42200</c:v>
                </c:pt>
                <c:pt idx="30">
                  <c:v>42231</c:v>
                </c:pt>
                <c:pt idx="31">
                  <c:v>42262</c:v>
                </c:pt>
                <c:pt idx="32">
                  <c:v>42292</c:v>
                </c:pt>
                <c:pt idx="33">
                  <c:v>42323</c:v>
                </c:pt>
                <c:pt idx="34">
                  <c:v>42353</c:v>
                </c:pt>
                <c:pt idx="35">
                  <c:v>42384</c:v>
                </c:pt>
                <c:pt idx="36">
                  <c:v>42415</c:v>
                </c:pt>
                <c:pt idx="37">
                  <c:v>42444</c:v>
                </c:pt>
                <c:pt idx="38">
                  <c:v>42475</c:v>
                </c:pt>
                <c:pt idx="39">
                  <c:v>42505</c:v>
                </c:pt>
                <c:pt idx="40">
                  <c:v>42536</c:v>
                </c:pt>
                <c:pt idx="41">
                  <c:v>42566</c:v>
                </c:pt>
                <c:pt idx="42">
                  <c:v>42597</c:v>
                </c:pt>
                <c:pt idx="43">
                  <c:v>42628</c:v>
                </c:pt>
                <c:pt idx="44">
                  <c:v>42658</c:v>
                </c:pt>
                <c:pt idx="45">
                  <c:v>42689</c:v>
                </c:pt>
                <c:pt idx="46">
                  <c:v>42719</c:v>
                </c:pt>
                <c:pt idx="47">
                  <c:v>42750</c:v>
                </c:pt>
                <c:pt idx="48">
                  <c:v>42781</c:v>
                </c:pt>
                <c:pt idx="49">
                  <c:v>42809</c:v>
                </c:pt>
                <c:pt idx="50">
                  <c:v>42840</c:v>
                </c:pt>
                <c:pt idx="51">
                  <c:v>42870</c:v>
                </c:pt>
                <c:pt idx="52">
                  <c:v>42901</c:v>
                </c:pt>
                <c:pt idx="53">
                  <c:v>42931</c:v>
                </c:pt>
                <c:pt idx="54">
                  <c:v>42962</c:v>
                </c:pt>
                <c:pt idx="55">
                  <c:v>42993</c:v>
                </c:pt>
                <c:pt idx="56">
                  <c:v>43023</c:v>
                </c:pt>
                <c:pt idx="57">
                  <c:v>43054</c:v>
                </c:pt>
                <c:pt idx="58">
                  <c:v>43084</c:v>
                </c:pt>
                <c:pt idx="59">
                  <c:v>43115</c:v>
                </c:pt>
                <c:pt idx="60">
                  <c:v>43146</c:v>
                </c:pt>
                <c:pt idx="61">
                  <c:v>43174</c:v>
                </c:pt>
                <c:pt idx="62">
                  <c:v>43205</c:v>
                </c:pt>
                <c:pt idx="63">
                  <c:v>43235</c:v>
                </c:pt>
                <c:pt idx="64">
                  <c:v>43266</c:v>
                </c:pt>
                <c:pt idx="65">
                  <c:v>43296</c:v>
                </c:pt>
                <c:pt idx="66">
                  <c:v>43327</c:v>
                </c:pt>
                <c:pt idx="67">
                  <c:v>43358</c:v>
                </c:pt>
                <c:pt idx="68">
                  <c:v>43388</c:v>
                </c:pt>
                <c:pt idx="69">
                  <c:v>43419</c:v>
                </c:pt>
                <c:pt idx="70">
                  <c:v>43449</c:v>
                </c:pt>
                <c:pt idx="71">
                  <c:v>43480</c:v>
                </c:pt>
                <c:pt idx="72">
                  <c:v>43511</c:v>
                </c:pt>
                <c:pt idx="73">
                  <c:v>43539</c:v>
                </c:pt>
                <c:pt idx="74">
                  <c:v>43570</c:v>
                </c:pt>
                <c:pt idx="75">
                  <c:v>43600</c:v>
                </c:pt>
                <c:pt idx="76">
                  <c:v>43631</c:v>
                </c:pt>
                <c:pt idx="77">
                  <c:v>43661</c:v>
                </c:pt>
                <c:pt idx="78">
                  <c:v>43692</c:v>
                </c:pt>
                <c:pt idx="79">
                  <c:v>43723</c:v>
                </c:pt>
                <c:pt idx="80">
                  <c:v>43753</c:v>
                </c:pt>
                <c:pt idx="81">
                  <c:v>43784</c:v>
                </c:pt>
                <c:pt idx="82">
                  <c:v>43814</c:v>
                </c:pt>
                <c:pt idx="83">
                  <c:v>43845</c:v>
                </c:pt>
                <c:pt idx="84">
                  <c:v>43876</c:v>
                </c:pt>
                <c:pt idx="85">
                  <c:v>43905</c:v>
                </c:pt>
                <c:pt idx="86">
                  <c:v>43936</c:v>
                </c:pt>
                <c:pt idx="87">
                  <c:v>43966</c:v>
                </c:pt>
                <c:pt idx="88">
                  <c:v>43997</c:v>
                </c:pt>
                <c:pt idx="89">
                  <c:v>44027</c:v>
                </c:pt>
                <c:pt idx="90">
                  <c:v>44058</c:v>
                </c:pt>
                <c:pt idx="91">
                  <c:v>44089</c:v>
                </c:pt>
                <c:pt idx="92">
                  <c:v>44119</c:v>
                </c:pt>
                <c:pt idx="93">
                  <c:v>44150</c:v>
                </c:pt>
                <c:pt idx="94">
                  <c:v>44180</c:v>
                </c:pt>
                <c:pt idx="95">
                  <c:v>44211</c:v>
                </c:pt>
                <c:pt idx="96">
                  <c:v>44242</c:v>
                </c:pt>
                <c:pt idx="97">
                  <c:v>44270</c:v>
                </c:pt>
                <c:pt idx="98">
                  <c:v>44301</c:v>
                </c:pt>
                <c:pt idx="99">
                  <c:v>44331</c:v>
                </c:pt>
                <c:pt idx="100">
                  <c:v>44362</c:v>
                </c:pt>
                <c:pt idx="101">
                  <c:v>44392</c:v>
                </c:pt>
                <c:pt idx="102">
                  <c:v>44423</c:v>
                </c:pt>
                <c:pt idx="103">
                  <c:v>44454</c:v>
                </c:pt>
                <c:pt idx="104">
                  <c:v>44484</c:v>
                </c:pt>
                <c:pt idx="105">
                  <c:v>44515</c:v>
                </c:pt>
                <c:pt idx="106">
                  <c:v>44545</c:v>
                </c:pt>
                <c:pt idx="107">
                  <c:v>44576</c:v>
                </c:pt>
              </c:numCache>
            </c:numRef>
          </c:cat>
          <c:val>
            <c:numRef>
              <c:f>Data!RHS_DTI_43</c:f>
              <c:numCache>
                <c:formatCode>0.00</c:formatCode>
                <c:ptCount val="108"/>
                <c:pt idx="0">
                  <c:v>0.1980389803647995</c:v>
                </c:pt>
                <c:pt idx="1">
                  <c:v>0.20465995371341705</c:v>
                </c:pt>
                <c:pt idx="2">
                  <c:v>0.19849038124084473</c:v>
                </c:pt>
                <c:pt idx="3">
                  <c:v>0.18400254845619202</c:v>
                </c:pt>
                <c:pt idx="4">
                  <c:v>0.18116642534732819</c:v>
                </c:pt>
                <c:pt idx="5">
                  <c:v>0.18786127865314484</c:v>
                </c:pt>
                <c:pt idx="6">
                  <c:v>0.1945144385099411</c:v>
                </c:pt>
                <c:pt idx="7">
                  <c:v>0.19488343596458435</c:v>
                </c:pt>
                <c:pt idx="8">
                  <c:v>0.19063256680965424</c:v>
                </c:pt>
                <c:pt idx="9">
                  <c:v>0.18290786445140839</c:v>
                </c:pt>
                <c:pt idx="10">
                  <c:v>0.1845758855342865</c:v>
                </c:pt>
                <c:pt idx="11">
                  <c:v>0.19918230175971985</c:v>
                </c:pt>
                <c:pt idx="12">
                  <c:v>0.17233414947986603</c:v>
                </c:pt>
                <c:pt idx="13">
                  <c:v>0.16360600292682648</c:v>
                </c:pt>
                <c:pt idx="14">
                  <c:v>0.15411968529224396</c:v>
                </c:pt>
                <c:pt idx="15">
                  <c:v>0.15034683048725128</c:v>
                </c:pt>
                <c:pt idx="16">
                  <c:v>0.14162524044513702</c:v>
                </c:pt>
                <c:pt idx="17">
                  <c:v>0.12920872867107391</c:v>
                </c:pt>
                <c:pt idx="18">
                  <c:v>0.12525603175163269</c:v>
                </c:pt>
                <c:pt idx="19">
                  <c:v>0.12647593021392822</c:v>
                </c:pt>
                <c:pt idx="20">
                  <c:v>0.12598362565040588</c:v>
                </c:pt>
                <c:pt idx="21">
                  <c:v>0.12923306226730347</c:v>
                </c:pt>
                <c:pt idx="22">
                  <c:v>0.12476547807455063</c:v>
                </c:pt>
                <c:pt idx="23">
                  <c:v>0.12143119424581528</c:v>
                </c:pt>
                <c:pt idx="24">
                  <c:v>0.12828376889228821</c:v>
                </c:pt>
                <c:pt idx="25">
                  <c:v>0.12413212656974792</c:v>
                </c:pt>
                <c:pt idx="26">
                  <c:v>0.12466349452733994</c:v>
                </c:pt>
                <c:pt idx="27">
                  <c:v>0.11467844247817993</c:v>
                </c:pt>
                <c:pt idx="28">
                  <c:v>0.11892912536859512</c:v>
                </c:pt>
                <c:pt idx="29">
                  <c:v>0.12356221675872803</c:v>
                </c:pt>
                <c:pt idx="30">
                  <c:v>0.12388072907924652</c:v>
                </c:pt>
                <c:pt idx="31">
                  <c:v>0.12752316892147064</c:v>
                </c:pt>
                <c:pt idx="32">
                  <c:v>0.13642960786819458</c:v>
                </c:pt>
                <c:pt idx="33">
                  <c:v>0.13476361334323883</c:v>
                </c:pt>
                <c:pt idx="34">
                  <c:v>0.14625084400177002</c:v>
                </c:pt>
                <c:pt idx="35">
                  <c:v>0.14527332782745361</c:v>
                </c:pt>
                <c:pt idx="36">
                  <c:v>0.12093668431043625</c:v>
                </c:pt>
                <c:pt idx="37">
                  <c:v>0.10899797827005386</c:v>
                </c:pt>
                <c:pt idx="38">
                  <c:v>0.10422177612781525</c:v>
                </c:pt>
                <c:pt idx="39">
                  <c:v>0.10451260209083557</c:v>
                </c:pt>
                <c:pt idx="40">
                  <c:v>9.8569683730602264E-2</c:v>
                </c:pt>
                <c:pt idx="41">
                  <c:v>9.6585117280483246E-2</c:v>
                </c:pt>
                <c:pt idx="42">
                  <c:v>9.9689550697803497E-2</c:v>
                </c:pt>
                <c:pt idx="43">
                  <c:v>0.10194864124059677</c:v>
                </c:pt>
                <c:pt idx="44">
                  <c:v>9.1777458786964417E-2</c:v>
                </c:pt>
                <c:pt idx="45">
                  <c:v>0.10221643000841141</c:v>
                </c:pt>
                <c:pt idx="46">
                  <c:v>0.10858417302370071</c:v>
                </c:pt>
                <c:pt idx="47">
                  <c:v>0.10244216024875641</c:v>
                </c:pt>
                <c:pt idx="48">
                  <c:v>0.10034602135419846</c:v>
                </c:pt>
                <c:pt idx="49">
                  <c:v>0.10496614128351212</c:v>
                </c:pt>
                <c:pt idx="50">
                  <c:v>9.9722400307655334E-2</c:v>
                </c:pt>
                <c:pt idx="51">
                  <c:v>0.10000000149011612</c:v>
                </c:pt>
                <c:pt idx="52">
                  <c:v>9.516887366771698E-2</c:v>
                </c:pt>
                <c:pt idx="53">
                  <c:v>9.8620623350143433E-2</c:v>
                </c:pt>
                <c:pt idx="54">
                  <c:v>0.10332480818033218</c:v>
                </c:pt>
                <c:pt idx="55">
                  <c:v>0.10118060559034348</c:v>
                </c:pt>
                <c:pt idx="56">
                  <c:v>0.1036553829908371</c:v>
                </c:pt>
                <c:pt idx="57">
                  <c:v>0.10950528085231781</c:v>
                </c:pt>
                <c:pt idx="58">
                  <c:v>0.10733893513679504</c:v>
                </c:pt>
                <c:pt idx="59">
                  <c:v>0.10544712841510773</c:v>
                </c:pt>
                <c:pt idx="60">
                  <c:v>0.11027686297893524</c:v>
                </c:pt>
                <c:pt idx="61">
                  <c:v>0.11239193379878998</c:v>
                </c:pt>
                <c:pt idx="62">
                  <c:v>9.9932782351970673E-2</c:v>
                </c:pt>
                <c:pt idx="63">
                  <c:v>9.8357290029525757E-2</c:v>
                </c:pt>
                <c:pt idx="64">
                  <c:v>9.7510799765586853E-2</c:v>
                </c:pt>
                <c:pt idx="65">
                  <c:v>9.6592716872692108E-2</c:v>
                </c:pt>
                <c:pt idx="66">
                  <c:v>9.1767750680446625E-2</c:v>
                </c:pt>
                <c:pt idx="67">
                  <c:v>9.756401926279068E-2</c:v>
                </c:pt>
                <c:pt idx="68">
                  <c:v>9.3838527798652649E-2</c:v>
                </c:pt>
                <c:pt idx="69">
                  <c:v>9.3866817653179169E-2</c:v>
                </c:pt>
                <c:pt idx="70">
                  <c:v>9.5989257097244263E-2</c:v>
                </c:pt>
                <c:pt idx="71">
                  <c:v>0.10966057330369949</c:v>
                </c:pt>
                <c:pt idx="72">
                  <c:v>8.9861750602722168E-2</c:v>
                </c:pt>
                <c:pt idx="73">
                  <c:v>0.10199523717164993</c:v>
                </c:pt>
                <c:pt idx="74">
                  <c:v>8.9159317314624786E-2</c:v>
                </c:pt>
                <c:pt idx="75">
                  <c:v>9.9717885255813599E-2</c:v>
                </c:pt>
                <c:pt idx="76">
                  <c:v>9.3052253127098083E-2</c:v>
                </c:pt>
                <c:pt idx="77">
                  <c:v>8.8635645806789398E-2</c:v>
                </c:pt>
                <c:pt idx="78">
                  <c:v>8.986615389585495E-2</c:v>
                </c:pt>
                <c:pt idx="79">
                  <c:v>0.10050750523805618</c:v>
                </c:pt>
                <c:pt idx="80">
                  <c:v>9.2519253492355347E-2</c:v>
                </c:pt>
                <c:pt idx="81">
                  <c:v>9.6284791827201843E-2</c:v>
                </c:pt>
                <c:pt idx="82">
                  <c:v>9.6674315631389618E-2</c:v>
                </c:pt>
                <c:pt idx="83">
                  <c:v>0.10648620873689651</c:v>
                </c:pt>
                <c:pt idx="84">
                  <c:v>9.8756909370422363E-2</c:v>
                </c:pt>
                <c:pt idx="85">
                  <c:v>9.8420150578022003E-2</c:v>
                </c:pt>
                <c:pt idx="86">
                  <c:v>0.10624229162931442</c:v>
                </c:pt>
                <c:pt idx="87">
                  <c:v>0.10873563587665558</c:v>
                </c:pt>
                <c:pt idx="88">
                  <c:v>0.10743801295757294</c:v>
                </c:pt>
                <c:pt idx="89">
                  <c:v>0.10811877995729446</c:v>
                </c:pt>
                <c:pt idx="90">
                  <c:v>0.10457570105791092</c:v>
                </c:pt>
                <c:pt idx="91">
                  <c:v>0.10620021820068359</c:v>
                </c:pt>
                <c:pt idx="92">
                  <c:v>0.11001672595739365</c:v>
                </c:pt>
                <c:pt idx="93">
                  <c:v>0.11331506818532944</c:v>
                </c:pt>
                <c:pt idx="94">
                  <c:v>0.11338327825069427</c:v>
                </c:pt>
                <c:pt idx="95">
                  <c:v>0.11859308183193207</c:v>
                </c:pt>
                <c:pt idx="96">
                  <c:v>0.11441860347986221</c:v>
                </c:pt>
                <c:pt idx="97">
                  <c:v>0.11132728308439255</c:v>
                </c:pt>
                <c:pt idx="98">
                  <c:v>0.10400176048278809</c:v>
                </c:pt>
                <c:pt idx="99">
                  <c:v>0.10644160956144333</c:v>
                </c:pt>
                <c:pt idx="100">
                  <c:v>0.10865405201911926</c:v>
                </c:pt>
                <c:pt idx="101">
                  <c:v>0.10758918523788452</c:v>
                </c:pt>
                <c:pt idx="102">
                  <c:v>0.10789726674556732</c:v>
                </c:pt>
                <c:pt idx="103">
                  <c:v>0.1046411395072937</c:v>
                </c:pt>
                <c:pt idx="104">
                  <c:v>0.10706637799739838</c:v>
                </c:pt>
                <c:pt idx="105">
                  <c:v>0.11092851310968399</c:v>
                </c:pt>
                <c:pt idx="106">
                  <c:v>0.1109333336353302</c:v>
                </c:pt>
                <c:pt idx="107">
                  <c:v>0.10827895253896713</c:v>
                </c:pt>
              </c:numCache>
            </c:numRef>
          </c:val>
          <c:smooth val="0"/>
          <c:extLst>
            <c:ext xmlns:c16="http://schemas.microsoft.com/office/drawing/2014/chart" uri="{C3380CC4-5D6E-409C-BE32-E72D297353CC}">
              <c16:uniqueId val="{00000005-89F9-42A5-9491-6E851DFEC34F}"/>
            </c:ext>
          </c:extLst>
        </c:ser>
        <c:ser>
          <c:idx val="5"/>
          <c:order val="6"/>
          <c:tx>
            <c:v>Portfolio</c:v>
          </c:tx>
          <c:spPr>
            <a:ln>
              <a:solidFill>
                <a:srgbClr val="00B0F0"/>
              </a:solidFill>
            </a:ln>
          </c:spPr>
          <c:marker>
            <c:symbol val="none"/>
          </c:marker>
          <c:cat>
            <c:numRef>
              <c:f>Data!Apr13Date</c:f>
              <c:numCache>
                <c:formatCode>[$-409]mmm\-yy;@</c:formatCode>
                <c:ptCount val="108"/>
                <c:pt idx="0">
                  <c:v>41320</c:v>
                </c:pt>
                <c:pt idx="1">
                  <c:v>41348</c:v>
                </c:pt>
                <c:pt idx="2">
                  <c:v>41379</c:v>
                </c:pt>
                <c:pt idx="3">
                  <c:v>41409</c:v>
                </c:pt>
                <c:pt idx="4">
                  <c:v>41440</c:v>
                </c:pt>
                <c:pt idx="5">
                  <c:v>41470</c:v>
                </c:pt>
                <c:pt idx="6">
                  <c:v>41501</c:v>
                </c:pt>
                <c:pt idx="7">
                  <c:v>41532</c:v>
                </c:pt>
                <c:pt idx="8">
                  <c:v>41562</c:v>
                </c:pt>
                <c:pt idx="9">
                  <c:v>41593</c:v>
                </c:pt>
                <c:pt idx="10">
                  <c:v>41623</c:v>
                </c:pt>
                <c:pt idx="11">
                  <c:v>41654</c:v>
                </c:pt>
                <c:pt idx="12">
                  <c:v>41685</c:v>
                </c:pt>
                <c:pt idx="13">
                  <c:v>41713</c:v>
                </c:pt>
                <c:pt idx="14">
                  <c:v>41744</c:v>
                </c:pt>
                <c:pt idx="15">
                  <c:v>41774</c:v>
                </c:pt>
                <c:pt idx="16">
                  <c:v>41805</c:v>
                </c:pt>
                <c:pt idx="17">
                  <c:v>41835</c:v>
                </c:pt>
                <c:pt idx="18">
                  <c:v>41866</c:v>
                </c:pt>
                <c:pt idx="19">
                  <c:v>41897</c:v>
                </c:pt>
                <c:pt idx="20">
                  <c:v>41927</c:v>
                </c:pt>
                <c:pt idx="21">
                  <c:v>41958</c:v>
                </c:pt>
                <c:pt idx="22">
                  <c:v>41988</c:v>
                </c:pt>
                <c:pt idx="23">
                  <c:v>42019</c:v>
                </c:pt>
                <c:pt idx="24">
                  <c:v>42050</c:v>
                </c:pt>
                <c:pt idx="25">
                  <c:v>42078</c:v>
                </c:pt>
                <c:pt idx="26">
                  <c:v>42109</c:v>
                </c:pt>
                <c:pt idx="27">
                  <c:v>42139</c:v>
                </c:pt>
                <c:pt idx="28">
                  <c:v>42170</c:v>
                </c:pt>
                <c:pt idx="29">
                  <c:v>42200</c:v>
                </c:pt>
                <c:pt idx="30">
                  <c:v>42231</c:v>
                </c:pt>
                <c:pt idx="31">
                  <c:v>42262</c:v>
                </c:pt>
                <c:pt idx="32">
                  <c:v>42292</c:v>
                </c:pt>
                <c:pt idx="33">
                  <c:v>42323</c:v>
                </c:pt>
                <c:pt idx="34">
                  <c:v>42353</c:v>
                </c:pt>
                <c:pt idx="35">
                  <c:v>42384</c:v>
                </c:pt>
                <c:pt idx="36">
                  <c:v>42415</c:v>
                </c:pt>
                <c:pt idx="37">
                  <c:v>42444</c:v>
                </c:pt>
                <c:pt idx="38">
                  <c:v>42475</c:v>
                </c:pt>
                <c:pt idx="39">
                  <c:v>42505</c:v>
                </c:pt>
                <c:pt idx="40">
                  <c:v>42536</c:v>
                </c:pt>
                <c:pt idx="41">
                  <c:v>42566</c:v>
                </c:pt>
                <c:pt idx="42">
                  <c:v>42597</c:v>
                </c:pt>
                <c:pt idx="43">
                  <c:v>42628</c:v>
                </c:pt>
                <c:pt idx="44">
                  <c:v>42658</c:v>
                </c:pt>
                <c:pt idx="45">
                  <c:v>42689</c:v>
                </c:pt>
                <c:pt idx="46">
                  <c:v>42719</c:v>
                </c:pt>
                <c:pt idx="47">
                  <c:v>42750</c:v>
                </c:pt>
                <c:pt idx="48">
                  <c:v>42781</c:v>
                </c:pt>
                <c:pt idx="49">
                  <c:v>42809</c:v>
                </c:pt>
                <c:pt idx="50">
                  <c:v>42840</c:v>
                </c:pt>
                <c:pt idx="51">
                  <c:v>42870</c:v>
                </c:pt>
                <c:pt idx="52">
                  <c:v>42901</c:v>
                </c:pt>
                <c:pt idx="53">
                  <c:v>42931</c:v>
                </c:pt>
                <c:pt idx="54">
                  <c:v>42962</c:v>
                </c:pt>
                <c:pt idx="55">
                  <c:v>42993</c:v>
                </c:pt>
                <c:pt idx="56">
                  <c:v>43023</c:v>
                </c:pt>
                <c:pt idx="57">
                  <c:v>43054</c:v>
                </c:pt>
                <c:pt idx="58">
                  <c:v>43084</c:v>
                </c:pt>
                <c:pt idx="59">
                  <c:v>43115</c:v>
                </c:pt>
                <c:pt idx="60">
                  <c:v>43146</c:v>
                </c:pt>
                <c:pt idx="61">
                  <c:v>43174</c:v>
                </c:pt>
                <c:pt idx="62">
                  <c:v>43205</c:v>
                </c:pt>
                <c:pt idx="63">
                  <c:v>43235</c:v>
                </c:pt>
                <c:pt idx="64">
                  <c:v>43266</c:v>
                </c:pt>
                <c:pt idx="65">
                  <c:v>43296</c:v>
                </c:pt>
                <c:pt idx="66">
                  <c:v>43327</c:v>
                </c:pt>
                <c:pt idx="67">
                  <c:v>43358</c:v>
                </c:pt>
                <c:pt idx="68">
                  <c:v>43388</c:v>
                </c:pt>
                <c:pt idx="69">
                  <c:v>43419</c:v>
                </c:pt>
                <c:pt idx="70">
                  <c:v>43449</c:v>
                </c:pt>
                <c:pt idx="71">
                  <c:v>43480</c:v>
                </c:pt>
                <c:pt idx="72">
                  <c:v>43511</c:v>
                </c:pt>
                <c:pt idx="73">
                  <c:v>43539</c:v>
                </c:pt>
                <c:pt idx="74">
                  <c:v>43570</c:v>
                </c:pt>
                <c:pt idx="75">
                  <c:v>43600</c:v>
                </c:pt>
                <c:pt idx="76">
                  <c:v>43631</c:v>
                </c:pt>
                <c:pt idx="77">
                  <c:v>43661</c:v>
                </c:pt>
                <c:pt idx="78">
                  <c:v>43692</c:v>
                </c:pt>
                <c:pt idx="79">
                  <c:v>43723</c:v>
                </c:pt>
                <c:pt idx="80">
                  <c:v>43753</c:v>
                </c:pt>
                <c:pt idx="81">
                  <c:v>43784</c:v>
                </c:pt>
                <c:pt idx="82">
                  <c:v>43814</c:v>
                </c:pt>
                <c:pt idx="83">
                  <c:v>43845</c:v>
                </c:pt>
                <c:pt idx="84">
                  <c:v>43876</c:v>
                </c:pt>
                <c:pt idx="85">
                  <c:v>43905</c:v>
                </c:pt>
                <c:pt idx="86">
                  <c:v>43936</c:v>
                </c:pt>
                <c:pt idx="87">
                  <c:v>43966</c:v>
                </c:pt>
                <c:pt idx="88">
                  <c:v>43997</c:v>
                </c:pt>
                <c:pt idx="89">
                  <c:v>44027</c:v>
                </c:pt>
                <c:pt idx="90">
                  <c:v>44058</c:v>
                </c:pt>
                <c:pt idx="91">
                  <c:v>44089</c:v>
                </c:pt>
                <c:pt idx="92">
                  <c:v>44119</c:v>
                </c:pt>
                <c:pt idx="93">
                  <c:v>44150</c:v>
                </c:pt>
                <c:pt idx="94">
                  <c:v>44180</c:v>
                </c:pt>
                <c:pt idx="95">
                  <c:v>44211</c:v>
                </c:pt>
                <c:pt idx="96">
                  <c:v>44242</c:v>
                </c:pt>
                <c:pt idx="97">
                  <c:v>44270</c:v>
                </c:pt>
                <c:pt idx="98">
                  <c:v>44301</c:v>
                </c:pt>
                <c:pt idx="99">
                  <c:v>44331</c:v>
                </c:pt>
                <c:pt idx="100">
                  <c:v>44362</c:v>
                </c:pt>
                <c:pt idx="101">
                  <c:v>44392</c:v>
                </c:pt>
                <c:pt idx="102">
                  <c:v>44423</c:v>
                </c:pt>
                <c:pt idx="103">
                  <c:v>44454</c:v>
                </c:pt>
                <c:pt idx="104">
                  <c:v>44484</c:v>
                </c:pt>
                <c:pt idx="105">
                  <c:v>44515</c:v>
                </c:pt>
                <c:pt idx="106">
                  <c:v>44545</c:v>
                </c:pt>
                <c:pt idx="107">
                  <c:v>44576</c:v>
                </c:pt>
              </c:numCache>
            </c:numRef>
          </c:cat>
          <c:val>
            <c:numRef>
              <c:f>'6a'!$V$2:$V$102</c:f>
              <c:numCache>
                <c:formatCode>0%</c:formatCode>
                <c:ptCount val="101"/>
                <c:pt idx="0">
                  <c:v>0.1136831</c:v>
                </c:pt>
                <c:pt idx="1">
                  <c:v>0.1041667</c:v>
                </c:pt>
                <c:pt idx="2">
                  <c:v>0.1050972</c:v>
                </c:pt>
                <c:pt idx="3">
                  <c:v>9.5583799999999997E-2</c:v>
                </c:pt>
                <c:pt idx="4">
                  <c:v>0.1000176</c:v>
                </c:pt>
                <c:pt idx="5">
                  <c:v>0.10395550000000001</c:v>
                </c:pt>
                <c:pt idx="6">
                  <c:v>0.1213018</c:v>
                </c:pt>
                <c:pt idx="7">
                  <c:v>0.1287489</c:v>
                </c:pt>
                <c:pt idx="8">
                  <c:v>0.1130123</c:v>
                </c:pt>
                <c:pt idx="9">
                  <c:v>0.11970260000000001</c:v>
                </c:pt>
                <c:pt idx="10">
                  <c:v>0.114972</c:v>
                </c:pt>
                <c:pt idx="11">
                  <c:v>0.10534399999999999</c:v>
                </c:pt>
                <c:pt idx="12">
                  <c:v>7.2336600000000001E-2</c:v>
                </c:pt>
                <c:pt idx="13">
                  <c:v>6.9495399999999999E-2</c:v>
                </c:pt>
                <c:pt idx="14">
                  <c:v>7.1829199999999996E-2</c:v>
                </c:pt>
                <c:pt idx="15">
                  <c:v>6.5670300000000001E-2</c:v>
                </c:pt>
                <c:pt idx="16">
                  <c:v>5.6033899999999998E-2</c:v>
                </c:pt>
                <c:pt idx="17">
                  <c:v>6.4492999999999995E-2</c:v>
                </c:pt>
                <c:pt idx="18">
                  <c:v>7.63712E-2</c:v>
                </c:pt>
                <c:pt idx="19">
                  <c:v>8.0048400000000006E-2</c:v>
                </c:pt>
                <c:pt idx="20">
                  <c:v>7.6581800000000005E-2</c:v>
                </c:pt>
                <c:pt idx="21">
                  <c:v>7.9193799999999995E-2</c:v>
                </c:pt>
                <c:pt idx="22">
                  <c:v>7.9529199999999994E-2</c:v>
                </c:pt>
                <c:pt idx="23">
                  <c:v>8.0508499999999997E-2</c:v>
                </c:pt>
                <c:pt idx="24">
                  <c:v>7.4103000000000002E-2</c:v>
                </c:pt>
                <c:pt idx="25">
                  <c:v>6.8085800000000002E-2</c:v>
                </c:pt>
                <c:pt idx="26">
                  <c:v>6.6105899999999995E-2</c:v>
                </c:pt>
                <c:pt idx="27">
                  <c:v>6.4399300000000007E-2</c:v>
                </c:pt>
                <c:pt idx="28">
                  <c:v>6.2157400000000002E-2</c:v>
                </c:pt>
                <c:pt idx="29">
                  <c:v>6.2926499999999996E-2</c:v>
                </c:pt>
                <c:pt idx="30">
                  <c:v>7.3629399999999998E-2</c:v>
                </c:pt>
                <c:pt idx="31">
                  <c:v>7.5832999999999998E-2</c:v>
                </c:pt>
                <c:pt idx="32">
                  <c:v>6.2762799999999994E-2</c:v>
                </c:pt>
                <c:pt idx="33">
                  <c:v>6.3874100000000003E-2</c:v>
                </c:pt>
                <c:pt idx="34">
                  <c:v>5.7329199999999997E-2</c:v>
                </c:pt>
                <c:pt idx="35">
                  <c:v>5.1032000000000001E-2</c:v>
                </c:pt>
                <c:pt idx="36">
                  <c:v>5.6036299999999997E-2</c:v>
                </c:pt>
                <c:pt idx="37">
                  <c:v>5.2344099999999998E-2</c:v>
                </c:pt>
                <c:pt idx="38">
                  <c:v>4.9337699999999998E-2</c:v>
                </c:pt>
                <c:pt idx="39">
                  <c:v>4.4761599999999999E-2</c:v>
                </c:pt>
                <c:pt idx="40">
                  <c:v>4.3781500000000001E-2</c:v>
                </c:pt>
                <c:pt idx="41">
                  <c:v>4.9274699999999998E-2</c:v>
                </c:pt>
                <c:pt idx="42">
                  <c:v>5.3607799999999997E-2</c:v>
                </c:pt>
                <c:pt idx="43">
                  <c:v>5.9855100000000001E-2</c:v>
                </c:pt>
                <c:pt idx="44">
                  <c:v>5.0953499999999999E-2</c:v>
                </c:pt>
                <c:pt idx="45">
                  <c:v>5.3337500000000003E-2</c:v>
                </c:pt>
                <c:pt idx="46">
                  <c:v>5.6101400000000003E-2</c:v>
                </c:pt>
                <c:pt idx="47">
                  <c:v>6.5203499999999998E-2</c:v>
                </c:pt>
                <c:pt idx="48">
                  <c:v>6.29971E-2</c:v>
                </c:pt>
                <c:pt idx="49">
                  <c:v>5.8317000000000001E-2</c:v>
                </c:pt>
                <c:pt idx="50">
                  <c:v>5.9381499999999997E-2</c:v>
                </c:pt>
                <c:pt idx="51">
                  <c:v>5.4997699999999997E-2</c:v>
                </c:pt>
                <c:pt idx="52">
                  <c:v>5.3217599999999997E-2</c:v>
                </c:pt>
                <c:pt idx="53">
                  <c:v>5.81951E-2</c:v>
                </c:pt>
                <c:pt idx="54">
                  <c:v>5.8695900000000002E-2</c:v>
                </c:pt>
                <c:pt idx="55">
                  <c:v>5.9314199999999997E-2</c:v>
                </c:pt>
                <c:pt idx="56">
                  <c:v>5.6189500000000003E-2</c:v>
                </c:pt>
                <c:pt idx="57">
                  <c:v>6.36766E-2</c:v>
                </c:pt>
                <c:pt idx="58">
                  <c:v>7.0819400000000005E-2</c:v>
                </c:pt>
                <c:pt idx="59">
                  <c:v>7.6398900000000006E-2</c:v>
                </c:pt>
                <c:pt idx="60">
                  <c:v>7.6455599999999999E-2</c:v>
                </c:pt>
                <c:pt idx="61">
                  <c:v>7.4698799999999996E-2</c:v>
                </c:pt>
                <c:pt idx="62">
                  <c:v>7.0618899999999998E-2</c:v>
                </c:pt>
                <c:pt idx="63">
                  <c:v>7.6054800000000006E-2</c:v>
                </c:pt>
                <c:pt idx="64">
                  <c:v>7.4028899999999995E-2</c:v>
                </c:pt>
                <c:pt idx="65">
                  <c:v>7.6292600000000002E-2</c:v>
                </c:pt>
                <c:pt idx="66">
                  <c:v>8.2618399999999995E-2</c:v>
                </c:pt>
                <c:pt idx="67">
                  <c:v>8.2458000000000004E-2</c:v>
                </c:pt>
                <c:pt idx="68">
                  <c:v>9.8410300000000006E-2</c:v>
                </c:pt>
                <c:pt idx="69">
                  <c:v>8.6894100000000002E-2</c:v>
                </c:pt>
                <c:pt idx="70">
                  <c:v>8.80383E-2</c:v>
                </c:pt>
                <c:pt idx="71">
                  <c:v>8.83018E-2</c:v>
                </c:pt>
                <c:pt idx="72">
                  <c:v>8.3515800000000001E-2</c:v>
                </c:pt>
                <c:pt idx="73">
                  <c:v>7.4798199999999995E-2</c:v>
                </c:pt>
                <c:pt idx="74">
                  <c:v>7.3336600000000002E-2</c:v>
                </c:pt>
                <c:pt idx="75">
                  <c:v>6.7442000000000002E-2</c:v>
                </c:pt>
                <c:pt idx="76">
                  <c:v>6.7428199999999994E-2</c:v>
                </c:pt>
                <c:pt idx="77">
                  <c:v>6.3606099999999999E-2</c:v>
                </c:pt>
                <c:pt idx="78">
                  <c:v>6.98603E-2</c:v>
                </c:pt>
                <c:pt idx="79">
                  <c:v>7.0559899999999995E-2</c:v>
                </c:pt>
                <c:pt idx="80">
                  <c:v>7.1386199999999997E-2</c:v>
                </c:pt>
                <c:pt idx="81">
                  <c:v>6.3564800000000005E-2</c:v>
                </c:pt>
                <c:pt idx="82">
                  <c:v>7.2049500000000002E-2</c:v>
                </c:pt>
                <c:pt idx="83">
                  <c:v>7.4430800000000005E-2</c:v>
                </c:pt>
                <c:pt idx="84">
                  <c:v>6.9677199999999995E-2</c:v>
                </c:pt>
                <c:pt idx="85">
                  <c:v>5.6963800000000002E-2</c:v>
                </c:pt>
                <c:pt idx="86">
                  <c:v>5.6884499999999998E-2</c:v>
                </c:pt>
                <c:pt idx="87">
                  <c:v>6.7800399999999997E-2</c:v>
                </c:pt>
                <c:pt idx="88">
                  <c:v>6.5285599999999999E-2</c:v>
                </c:pt>
                <c:pt idx="89">
                  <c:v>5.5228100000000002E-2</c:v>
                </c:pt>
                <c:pt idx="90">
                  <c:v>5.3855600000000003E-2</c:v>
                </c:pt>
                <c:pt idx="91">
                  <c:v>5.7639299999999997E-2</c:v>
                </c:pt>
                <c:pt idx="92">
                  <c:v>5.1509100000000002E-2</c:v>
                </c:pt>
                <c:pt idx="93">
                  <c:v>5.52326E-2</c:v>
                </c:pt>
                <c:pt idx="94">
                  <c:v>6.9901000000000005E-2</c:v>
                </c:pt>
                <c:pt idx="95">
                  <c:v>6.5180500000000002E-2</c:v>
                </c:pt>
                <c:pt idx="96">
                  <c:v>6.9703000000000001E-2</c:v>
                </c:pt>
                <c:pt idx="97">
                  <c:v>6.3781900000000002E-2</c:v>
                </c:pt>
                <c:pt idx="98">
                  <c:v>6.8598199999999998E-2</c:v>
                </c:pt>
                <c:pt idx="99">
                  <c:v>6.8465999999999999E-2</c:v>
                </c:pt>
                <c:pt idx="100">
                  <c:v>7.46029E-2</c:v>
                </c:pt>
              </c:numCache>
            </c:numRef>
          </c:val>
          <c:smooth val="0"/>
          <c:extLst>
            <c:ext xmlns:c16="http://schemas.microsoft.com/office/drawing/2014/chart" uri="{C3380CC4-5D6E-409C-BE32-E72D297353CC}">
              <c16:uniqueId val="{00000006-89F9-42A5-9491-6E851DFEC34F}"/>
            </c:ext>
          </c:extLst>
        </c:ser>
        <c:dLbls>
          <c:showLegendKey val="0"/>
          <c:showVal val="0"/>
          <c:showCatName val="0"/>
          <c:showSerName val="0"/>
          <c:showPercent val="0"/>
          <c:showBubbleSize val="0"/>
        </c:dLbls>
        <c:marker val="1"/>
        <c:smooth val="0"/>
        <c:axId val="541940288"/>
        <c:axId val="541673904"/>
        <c:extLst/>
      </c:lineChart>
      <c:dateAx>
        <c:axId val="541672784"/>
        <c:scaling>
          <c:orientation val="minMax"/>
        </c:scaling>
        <c:delete val="0"/>
        <c:axPos val="b"/>
        <c:numFmt formatCode="[$-409]mmm\-yy;@" sourceLinked="1"/>
        <c:majorTickMark val="in"/>
        <c:minorTickMark val="none"/>
        <c:tickLblPos val="nextTo"/>
        <c:crossAx val="541673344"/>
        <c:crosses val="autoZero"/>
        <c:auto val="0"/>
        <c:lblOffset val="100"/>
        <c:baseTimeUnit val="months"/>
        <c:majorUnit val="12"/>
        <c:majorTimeUnit val="months"/>
      </c:dateAx>
      <c:valAx>
        <c:axId val="541673344"/>
        <c:scaling>
          <c:orientation val="minMax"/>
          <c:max val="0.65000000000000013"/>
          <c:min val="0"/>
        </c:scaling>
        <c:delete val="0"/>
        <c:axPos val="l"/>
        <c:majorGridlines/>
        <c:numFmt formatCode="0%" sourceLinked="0"/>
        <c:majorTickMark val="none"/>
        <c:minorTickMark val="none"/>
        <c:tickLblPos val="nextTo"/>
        <c:crossAx val="541672784"/>
        <c:crossesAt val="1"/>
        <c:crossBetween val="between"/>
      </c:valAx>
      <c:valAx>
        <c:axId val="541673904"/>
        <c:scaling>
          <c:orientation val="minMax"/>
          <c:max val="0.65000000000000013"/>
          <c:min val="0"/>
        </c:scaling>
        <c:delete val="0"/>
        <c:axPos val="r"/>
        <c:numFmt formatCode="0%" sourceLinked="0"/>
        <c:majorTickMark val="none"/>
        <c:minorTickMark val="none"/>
        <c:tickLblPos val="nextTo"/>
        <c:crossAx val="541940288"/>
        <c:crosses val="max"/>
        <c:crossBetween val="between"/>
      </c:valAx>
      <c:catAx>
        <c:axId val="541940288"/>
        <c:scaling>
          <c:orientation val="minMax"/>
        </c:scaling>
        <c:delete val="1"/>
        <c:axPos val="b"/>
        <c:numFmt formatCode="[$-409]mmm\-yy;@" sourceLinked="1"/>
        <c:majorTickMark val="out"/>
        <c:minorTickMark val="none"/>
        <c:tickLblPos val="none"/>
        <c:crossAx val="541673904"/>
        <c:crosses val="autoZero"/>
        <c:auto val="0"/>
        <c:lblAlgn val="ctr"/>
        <c:lblOffset val="100"/>
        <c:noMultiLvlLbl val="1"/>
      </c:catAx>
      <c:spPr>
        <a:ln>
          <a:solidFill>
            <a:sysClr val="windowText" lastClr="000000"/>
          </a:solidFill>
        </a:ln>
      </c:spPr>
    </c:plotArea>
    <c:legend>
      <c:legendPos val="b"/>
      <c:layout>
        <c:manualLayout>
          <c:xMode val="edge"/>
          <c:yMode val="edge"/>
          <c:x val="5.3796031085160699E-2"/>
          <c:y val="0.12773895686438405"/>
          <c:w val="0.3607835752488428"/>
          <c:h val="0.15618861051609115"/>
        </c:manualLayout>
      </c:layout>
      <c:overlay val="0"/>
      <c:spPr>
        <a:solidFill>
          <a:sysClr val="window" lastClr="FFFFFF"/>
        </a:solidFill>
        <a:ln>
          <a:solidFill>
            <a:sysClr val="windowText" lastClr="000000"/>
          </a:solidFill>
        </a:ln>
      </c:spPr>
      <c:txPr>
        <a:bodyPr/>
        <a:lstStyle/>
        <a:p>
          <a:pPr>
            <a:defRPr sz="1000"/>
          </a:pPr>
          <a:endParaRPr lang="en-US"/>
        </a:p>
      </c:txPr>
    </c:legend>
    <c:plotVisOnly val="1"/>
    <c:dispBlanksAs val="gap"/>
    <c:showDLblsOverMax val="0"/>
  </c:chart>
  <c:spPr>
    <a:ln>
      <a:noFill/>
    </a:ln>
  </c:spPr>
  <c:externalData r:id="rId2">
    <c:autoUpdate val="0"/>
  </c:externalData>
  <c:userShapes r:id="rId3"/>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0.35664</cdr:x>
      <cdr:y>0.00453</cdr:y>
    </cdr:from>
    <cdr:to>
      <cdr:x>0.67326</cdr:x>
      <cdr:y>0.07926</cdr:y>
    </cdr:to>
    <cdr:sp macro="" textlink="">
      <cdr:nvSpPr>
        <cdr:cNvPr id="3" name="TextBox 2"/>
        <cdr:cNvSpPr txBox="1"/>
      </cdr:nvSpPr>
      <cdr:spPr>
        <a:xfrm xmlns:a="http://schemas.openxmlformats.org/drawingml/2006/main">
          <a:off x="2886075" y="19051"/>
          <a:ext cx="2562225" cy="314325"/>
        </a:xfrm>
        <a:prstGeom xmlns:a="http://schemas.openxmlformats.org/drawingml/2006/main" prst="rect">
          <a:avLst/>
        </a:prstGeom>
        <a:solidFill xmlns:a="http://schemas.openxmlformats.org/drawingml/2006/main">
          <a:schemeClr val="accent6">
            <a:lumMod val="20000"/>
            <a:lumOff val="80000"/>
          </a:schemeClr>
        </a:solidFill>
      </cdr:spPr>
      <cdr:txBody>
        <a:bodyPr xmlns:a="http://schemas.openxmlformats.org/drawingml/2006/main" vertOverflow="clip" wrap="square" rtlCol="0"/>
        <a:lstStyle xmlns:a="http://schemas.openxmlformats.org/drawingml/2006/main"/>
        <a:p xmlns:a="http://schemas.openxmlformats.org/drawingml/2006/main">
          <a:r>
            <a:rPr lang="en-US" sz="1200" b="1"/>
            <a:t>Agency Purchase Loan Count, by Year</a:t>
          </a:r>
        </a:p>
      </cdr:txBody>
    </cdr:sp>
  </cdr:relSizeAnchor>
</c:userShapes>
</file>

<file path=ppt/drawings/drawing10.xml><?xml version="1.0" encoding="utf-8"?>
<c:userShapes xmlns:c="http://schemas.openxmlformats.org/drawingml/2006/chart">
  <cdr:relSizeAnchor xmlns:cdr="http://schemas.openxmlformats.org/drawingml/2006/chartDrawing">
    <cdr:from>
      <cdr:x>0.30338</cdr:x>
      <cdr:y>0.00577</cdr:y>
    </cdr:from>
    <cdr:to>
      <cdr:x>0.72345</cdr:x>
      <cdr:y>0.11188</cdr:y>
    </cdr:to>
    <cdr:sp macro="" textlink="">
      <cdr:nvSpPr>
        <cdr:cNvPr id="2" name="TextBox 1"/>
        <cdr:cNvSpPr txBox="1"/>
      </cdr:nvSpPr>
      <cdr:spPr>
        <a:xfrm xmlns:a="http://schemas.openxmlformats.org/drawingml/2006/main">
          <a:off x="2379417" y="23505"/>
          <a:ext cx="3294619" cy="432265"/>
        </a:xfrm>
        <a:prstGeom xmlns:a="http://schemas.openxmlformats.org/drawingml/2006/main" prst="rect">
          <a:avLst/>
        </a:prstGeom>
        <a:solidFill xmlns:a="http://schemas.openxmlformats.org/drawingml/2006/main">
          <a:schemeClr val="accent2">
            <a:lumMod val="20000"/>
            <a:lumOff val="80000"/>
          </a:schemeClr>
        </a:solidFill>
      </cdr:spPr>
      <cdr:txBody>
        <a:bodyPr xmlns:a="http://schemas.openxmlformats.org/drawingml/2006/main" vertOverflow="clip" wrap="square" rtlCol="0" anchor="ctr"/>
        <a:lstStyle xmlns:a="http://schemas.openxmlformats.org/drawingml/2006/main"/>
        <a:p xmlns:a="http://schemas.openxmlformats.org/drawingml/2006/main">
          <a:pPr algn="ctr"/>
          <a:r>
            <a:rPr lang="en-US" sz="1100" b="1" dirty="0"/>
            <a:t>FHFA HPI and 30-yr FRM: </a:t>
          </a:r>
        </a:p>
        <a:p xmlns:a="http://schemas.openxmlformats.org/drawingml/2006/main">
          <a:pPr algn="ctr"/>
          <a:r>
            <a:rPr lang="en-US" sz="1100" b="1" dirty="0"/>
            <a:t>Nominal and Adjusted for Inflation</a:t>
          </a:r>
        </a:p>
      </cdr:txBody>
    </cdr:sp>
  </cdr:relSizeAnchor>
</c:userShapes>
</file>

<file path=ppt/drawings/drawing11.xml><?xml version="1.0" encoding="utf-8"?>
<c:userShapes xmlns:c="http://schemas.openxmlformats.org/drawingml/2006/chart">
  <cdr:relSizeAnchor xmlns:cdr="http://schemas.openxmlformats.org/drawingml/2006/chartDrawing">
    <cdr:from>
      <cdr:x>0.16246</cdr:x>
      <cdr:y>0</cdr:y>
    </cdr:from>
    <cdr:to>
      <cdr:x>0.86165</cdr:x>
      <cdr:y>0.12425</cdr:y>
    </cdr:to>
    <cdr:sp macro="" textlink="">
      <cdr:nvSpPr>
        <cdr:cNvPr id="2" name="TextBox 1"/>
        <cdr:cNvSpPr txBox="1"/>
      </cdr:nvSpPr>
      <cdr:spPr>
        <a:xfrm xmlns:a="http://schemas.openxmlformats.org/drawingml/2006/main">
          <a:off x="687441" y="0"/>
          <a:ext cx="2958530" cy="458021"/>
        </a:xfrm>
        <a:prstGeom xmlns:a="http://schemas.openxmlformats.org/drawingml/2006/main" prst="rect">
          <a:avLst/>
        </a:prstGeom>
        <a:solidFill xmlns:a="http://schemas.openxmlformats.org/drawingml/2006/main">
          <a:schemeClr val="accent2">
            <a:lumMod val="20000"/>
            <a:lumOff val="80000"/>
          </a:schemeClr>
        </a:solidFill>
      </cdr:spPr>
      <cdr:txBody>
        <a:bodyPr xmlns:a="http://schemas.openxmlformats.org/drawingml/2006/main" vertOverflow="clip" wrap="square" rtlCol="0"/>
        <a:lstStyle xmlns:a="http://schemas.openxmlformats.org/drawingml/2006/main"/>
        <a:p xmlns:a="http://schemas.openxmlformats.org/drawingml/2006/main">
          <a:pPr algn="ctr"/>
          <a:r>
            <a:rPr lang="en-US" sz="1100" b="1" dirty="0"/>
            <a:t>Year over Year Change in Rent (</a:t>
          </a:r>
          <a:r>
            <a:rPr lang="en-US" sz="1100" b="1" dirty="0" err="1"/>
            <a:t>CoreLogic</a:t>
          </a:r>
          <a:r>
            <a:rPr lang="en-US" sz="1100" b="1" dirty="0"/>
            <a:t>) and Home</a:t>
          </a:r>
          <a:r>
            <a:rPr lang="en-US" sz="1100" b="1" baseline="0" dirty="0"/>
            <a:t> Price Index (Case-Shiller)</a:t>
          </a:r>
          <a:endParaRPr lang="en-US" sz="1100" b="1" dirty="0"/>
        </a:p>
      </cdr:txBody>
    </cdr:sp>
  </cdr:relSizeAnchor>
  <cdr:relSizeAnchor xmlns:cdr="http://schemas.openxmlformats.org/drawingml/2006/chartDrawing">
    <cdr:from>
      <cdr:x>0.17795</cdr:x>
      <cdr:y>0.17065</cdr:y>
    </cdr:from>
    <cdr:to>
      <cdr:x>0.47861</cdr:x>
      <cdr:y>0.32856</cdr:y>
    </cdr:to>
    <cdr:sp macro="" textlink="">
      <cdr:nvSpPr>
        <cdr:cNvPr id="5" name="Rectangular Callout 4"/>
        <cdr:cNvSpPr/>
      </cdr:nvSpPr>
      <cdr:spPr>
        <a:xfrm xmlns:a="http://schemas.openxmlformats.org/drawingml/2006/main">
          <a:off x="752958" y="660439"/>
          <a:ext cx="1272209" cy="611179"/>
        </a:xfrm>
        <a:prstGeom xmlns:a="http://schemas.openxmlformats.org/drawingml/2006/main" prst="wedgeRectCallout">
          <a:avLst>
            <a:gd name="adj1" fmla="val -64583"/>
            <a:gd name="adj2" fmla="val -14452"/>
          </a:avLst>
        </a:prstGeom>
        <a:solidFill xmlns:a="http://schemas.openxmlformats.org/drawingml/2006/main">
          <a:schemeClr val="bg1"/>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dirty="0" smtClean="0">
              <a:solidFill>
                <a:schemeClr val="tx1"/>
              </a:solidFill>
            </a:rPr>
            <a:t>Home prices were increasing much faster than rents</a:t>
          </a:r>
          <a:endParaRPr lang="en-US" dirty="0">
            <a:solidFill>
              <a:schemeClr val="tx1"/>
            </a:solidFill>
          </a:endParaRPr>
        </a:p>
      </cdr:txBody>
    </cdr:sp>
  </cdr:relSizeAnchor>
  <cdr:relSizeAnchor xmlns:cdr="http://schemas.openxmlformats.org/drawingml/2006/chartDrawing">
    <cdr:from>
      <cdr:x>0.52558</cdr:x>
      <cdr:y>0.5497</cdr:y>
    </cdr:from>
    <cdr:to>
      <cdr:x>0.9559</cdr:x>
      <cdr:y>0.71069</cdr:y>
    </cdr:to>
    <cdr:sp macro="" textlink="">
      <cdr:nvSpPr>
        <cdr:cNvPr id="6" name="Rectangular Callout 5"/>
        <cdr:cNvSpPr/>
      </cdr:nvSpPr>
      <cdr:spPr>
        <a:xfrm xmlns:a="http://schemas.openxmlformats.org/drawingml/2006/main">
          <a:off x="2223949" y="2127454"/>
          <a:ext cx="1820849" cy="623108"/>
        </a:xfrm>
        <a:prstGeom xmlns:a="http://schemas.openxmlformats.org/drawingml/2006/main" prst="wedgeRectCallout">
          <a:avLst>
            <a:gd name="adj1" fmla="val 41612"/>
            <a:gd name="adj2" fmla="val -80934"/>
          </a:avLst>
        </a:prstGeom>
        <a:solidFill xmlns:a="http://schemas.openxmlformats.org/drawingml/2006/main">
          <a:schemeClr val="bg1"/>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dirty="0" smtClean="0">
              <a:solidFill>
                <a:schemeClr val="tx1"/>
              </a:solidFill>
            </a:rPr>
            <a:t>Both </a:t>
          </a:r>
          <a:r>
            <a:rPr lang="en-US" dirty="0" err="1" smtClean="0">
              <a:solidFill>
                <a:schemeClr val="tx1"/>
              </a:solidFill>
            </a:rPr>
            <a:t>Redfin</a:t>
          </a:r>
          <a:r>
            <a:rPr lang="en-US" dirty="0" smtClean="0">
              <a:solidFill>
                <a:schemeClr val="tx1"/>
              </a:solidFill>
            </a:rPr>
            <a:t> and Realtor.com have reported 17% YoY rent increases for March 2022.</a:t>
          </a:r>
          <a:endParaRPr lang="en-US" dirty="0">
            <a:solidFill>
              <a:schemeClr val="tx1"/>
            </a:solidFill>
          </a:endParaRPr>
        </a:p>
      </cdr:txBody>
    </cdr:sp>
  </cdr:relSizeAnchor>
</c:userShapes>
</file>

<file path=ppt/drawings/drawing12.xml><?xml version="1.0" encoding="utf-8"?>
<c:userShapes xmlns:c="http://schemas.openxmlformats.org/drawingml/2006/chart">
  <cdr:relSizeAnchor xmlns:cdr="http://schemas.openxmlformats.org/drawingml/2006/chartDrawing">
    <cdr:from>
      <cdr:x>0.13021</cdr:x>
      <cdr:y>0</cdr:y>
    </cdr:from>
    <cdr:to>
      <cdr:x>0.88305</cdr:x>
      <cdr:y>0.1237</cdr:y>
    </cdr:to>
    <cdr:sp macro="" textlink="">
      <cdr:nvSpPr>
        <cdr:cNvPr id="2" name="TextBox 1"/>
        <cdr:cNvSpPr txBox="1"/>
      </cdr:nvSpPr>
      <cdr:spPr>
        <a:xfrm xmlns:a="http://schemas.openxmlformats.org/drawingml/2006/main">
          <a:off x="523882" y="0"/>
          <a:ext cx="3028946" cy="432802"/>
        </a:xfrm>
        <a:prstGeom xmlns:a="http://schemas.openxmlformats.org/drawingml/2006/main" prst="rect">
          <a:avLst/>
        </a:prstGeom>
        <a:solidFill xmlns:a="http://schemas.openxmlformats.org/drawingml/2006/main">
          <a:schemeClr val="accent2">
            <a:lumMod val="20000"/>
            <a:lumOff val="80000"/>
          </a:schemeClr>
        </a:solidFill>
      </cdr:spPr>
      <cdr:txBody>
        <a:bodyPr xmlns:a="http://schemas.openxmlformats.org/drawingml/2006/main" vertOverflow="clip" wrap="square" rtlCol="0"/>
        <a:lstStyle xmlns:a="http://schemas.openxmlformats.org/drawingml/2006/main"/>
        <a:p xmlns:a="http://schemas.openxmlformats.org/drawingml/2006/main">
          <a:pPr algn="ctr"/>
          <a:r>
            <a:rPr lang="en-US" sz="1100" b="1"/>
            <a:t>Net Cost/Benefit of Owning a Home vs Renting: </a:t>
          </a:r>
        </a:p>
        <a:p xmlns:a="http://schemas.openxmlformats.org/drawingml/2006/main">
          <a:pPr algn="ctr"/>
          <a:r>
            <a:rPr lang="en-US" sz="1100" b="1"/>
            <a:t>For a Home Worth $350,000*</a:t>
          </a:r>
        </a:p>
      </cdr:txBody>
    </cdr:sp>
  </cdr:relSizeAnchor>
  <cdr:relSizeAnchor xmlns:cdr="http://schemas.openxmlformats.org/drawingml/2006/chartDrawing">
    <cdr:from>
      <cdr:x>0</cdr:x>
      <cdr:y>0.74721</cdr:y>
    </cdr:from>
    <cdr:to>
      <cdr:x>1</cdr:x>
      <cdr:y>1</cdr:y>
    </cdr:to>
    <cdr:sp macro="" textlink="">
      <cdr:nvSpPr>
        <cdr:cNvPr id="3" name="TextBox 1"/>
        <cdr:cNvSpPr txBox="1"/>
      </cdr:nvSpPr>
      <cdr:spPr>
        <a:xfrm xmlns:a="http://schemas.openxmlformats.org/drawingml/2006/main">
          <a:off x="0" y="2779371"/>
          <a:ext cx="4023360" cy="94029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b="1" dirty="0" smtClean="0">
              <a:solidFill>
                <a:schemeClr val="tx1"/>
              </a:solidFill>
            </a:rPr>
            <a:t>Assumptions (at origination and for year 1):</a:t>
          </a:r>
          <a:endParaRPr lang="en-US" b="1" dirty="0">
            <a:solidFill>
              <a:schemeClr val="tx1"/>
            </a:solidFill>
          </a:endParaRPr>
        </a:p>
        <a:p xmlns:a="http://schemas.openxmlformats.org/drawingml/2006/main">
          <a:pPr lvl="0"/>
          <a:r>
            <a:rPr lang="en-US" dirty="0" smtClean="0">
              <a:solidFill>
                <a:schemeClr val="tx1"/>
              </a:solidFill>
            </a:rPr>
            <a:t>30-yr loan		</a:t>
          </a:r>
          <a:r>
            <a:rPr lang="en-US" b="1" dirty="0" smtClean="0">
              <a:solidFill>
                <a:schemeClr val="tx1"/>
              </a:solidFill>
            </a:rPr>
            <a:t>PITII: $2,222</a:t>
          </a:r>
        </a:p>
        <a:p xmlns:a="http://schemas.openxmlformats.org/drawingml/2006/main">
          <a:pPr lvl="0"/>
          <a:r>
            <a:rPr lang="en-US" dirty="0" smtClean="0">
              <a:solidFill>
                <a:schemeClr val="tx1"/>
              </a:solidFill>
            </a:rPr>
            <a:t>5% </a:t>
          </a:r>
          <a:r>
            <a:rPr lang="en-US" dirty="0" err="1" smtClean="0">
              <a:solidFill>
                <a:schemeClr val="tx1"/>
              </a:solidFill>
            </a:rPr>
            <a:t>downpayment</a:t>
          </a:r>
          <a:r>
            <a:rPr lang="en-US" dirty="0" smtClean="0">
              <a:solidFill>
                <a:schemeClr val="tx1"/>
              </a:solidFill>
            </a:rPr>
            <a:t>	</a:t>
          </a:r>
          <a:r>
            <a:rPr lang="en-US" b="1" dirty="0" smtClean="0">
              <a:solidFill>
                <a:schemeClr val="tx1"/>
              </a:solidFill>
            </a:rPr>
            <a:t>Effective PITII (after taxes): $1,716</a:t>
          </a:r>
          <a:r>
            <a:rPr lang="en-US" dirty="0" smtClean="0">
              <a:solidFill>
                <a:schemeClr val="tx1"/>
              </a:solidFill>
            </a:rPr>
            <a:t> </a:t>
          </a:r>
          <a:endParaRPr lang="en-US" b="1" dirty="0" smtClean="0">
            <a:solidFill>
              <a:schemeClr val="tx1"/>
            </a:solidFill>
          </a:endParaRPr>
        </a:p>
        <a:p xmlns:a="http://schemas.openxmlformats.org/drawingml/2006/main">
          <a:pPr lvl="0"/>
          <a:r>
            <a:rPr lang="en-US" dirty="0" smtClean="0">
              <a:solidFill>
                <a:schemeClr val="tx1"/>
              </a:solidFill>
            </a:rPr>
            <a:t>5% interest rate		</a:t>
          </a:r>
          <a:r>
            <a:rPr lang="en-US" b="1" dirty="0" smtClean="0">
              <a:solidFill>
                <a:schemeClr val="tx1"/>
              </a:solidFill>
            </a:rPr>
            <a:t>Rent payment: $1,800</a:t>
          </a:r>
          <a:endParaRPr lang="en-US" dirty="0" smtClean="0">
            <a:solidFill>
              <a:schemeClr val="tx1"/>
            </a:solidFill>
          </a:endParaRPr>
        </a:p>
        <a:p xmlns:a="http://schemas.openxmlformats.org/drawingml/2006/main">
          <a:pPr lvl="0"/>
          <a:r>
            <a:rPr lang="en-US" dirty="0" smtClean="0">
              <a:solidFill>
                <a:schemeClr val="tx1"/>
              </a:solidFill>
            </a:rPr>
            <a:t>HPA/rent increase: +12% in Year 1, +8% in Year 2, +4% in </a:t>
          </a:r>
          <a:r>
            <a:rPr lang="en-US" dirty="0" smtClean="0"/>
            <a:t>Year 3</a:t>
          </a:r>
          <a:endParaRPr lang="en-US" dirty="0"/>
        </a:p>
        <a:p xmlns:a="http://schemas.openxmlformats.org/drawingml/2006/main">
          <a:endParaRPr lang="en-US" sz="1100" dirty="0"/>
        </a:p>
      </cdr:txBody>
    </cdr:sp>
  </cdr:relSizeAnchor>
</c:userShapes>
</file>

<file path=ppt/drawings/drawing13.xml><?xml version="1.0" encoding="utf-8"?>
<c:userShapes xmlns:c="http://schemas.openxmlformats.org/drawingml/2006/chart">
  <cdr:relSizeAnchor xmlns:cdr="http://schemas.openxmlformats.org/drawingml/2006/chartDrawing">
    <cdr:from>
      <cdr:x>0.13295</cdr:x>
      <cdr:y>0.02199</cdr:y>
    </cdr:from>
    <cdr:to>
      <cdr:x>0.85185</cdr:x>
      <cdr:y>0.10533</cdr:y>
    </cdr:to>
    <cdr:sp macro="" textlink="">
      <cdr:nvSpPr>
        <cdr:cNvPr id="3" name="TextBox 2"/>
        <cdr:cNvSpPr txBox="1"/>
      </cdr:nvSpPr>
      <cdr:spPr>
        <a:xfrm xmlns:a="http://schemas.openxmlformats.org/drawingml/2006/main">
          <a:off x="547067" y="80418"/>
          <a:ext cx="2958133" cy="304825"/>
        </a:xfrm>
        <a:prstGeom xmlns:a="http://schemas.openxmlformats.org/drawingml/2006/main" prst="rect">
          <a:avLst/>
        </a:prstGeom>
        <a:solidFill xmlns:a="http://schemas.openxmlformats.org/drawingml/2006/main">
          <a:schemeClr val="accent2">
            <a:lumMod val="20000"/>
            <a:lumOff val="80000"/>
          </a:schemeClr>
        </a:solidFill>
      </cdr:spPr>
      <cdr:txBody>
        <a:bodyPr xmlns:a="http://schemas.openxmlformats.org/drawingml/2006/main" vertOverflow="clip" wrap="square" rtlCol="0"/>
        <a:lstStyle xmlns:a="http://schemas.openxmlformats.org/drawingml/2006/main"/>
        <a:p xmlns:a="http://schemas.openxmlformats.org/drawingml/2006/main">
          <a:pPr algn="ctr"/>
          <a:r>
            <a:rPr lang="en-US" sz="1400" b="1"/>
            <a:t>Year-over-Year Rate of HPA</a:t>
          </a:r>
        </a:p>
      </cdr:txBody>
    </cdr:sp>
  </cdr:relSizeAnchor>
  <cdr:relSizeAnchor xmlns:cdr="http://schemas.openxmlformats.org/drawingml/2006/chartDrawing">
    <cdr:from>
      <cdr:x>0.23131</cdr:x>
      <cdr:y>0.19223</cdr:y>
    </cdr:from>
    <cdr:to>
      <cdr:x>0.69744</cdr:x>
      <cdr:y>0.46656</cdr:y>
    </cdr:to>
    <cdr:sp macro="" textlink="">
      <cdr:nvSpPr>
        <cdr:cNvPr id="4" name="TextBox 3"/>
        <cdr:cNvSpPr txBox="1"/>
      </cdr:nvSpPr>
      <cdr:spPr>
        <a:xfrm xmlns:a="http://schemas.openxmlformats.org/drawingml/2006/main">
          <a:off x="1165915" y="677331"/>
          <a:ext cx="2349515" cy="966613"/>
        </a:xfrm>
        <a:prstGeom xmlns:a="http://schemas.openxmlformats.org/drawingml/2006/main" prst="rect">
          <a:avLst/>
        </a:prstGeom>
        <a:solidFill xmlns:a="http://schemas.openxmlformats.org/drawingml/2006/main">
          <a:schemeClr val="accent6">
            <a:lumMod val="20000"/>
            <a:lumOff val="80000"/>
          </a:schemeClr>
        </a:solidFill>
        <a:ln xmlns:a="http://schemas.openxmlformats.org/drawingml/2006/main">
          <a:solidFill>
            <a:sysClr val="windowText" lastClr="000000"/>
          </a:solidFill>
        </a:ln>
      </cdr:spPr>
      <cdr:txBody>
        <a:bodyPr xmlns:a="http://schemas.openxmlformats.org/drawingml/2006/main" vertOverflow="clip" wrap="square" rtlCol="0"/>
        <a:lstStyle xmlns:a="http://schemas.openxmlformats.org/drawingml/2006/main"/>
        <a:p xmlns:a="http://schemas.openxmlformats.org/drawingml/2006/main">
          <a:r>
            <a:rPr lang="en-US" sz="1100">
              <a:effectLst/>
              <a:latin typeface="+mn-lt"/>
              <a:ea typeface="+mn-ea"/>
              <a:cs typeface="+mn-cs"/>
            </a:rPr>
            <a:t>An analysis of home purchase contracts entered into in early to mid April indicates that </a:t>
          </a:r>
          <a:r>
            <a:rPr lang="en-US" sz="1100" b="1">
              <a:effectLst/>
              <a:latin typeface="+mn-lt"/>
              <a:ea typeface="+mn-ea"/>
              <a:cs typeface="+mn-cs"/>
            </a:rPr>
            <a:t>HPA is projected to remain in the mid- to high-teens into June 2022.</a:t>
          </a:r>
          <a:endParaRPr lang="en-US">
            <a:effectLst/>
          </a:endParaRPr>
        </a:p>
      </cdr:txBody>
    </cdr:sp>
  </cdr:relSizeAnchor>
  <cdr:relSizeAnchor xmlns:cdr="http://schemas.openxmlformats.org/drawingml/2006/chartDrawing">
    <cdr:from>
      <cdr:x>0.42161</cdr:x>
      <cdr:y>0.74329</cdr:y>
    </cdr:from>
    <cdr:to>
      <cdr:x>0.90051</cdr:x>
      <cdr:y>0.79084</cdr:y>
    </cdr:to>
    <cdr:sp macro="" textlink="">
      <cdr:nvSpPr>
        <cdr:cNvPr id="5" name="TextBox 1"/>
        <cdr:cNvSpPr txBox="1"/>
      </cdr:nvSpPr>
      <cdr:spPr>
        <a:xfrm xmlns:a="http://schemas.openxmlformats.org/drawingml/2006/main">
          <a:off x="2125133" y="2619022"/>
          <a:ext cx="2413896" cy="167528"/>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900" baseline="0" dirty="0">
              <a:solidFill>
                <a:sysClr val="windowText" lastClr="000000"/>
              </a:solidFill>
            </a:rPr>
            <a:t>March </a:t>
          </a:r>
          <a:r>
            <a:rPr lang="en-US" sz="900" dirty="0">
              <a:solidFill>
                <a:sysClr val="windowText" lastClr="000000"/>
              </a:solidFill>
            </a:rPr>
            <a:t>HPA in each year</a:t>
          </a:r>
          <a:endParaRPr lang="en-US" sz="300" dirty="0">
            <a:solidFill>
              <a:sysClr val="windowText" lastClr="000000"/>
            </a:solidFill>
          </a:endParaRPr>
        </a:p>
      </cdr:txBody>
    </cdr:sp>
  </cdr:relSizeAnchor>
  <cdr:relSizeAnchor xmlns:cdr="http://schemas.openxmlformats.org/drawingml/2006/chartDrawing">
    <cdr:from>
      <cdr:x>0.42448</cdr:x>
      <cdr:y>0.75995</cdr:y>
    </cdr:from>
    <cdr:to>
      <cdr:x>0.43355</cdr:x>
      <cdr:y>0.77293</cdr:y>
    </cdr:to>
    <cdr:sp macro="" textlink="">
      <cdr:nvSpPr>
        <cdr:cNvPr id="6" name="Oval 5"/>
        <cdr:cNvSpPr/>
      </cdr:nvSpPr>
      <cdr:spPr>
        <a:xfrm xmlns:a="http://schemas.openxmlformats.org/drawingml/2006/main">
          <a:off x="2139597" y="2677726"/>
          <a:ext cx="45719" cy="45719"/>
        </a:xfrm>
        <a:prstGeom xmlns:a="http://schemas.openxmlformats.org/drawingml/2006/main" prst="ellipse">
          <a:avLst/>
        </a:prstGeom>
        <a:solidFill xmlns:a="http://schemas.openxmlformats.org/drawingml/2006/main">
          <a:srgbClr val="C00000"/>
        </a:solidFill>
        <a:ln xmlns:a="http://schemas.openxmlformats.org/drawingml/2006/main">
          <a:solidFill>
            <a:srgbClr val="C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14.xml><?xml version="1.0" encoding="utf-8"?>
<c:userShapes xmlns:c="http://schemas.openxmlformats.org/drawingml/2006/chart">
  <cdr:relSizeAnchor xmlns:cdr="http://schemas.openxmlformats.org/drawingml/2006/chartDrawing">
    <cdr:from>
      <cdr:x>0.08012</cdr:x>
      <cdr:y>0.0842</cdr:y>
    </cdr:from>
    <cdr:to>
      <cdr:x>0.43292</cdr:x>
      <cdr:y>0.13352</cdr:y>
    </cdr:to>
    <cdr:sp macro="" textlink="">
      <cdr:nvSpPr>
        <cdr:cNvPr id="2" name="TextBox 9"/>
        <cdr:cNvSpPr txBox="1"/>
      </cdr:nvSpPr>
      <cdr:spPr>
        <a:xfrm xmlns:a="http://schemas.openxmlformats.org/drawingml/2006/main">
          <a:off x="346075" y="384175"/>
          <a:ext cx="1523960" cy="22499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900" dirty="0" smtClean="0">
              <a:solidFill>
                <a:prstClr val="black"/>
              </a:solidFill>
              <a:latin typeface="Arial" panose="020B0604020202020204" pitchFamily="34" charset="0"/>
              <a:cs typeface="Arial" panose="020B0604020202020204" pitchFamily="34" charset="0"/>
            </a:rPr>
            <a:t>Index: Jan-2012 = 100</a:t>
          </a:r>
          <a:endParaRPr lang="en-US" sz="900" dirty="0">
            <a:solidFill>
              <a:prstClr val="black"/>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0.14223</cdr:x>
      <cdr:y>0.01322</cdr:y>
    </cdr:from>
    <cdr:to>
      <cdr:x>0.84123</cdr:x>
      <cdr:y>0.0815</cdr:y>
    </cdr:to>
    <cdr:sp macro="" textlink="">
      <cdr:nvSpPr>
        <cdr:cNvPr id="3" name="TextBox 9"/>
        <cdr:cNvSpPr txBox="1"/>
      </cdr:nvSpPr>
      <cdr:spPr>
        <a:xfrm xmlns:a="http://schemas.openxmlformats.org/drawingml/2006/main">
          <a:off x="614364" y="60325"/>
          <a:ext cx="3019424" cy="311496"/>
        </a:xfrm>
        <a:prstGeom xmlns:a="http://schemas.openxmlformats.org/drawingml/2006/main" prst="rect">
          <a:avLst/>
        </a:prstGeom>
        <a:solidFill xmlns:a="http://schemas.openxmlformats.org/drawingml/2006/main">
          <a:schemeClr val="accent2">
            <a:lumMod val="20000"/>
            <a:lumOff val="80000"/>
          </a:schemeClr>
        </a:solidFill>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r>
            <a:rPr lang="en-US" sz="1400" b="1" i="0" baseline="0">
              <a:effectLst/>
              <a:latin typeface="+mn-lt"/>
              <a:ea typeface="+mn-ea"/>
              <a:cs typeface="+mn-cs"/>
            </a:rPr>
            <a:t>Home Price Appreciation by Price Tier</a:t>
          </a:r>
          <a:endParaRPr lang="en-US" sz="1000">
            <a:effectLst/>
          </a:endParaRPr>
        </a:p>
      </cdr:txBody>
    </cdr:sp>
  </cdr:relSizeAnchor>
</c:userShapes>
</file>

<file path=ppt/drawings/drawing15.xml><?xml version="1.0" encoding="utf-8"?>
<c:userShapes xmlns:c="http://schemas.openxmlformats.org/drawingml/2006/chart">
  <cdr:relSizeAnchor xmlns:cdr="http://schemas.openxmlformats.org/drawingml/2006/chartDrawing">
    <cdr:from>
      <cdr:x>0.14223</cdr:x>
      <cdr:y>0.01322</cdr:y>
    </cdr:from>
    <cdr:to>
      <cdr:x>0.84123</cdr:x>
      <cdr:y>0.12953</cdr:y>
    </cdr:to>
    <cdr:sp macro="" textlink="">
      <cdr:nvSpPr>
        <cdr:cNvPr id="3" name="TextBox 9"/>
        <cdr:cNvSpPr txBox="1"/>
      </cdr:nvSpPr>
      <cdr:spPr>
        <a:xfrm xmlns:a="http://schemas.openxmlformats.org/drawingml/2006/main">
          <a:off x="614375" y="60316"/>
          <a:ext cx="3019392" cy="530658"/>
        </a:xfrm>
        <a:prstGeom xmlns:a="http://schemas.openxmlformats.org/drawingml/2006/main" prst="rect">
          <a:avLst/>
        </a:prstGeom>
        <a:solidFill xmlns:a="http://schemas.openxmlformats.org/drawingml/2006/main">
          <a:schemeClr val="accent2">
            <a:lumMod val="20000"/>
            <a:lumOff val="80000"/>
          </a:schemeClr>
        </a:solidFill>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r>
            <a:rPr lang="en-US" sz="1400" b="1" i="0" baseline="0">
              <a:effectLst/>
              <a:latin typeface="+mn-lt"/>
              <a:ea typeface="+mn-ea"/>
              <a:cs typeface="+mn-cs"/>
            </a:rPr>
            <a:t>Year-over-Year Home Price Appreciation by Price Tier</a:t>
          </a:r>
          <a:endParaRPr lang="en-US" sz="1000">
            <a:effectLst/>
          </a:endParaRPr>
        </a:p>
      </cdr:txBody>
    </cdr:sp>
  </cdr:relSizeAnchor>
</c:userShapes>
</file>

<file path=ppt/drawings/drawing16.xml><?xml version="1.0" encoding="utf-8"?>
<c:userShapes xmlns:c="http://schemas.openxmlformats.org/drawingml/2006/chart">
  <cdr:relSizeAnchor xmlns:cdr="http://schemas.openxmlformats.org/drawingml/2006/chartDrawing">
    <cdr:from>
      <cdr:x>0.08923</cdr:x>
      <cdr:y>0.11728</cdr:y>
    </cdr:from>
    <cdr:to>
      <cdr:x>0.4319</cdr:x>
      <cdr:y>0.19275</cdr:y>
    </cdr:to>
    <cdr:sp macro="" textlink="">
      <cdr:nvSpPr>
        <cdr:cNvPr id="2" name="TextBox 1"/>
        <cdr:cNvSpPr txBox="1"/>
      </cdr:nvSpPr>
      <cdr:spPr>
        <a:xfrm xmlns:a="http://schemas.openxmlformats.org/drawingml/2006/main">
          <a:off x="599034" y="445014"/>
          <a:ext cx="2300535" cy="286345"/>
        </a:xfrm>
        <a:prstGeom xmlns:a="http://schemas.openxmlformats.org/drawingml/2006/main" prst="rect">
          <a:avLst/>
        </a:prstGeom>
        <a:solidFill xmlns:a="http://schemas.openxmlformats.org/drawingml/2006/main">
          <a:schemeClr val="bg1">
            <a:lumMod val="95000"/>
          </a:schemeClr>
        </a:solidFill>
        <a:ln xmlns:a="http://schemas.openxmlformats.org/drawingml/2006/main">
          <a:solidFill>
            <a:schemeClr val="tx1"/>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smtClean="0"/>
            <a:t>Grey bars show March for each year. </a:t>
          </a:r>
          <a:endParaRPr lang="en-US" sz="1100" dirty="0"/>
        </a:p>
      </cdr:txBody>
    </cdr:sp>
  </cdr:relSizeAnchor>
  <cdr:relSizeAnchor xmlns:cdr="http://schemas.openxmlformats.org/drawingml/2006/chartDrawing">
    <cdr:from>
      <cdr:x>0.33411</cdr:x>
      <cdr:y>0.00725</cdr:y>
    </cdr:from>
    <cdr:to>
      <cdr:x>0.65891</cdr:x>
      <cdr:y>0.0723</cdr:y>
    </cdr:to>
    <cdr:sp macro="" textlink="">
      <cdr:nvSpPr>
        <cdr:cNvPr id="3" name="TextBox 1"/>
        <cdr:cNvSpPr txBox="1"/>
      </cdr:nvSpPr>
      <cdr:spPr>
        <a:xfrm xmlns:a="http://schemas.openxmlformats.org/drawingml/2006/main">
          <a:off x="2243061" y="27852"/>
          <a:ext cx="2180557" cy="249898"/>
        </a:xfrm>
        <a:prstGeom xmlns:a="http://schemas.openxmlformats.org/drawingml/2006/main" prst="rect">
          <a:avLst/>
        </a:prstGeom>
        <a:solidFill xmlns:a="http://schemas.openxmlformats.org/drawingml/2006/main">
          <a:schemeClr val="accent2">
            <a:lumMod val="20000"/>
            <a:lumOff val="80000"/>
          </a:schemeClr>
        </a:solidFill>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b="1" dirty="0" smtClean="0"/>
            <a:t>Months’ Supply by Price Tier</a:t>
          </a:r>
          <a:endParaRPr lang="en-US" sz="1200" b="1" dirty="0"/>
        </a:p>
      </cdr:txBody>
    </cdr:sp>
  </cdr:relSizeAnchor>
</c:userShapes>
</file>

<file path=ppt/drawings/drawing17.xml><?xml version="1.0" encoding="utf-8"?>
<c:userShapes xmlns:c="http://schemas.openxmlformats.org/drawingml/2006/chart">
  <cdr:relSizeAnchor xmlns:cdr="http://schemas.openxmlformats.org/drawingml/2006/chartDrawing">
    <cdr:from>
      <cdr:x>0.71103</cdr:x>
      <cdr:y>0.49498</cdr:y>
    </cdr:from>
    <cdr:to>
      <cdr:x>0.81539</cdr:x>
      <cdr:y>0.55777</cdr:y>
    </cdr:to>
    <cdr:sp macro="" textlink="">
      <cdr:nvSpPr>
        <cdr:cNvPr id="2" name="TextBox 1"/>
        <cdr:cNvSpPr txBox="1"/>
      </cdr:nvSpPr>
      <cdr:spPr>
        <a:xfrm xmlns:a="http://schemas.openxmlformats.org/drawingml/2006/main">
          <a:off x="5786437" y="2127251"/>
          <a:ext cx="849312" cy="26987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solidFill>
                <a:schemeClr val="accent2"/>
              </a:solidFill>
            </a:rPr>
            <a:t>R2 = 99.9%</a:t>
          </a:r>
        </a:p>
      </cdr:txBody>
    </cdr:sp>
  </cdr:relSizeAnchor>
  <cdr:relSizeAnchor xmlns:cdr="http://schemas.openxmlformats.org/drawingml/2006/chartDrawing">
    <cdr:from>
      <cdr:x>0.64119</cdr:x>
      <cdr:y>0.66563</cdr:y>
    </cdr:from>
    <cdr:to>
      <cdr:x>0.74555</cdr:x>
      <cdr:y>0.72843</cdr:y>
    </cdr:to>
    <cdr:sp macro="" textlink="">
      <cdr:nvSpPr>
        <cdr:cNvPr id="3" name="TextBox 1"/>
        <cdr:cNvSpPr txBox="1"/>
      </cdr:nvSpPr>
      <cdr:spPr>
        <a:xfrm xmlns:a="http://schemas.openxmlformats.org/drawingml/2006/main">
          <a:off x="5218113" y="2860675"/>
          <a:ext cx="849312" cy="26987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a:solidFill>
                <a:schemeClr val="accent1"/>
              </a:solidFill>
            </a:rPr>
            <a:t>R2 = 96.0%</a:t>
          </a:r>
        </a:p>
      </cdr:txBody>
    </cdr:sp>
  </cdr:relSizeAnchor>
</c:userShapes>
</file>

<file path=ppt/drawings/drawing18.xml><?xml version="1.0" encoding="utf-8"?>
<c:userShapes xmlns:c="http://schemas.openxmlformats.org/drawingml/2006/chart">
  <cdr:relSizeAnchor xmlns:cdr="http://schemas.openxmlformats.org/drawingml/2006/chartDrawing">
    <cdr:from>
      <cdr:x>0.80091</cdr:x>
      <cdr:y>0.12972</cdr:y>
    </cdr:from>
    <cdr:to>
      <cdr:x>0.90846</cdr:x>
      <cdr:y>0.20313</cdr:y>
    </cdr:to>
    <cdr:sp macro="" textlink="">
      <cdr:nvSpPr>
        <cdr:cNvPr id="9" name="TextBox 1"/>
        <cdr:cNvSpPr txBox="1"/>
      </cdr:nvSpPr>
      <cdr:spPr>
        <a:xfrm xmlns:a="http://schemas.openxmlformats.org/drawingml/2006/main">
          <a:off x="3149126" y="498171"/>
          <a:ext cx="422878" cy="28192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900" b="0" i="0" u="none" strike="noStrike" dirty="0" smtClean="0">
              <a:solidFill>
                <a:srgbClr val="C00000"/>
              </a:solidFill>
              <a:latin typeface="Arial"/>
              <a:cs typeface="Arial"/>
            </a:rPr>
            <a:t>FHA</a:t>
          </a:r>
          <a:endParaRPr lang="en-US" sz="1100" dirty="0">
            <a:solidFill>
              <a:srgbClr val="C00000"/>
            </a:solidFill>
          </a:endParaRPr>
        </a:p>
      </cdr:txBody>
    </cdr:sp>
  </cdr:relSizeAnchor>
  <cdr:relSizeAnchor xmlns:cdr="http://schemas.openxmlformats.org/drawingml/2006/chartDrawing">
    <cdr:from>
      <cdr:x>0.78011</cdr:x>
      <cdr:y>0.51579</cdr:y>
    </cdr:from>
    <cdr:to>
      <cdr:x>0.95672</cdr:x>
      <cdr:y>0.61259</cdr:y>
    </cdr:to>
    <cdr:sp macro="" textlink="">
      <cdr:nvSpPr>
        <cdr:cNvPr id="10" name="TextBox 1"/>
        <cdr:cNvSpPr txBox="1"/>
      </cdr:nvSpPr>
      <cdr:spPr>
        <a:xfrm xmlns:a="http://schemas.openxmlformats.org/drawingml/2006/main">
          <a:off x="3067312" y="1980871"/>
          <a:ext cx="694417" cy="37175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900" b="0" i="0" u="none" strike="noStrike" dirty="0" smtClean="0">
              <a:solidFill>
                <a:srgbClr val="000000"/>
              </a:solidFill>
              <a:latin typeface="Arial"/>
              <a:cs typeface="Arial"/>
            </a:rPr>
            <a:t>Composite</a:t>
          </a:r>
          <a:endParaRPr lang="en-US" sz="1100" dirty="0"/>
        </a:p>
      </cdr:txBody>
    </cdr:sp>
  </cdr:relSizeAnchor>
  <cdr:relSizeAnchor xmlns:cdr="http://schemas.openxmlformats.org/drawingml/2006/chartDrawing">
    <cdr:from>
      <cdr:x>0.78757</cdr:x>
      <cdr:y>0.62488</cdr:y>
    </cdr:from>
    <cdr:to>
      <cdr:x>0.89217</cdr:x>
      <cdr:y>0.71117</cdr:y>
    </cdr:to>
    <cdr:sp macro="" textlink="">
      <cdr:nvSpPr>
        <cdr:cNvPr id="11" name="TextBox 1"/>
        <cdr:cNvSpPr txBox="1"/>
      </cdr:nvSpPr>
      <cdr:spPr>
        <a:xfrm xmlns:a="http://schemas.openxmlformats.org/drawingml/2006/main">
          <a:off x="3096663" y="2399824"/>
          <a:ext cx="411278" cy="33139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900" b="0" i="0" u="none" strike="noStrike" dirty="0" smtClean="0">
              <a:solidFill>
                <a:schemeClr val="accent6"/>
              </a:solidFill>
              <a:latin typeface="Arial"/>
              <a:cs typeface="Arial"/>
            </a:rPr>
            <a:t>VA</a:t>
          </a:r>
          <a:endParaRPr lang="en-US" sz="1100" dirty="0">
            <a:solidFill>
              <a:schemeClr val="accent6"/>
            </a:solidFill>
          </a:endParaRPr>
        </a:p>
      </cdr:txBody>
    </cdr:sp>
  </cdr:relSizeAnchor>
  <cdr:relSizeAnchor xmlns:cdr="http://schemas.openxmlformats.org/drawingml/2006/chartDrawing">
    <cdr:from>
      <cdr:x>0.78679</cdr:x>
      <cdr:y>0.66364</cdr:y>
    </cdr:from>
    <cdr:to>
      <cdr:x>0.92539</cdr:x>
      <cdr:y>0.72994</cdr:y>
    </cdr:to>
    <cdr:sp macro="" textlink="">
      <cdr:nvSpPr>
        <cdr:cNvPr id="12" name="TextBox 1"/>
        <cdr:cNvSpPr txBox="1"/>
      </cdr:nvSpPr>
      <cdr:spPr>
        <a:xfrm xmlns:a="http://schemas.openxmlformats.org/drawingml/2006/main">
          <a:off x="3093585" y="2548677"/>
          <a:ext cx="544964" cy="25466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900" b="0" i="0" u="none" strike="noStrike" dirty="0" smtClean="0">
              <a:solidFill>
                <a:schemeClr val="accent5"/>
              </a:solidFill>
              <a:latin typeface="Arial"/>
              <a:cs typeface="Arial"/>
            </a:rPr>
            <a:t>Fannie</a:t>
          </a:r>
          <a:endParaRPr lang="en-US" sz="1100" dirty="0">
            <a:solidFill>
              <a:schemeClr val="accent5"/>
            </a:solidFill>
          </a:endParaRPr>
        </a:p>
      </cdr:txBody>
    </cdr:sp>
  </cdr:relSizeAnchor>
  <cdr:relSizeAnchor xmlns:cdr="http://schemas.openxmlformats.org/drawingml/2006/chartDrawing">
    <cdr:from>
      <cdr:x>0.8001</cdr:x>
      <cdr:y>0.3075</cdr:y>
    </cdr:from>
    <cdr:to>
      <cdr:x>0.91931</cdr:x>
      <cdr:y>0.38091</cdr:y>
    </cdr:to>
    <cdr:sp macro="" textlink="">
      <cdr:nvSpPr>
        <cdr:cNvPr id="8" name="TextBox 1"/>
        <cdr:cNvSpPr txBox="1"/>
      </cdr:nvSpPr>
      <cdr:spPr>
        <a:xfrm xmlns:a="http://schemas.openxmlformats.org/drawingml/2006/main">
          <a:off x="3145936" y="1180938"/>
          <a:ext cx="468724" cy="28192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900" b="0" i="0" u="none" strike="noStrike" dirty="0" smtClean="0">
              <a:solidFill>
                <a:schemeClr val="accent1"/>
              </a:solidFill>
              <a:latin typeface="Arial"/>
              <a:cs typeface="Arial"/>
            </a:rPr>
            <a:t>RHS</a:t>
          </a:r>
          <a:endParaRPr lang="en-US" sz="1100" dirty="0">
            <a:solidFill>
              <a:schemeClr val="accent1"/>
            </a:solidFill>
          </a:endParaRPr>
        </a:p>
      </cdr:txBody>
    </cdr:sp>
  </cdr:relSizeAnchor>
  <cdr:relSizeAnchor xmlns:cdr="http://schemas.openxmlformats.org/drawingml/2006/chartDrawing">
    <cdr:from>
      <cdr:x>0.78656</cdr:x>
      <cdr:y>0.7386</cdr:y>
    </cdr:from>
    <cdr:to>
      <cdr:x>0.92702</cdr:x>
      <cdr:y>0.80491</cdr:y>
    </cdr:to>
    <cdr:sp macro="" textlink="">
      <cdr:nvSpPr>
        <cdr:cNvPr id="13" name="TextBox 1"/>
        <cdr:cNvSpPr txBox="1"/>
      </cdr:nvSpPr>
      <cdr:spPr>
        <a:xfrm xmlns:a="http://schemas.openxmlformats.org/drawingml/2006/main">
          <a:off x="3092675" y="2836583"/>
          <a:ext cx="552277" cy="25466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900" b="0" i="0" u="none" strike="noStrike" dirty="0" smtClean="0">
              <a:solidFill>
                <a:schemeClr val="accent2"/>
              </a:solidFill>
              <a:latin typeface="Arial"/>
              <a:cs typeface="Arial"/>
            </a:rPr>
            <a:t>Freddie</a:t>
          </a:r>
          <a:endParaRPr lang="en-US" sz="1100" dirty="0">
            <a:solidFill>
              <a:schemeClr val="accent2"/>
            </a:solidFill>
          </a:endParaRPr>
        </a:p>
      </cdr:txBody>
    </cdr:sp>
  </cdr:relSizeAnchor>
</c:userShapes>
</file>

<file path=ppt/drawings/drawing19.xml><?xml version="1.0" encoding="utf-8"?>
<c:userShapes xmlns:c="http://schemas.openxmlformats.org/drawingml/2006/chart">
  <cdr:relSizeAnchor xmlns:cdr="http://schemas.openxmlformats.org/drawingml/2006/chartDrawing">
    <cdr:from>
      <cdr:x>0.80438</cdr:x>
      <cdr:y>0.13652</cdr:y>
    </cdr:from>
    <cdr:to>
      <cdr:x>0.91685</cdr:x>
      <cdr:y>0.20993</cdr:y>
    </cdr:to>
    <cdr:sp macro="" textlink="">
      <cdr:nvSpPr>
        <cdr:cNvPr id="9" name="TextBox 1"/>
        <cdr:cNvSpPr txBox="1"/>
      </cdr:nvSpPr>
      <cdr:spPr>
        <a:xfrm xmlns:a="http://schemas.openxmlformats.org/drawingml/2006/main">
          <a:off x="3162750" y="515800"/>
          <a:ext cx="442223" cy="27735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900" b="0" i="0" u="none" strike="noStrike" dirty="0" smtClean="0">
              <a:solidFill>
                <a:srgbClr val="C00000"/>
              </a:solidFill>
              <a:latin typeface="Arial"/>
              <a:cs typeface="Arial"/>
            </a:rPr>
            <a:t>FHA</a:t>
          </a:r>
          <a:endParaRPr lang="en-US" sz="1100" dirty="0">
            <a:solidFill>
              <a:srgbClr val="C00000"/>
            </a:solidFill>
          </a:endParaRPr>
        </a:p>
      </cdr:txBody>
    </cdr:sp>
  </cdr:relSizeAnchor>
  <cdr:relSizeAnchor xmlns:cdr="http://schemas.openxmlformats.org/drawingml/2006/chartDrawing">
    <cdr:from>
      <cdr:x>0.79413</cdr:x>
      <cdr:y>0.53765</cdr:y>
    </cdr:from>
    <cdr:to>
      <cdr:x>1</cdr:x>
      <cdr:y>0.63445</cdr:y>
    </cdr:to>
    <cdr:sp macro="" textlink="">
      <cdr:nvSpPr>
        <cdr:cNvPr id="10" name="TextBox 1"/>
        <cdr:cNvSpPr txBox="1"/>
      </cdr:nvSpPr>
      <cdr:spPr>
        <a:xfrm xmlns:a="http://schemas.openxmlformats.org/drawingml/2006/main">
          <a:off x="3122468" y="2031326"/>
          <a:ext cx="809452" cy="36572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900" b="0" i="0" u="none" strike="noStrike" dirty="0" smtClean="0">
              <a:solidFill>
                <a:srgbClr val="000000"/>
              </a:solidFill>
              <a:latin typeface="Arial"/>
              <a:cs typeface="Arial"/>
            </a:rPr>
            <a:t>Composite</a:t>
          </a:r>
          <a:endParaRPr lang="en-US" sz="1100" dirty="0"/>
        </a:p>
      </cdr:txBody>
    </cdr:sp>
  </cdr:relSizeAnchor>
  <cdr:relSizeAnchor xmlns:cdr="http://schemas.openxmlformats.org/drawingml/2006/chartDrawing">
    <cdr:from>
      <cdr:x>0.80477</cdr:x>
      <cdr:y>0.61938</cdr:y>
    </cdr:from>
    <cdr:to>
      <cdr:x>0.90321</cdr:x>
      <cdr:y>0.70567</cdr:y>
    </cdr:to>
    <cdr:sp macro="" textlink="">
      <cdr:nvSpPr>
        <cdr:cNvPr id="11" name="TextBox 1"/>
        <cdr:cNvSpPr txBox="1"/>
      </cdr:nvSpPr>
      <cdr:spPr>
        <a:xfrm xmlns:a="http://schemas.openxmlformats.org/drawingml/2006/main">
          <a:off x="3164298" y="2340100"/>
          <a:ext cx="387058" cy="32601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900" b="0" i="0" u="none" strike="noStrike" dirty="0" smtClean="0">
              <a:solidFill>
                <a:schemeClr val="accent6"/>
              </a:solidFill>
              <a:latin typeface="Arial"/>
              <a:cs typeface="Arial"/>
            </a:rPr>
            <a:t>VA</a:t>
          </a:r>
          <a:endParaRPr lang="en-US" sz="1100" dirty="0">
            <a:solidFill>
              <a:schemeClr val="accent6"/>
            </a:solidFill>
          </a:endParaRPr>
        </a:p>
      </cdr:txBody>
    </cdr:sp>
  </cdr:relSizeAnchor>
  <cdr:relSizeAnchor xmlns:cdr="http://schemas.openxmlformats.org/drawingml/2006/chartDrawing">
    <cdr:from>
      <cdr:x>0.79886</cdr:x>
      <cdr:y>0.67997</cdr:y>
    </cdr:from>
    <cdr:to>
      <cdr:x>0.94317</cdr:x>
      <cdr:y>0.74628</cdr:y>
    </cdr:to>
    <cdr:sp macro="" textlink="">
      <cdr:nvSpPr>
        <cdr:cNvPr id="12" name="TextBox 1"/>
        <cdr:cNvSpPr txBox="1"/>
      </cdr:nvSpPr>
      <cdr:spPr>
        <a:xfrm xmlns:a="http://schemas.openxmlformats.org/drawingml/2006/main">
          <a:off x="3141041" y="2569030"/>
          <a:ext cx="567415" cy="25052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900" b="0" i="0" u="none" strike="noStrike" dirty="0" smtClean="0">
              <a:solidFill>
                <a:schemeClr val="accent5"/>
              </a:solidFill>
              <a:latin typeface="Arial"/>
              <a:cs typeface="Arial"/>
            </a:rPr>
            <a:t>Fannie</a:t>
          </a:r>
          <a:endParaRPr lang="en-US" sz="1100" dirty="0">
            <a:solidFill>
              <a:schemeClr val="accent5"/>
            </a:solidFill>
          </a:endParaRPr>
        </a:p>
      </cdr:txBody>
    </cdr:sp>
  </cdr:relSizeAnchor>
  <cdr:relSizeAnchor xmlns:cdr="http://schemas.openxmlformats.org/drawingml/2006/chartDrawing">
    <cdr:from>
      <cdr:x>0.80151</cdr:x>
      <cdr:y>0.36185</cdr:y>
    </cdr:from>
    <cdr:to>
      <cdr:x>0.92521</cdr:x>
      <cdr:y>0.43525</cdr:y>
    </cdr:to>
    <cdr:sp macro="" textlink="">
      <cdr:nvSpPr>
        <cdr:cNvPr id="8" name="TextBox 1"/>
        <cdr:cNvSpPr txBox="1"/>
      </cdr:nvSpPr>
      <cdr:spPr>
        <a:xfrm xmlns:a="http://schemas.openxmlformats.org/drawingml/2006/main">
          <a:off x="3151488" y="1367113"/>
          <a:ext cx="486369" cy="27731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900" b="0" i="0" u="none" strike="noStrike" dirty="0" smtClean="0">
              <a:solidFill>
                <a:schemeClr val="accent1"/>
              </a:solidFill>
              <a:latin typeface="Arial"/>
              <a:cs typeface="Arial"/>
            </a:rPr>
            <a:t>RHS</a:t>
          </a:r>
          <a:endParaRPr lang="en-US" sz="1100" dirty="0">
            <a:solidFill>
              <a:schemeClr val="accent1"/>
            </a:solidFill>
          </a:endParaRPr>
        </a:p>
      </cdr:txBody>
    </cdr:sp>
  </cdr:relSizeAnchor>
  <cdr:relSizeAnchor xmlns:cdr="http://schemas.openxmlformats.org/drawingml/2006/chartDrawing">
    <cdr:from>
      <cdr:x>0.7939</cdr:x>
      <cdr:y>0.76522</cdr:y>
    </cdr:from>
    <cdr:to>
      <cdr:x>0.95445</cdr:x>
      <cdr:y>0.83153</cdr:y>
    </cdr:to>
    <cdr:sp macro="" textlink="">
      <cdr:nvSpPr>
        <cdr:cNvPr id="13" name="TextBox 1"/>
        <cdr:cNvSpPr txBox="1"/>
      </cdr:nvSpPr>
      <cdr:spPr>
        <a:xfrm xmlns:a="http://schemas.openxmlformats.org/drawingml/2006/main">
          <a:off x="3121546" y="2891103"/>
          <a:ext cx="631270" cy="25052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900" b="0" i="0" u="none" strike="noStrike" dirty="0" smtClean="0">
              <a:solidFill>
                <a:schemeClr val="accent2"/>
              </a:solidFill>
              <a:latin typeface="Arial"/>
              <a:cs typeface="Arial"/>
            </a:rPr>
            <a:t>Freddie</a:t>
          </a:r>
          <a:endParaRPr lang="en-US" sz="1100" dirty="0">
            <a:solidFill>
              <a:schemeClr val="accent2"/>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0.45168</cdr:x>
      <cdr:y>2.68699E-7</cdr:y>
    </cdr:from>
    <cdr:to>
      <cdr:x>0.55745</cdr:x>
      <cdr:y>0.07569</cdr:y>
    </cdr:to>
    <cdr:sp macro="" textlink="">
      <cdr:nvSpPr>
        <cdr:cNvPr id="3" name="TextBox 2"/>
        <cdr:cNvSpPr txBox="1"/>
      </cdr:nvSpPr>
      <cdr:spPr>
        <a:xfrm xmlns:a="http://schemas.openxmlformats.org/drawingml/2006/main">
          <a:off x="3305944" y="1"/>
          <a:ext cx="774124" cy="281703"/>
        </a:xfrm>
        <a:prstGeom xmlns:a="http://schemas.openxmlformats.org/drawingml/2006/main" prst="rect">
          <a:avLst/>
        </a:prstGeom>
        <a:solidFill xmlns:a="http://schemas.openxmlformats.org/drawingml/2006/main">
          <a:schemeClr val="accent2">
            <a:lumMod val="20000"/>
            <a:lumOff val="80000"/>
          </a:schemeClr>
        </a:solidFill>
      </cdr:spPr>
      <cdr:txBody>
        <a:bodyPr xmlns:a="http://schemas.openxmlformats.org/drawingml/2006/main" vertOverflow="clip" wrap="square" rtlCol="0"/>
        <a:lstStyle xmlns:a="http://schemas.openxmlformats.org/drawingml/2006/main"/>
        <a:p xmlns:a="http://schemas.openxmlformats.org/drawingml/2006/main">
          <a:r>
            <a:rPr lang="en-US" sz="1200" b="1" dirty="0"/>
            <a:t>Purchase</a:t>
          </a:r>
        </a:p>
      </cdr:txBody>
    </cdr:sp>
  </cdr:relSizeAnchor>
</c:userShapes>
</file>

<file path=ppt/drawings/drawing20.xml><?xml version="1.0" encoding="utf-8"?>
<c:userShapes xmlns:c="http://schemas.openxmlformats.org/drawingml/2006/chart">
  <cdr:relSizeAnchor xmlns:cdr="http://schemas.openxmlformats.org/drawingml/2006/chartDrawing">
    <cdr:from>
      <cdr:x>0.00273</cdr:x>
      <cdr:y>0.90353</cdr:y>
    </cdr:from>
    <cdr:to>
      <cdr:x>0.8673</cdr:x>
      <cdr:y>0.93808</cdr:y>
    </cdr:to>
    <cdr:sp macro="" textlink="">
      <cdr:nvSpPr>
        <cdr:cNvPr id="3" name="Text Box 2"/>
        <cdr:cNvSpPr txBox="1">
          <a:spLocks xmlns:a="http://schemas.openxmlformats.org/drawingml/2006/main" noChangeArrowheads="1"/>
        </cdr:cNvSpPr>
      </cdr:nvSpPr>
      <cdr:spPr bwMode="auto">
        <a:xfrm xmlns:a="http://schemas.openxmlformats.org/drawingml/2006/main">
          <a:off x="19050" y="3984625"/>
          <a:ext cx="6036304" cy="15240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rot="0" vert="horz" wrap="square" lIns="91440" tIns="45720" rIns="91440" bIns="45720" anchor="t"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a:lnSpc>
              <a:spcPct val="107000"/>
            </a:lnSpc>
            <a:spcBef>
              <a:spcPts val="0"/>
            </a:spcBef>
            <a:spcAft>
              <a:spcPts val="800"/>
            </a:spcAft>
          </a:pPr>
          <a:endParaRPr lang="en-US" sz="1000" baseline="0">
            <a:effectLst/>
            <a:latin typeface="Calibri" panose="020F0502020204030204" pitchFamily="34" charset="0"/>
            <a:ea typeface="Calibri" panose="020F0502020204030204" pitchFamily="34" charset="0"/>
            <a:cs typeface="Times New Roman" panose="02020603050405020304" pitchFamily="18"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0.4013</cdr:x>
      <cdr:y>0</cdr:y>
    </cdr:from>
    <cdr:to>
      <cdr:x>0.63219</cdr:x>
      <cdr:y>0.06391</cdr:y>
    </cdr:to>
    <cdr:sp macro="" textlink="">
      <cdr:nvSpPr>
        <cdr:cNvPr id="2" name="TextBox 1"/>
        <cdr:cNvSpPr txBox="1"/>
      </cdr:nvSpPr>
      <cdr:spPr>
        <a:xfrm xmlns:a="http://schemas.openxmlformats.org/drawingml/2006/main">
          <a:off x="1752972" y="0"/>
          <a:ext cx="1008590" cy="208628"/>
        </a:xfrm>
        <a:prstGeom xmlns:a="http://schemas.openxmlformats.org/drawingml/2006/main" prst="rect">
          <a:avLst/>
        </a:prstGeom>
        <a:solidFill xmlns:a="http://schemas.openxmlformats.org/drawingml/2006/main">
          <a:schemeClr val="accent2">
            <a:lumMod val="20000"/>
            <a:lumOff val="80000"/>
          </a:schemeClr>
        </a:solidFill>
      </cdr:spPr>
      <cdr:txBody>
        <a:bodyPr xmlns:a="http://schemas.openxmlformats.org/drawingml/2006/main" vertOverflow="clip" wrap="square" rtlCol="0"/>
        <a:lstStyle xmlns:a="http://schemas.openxmlformats.org/drawingml/2006/main"/>
        <a:p xmlns:a="http://schemas.openxmlformats.org/drawingml/2006/main">
          <a:r>
            <a:rPr lang="en-US" sz="1100" b="1" dirty="0"/>
            <a:t>Cash-Out</a:t>
          </a:r>
          <a:r>
            <a:rPr lang="en-US" sz="1100" b="1" baseline="0" dirty="0"/>
            <a:t> Refi</a:t>
          </a:r>
          <a:endParaRPr lang="en-US" sz="1100" b="1" dirty="0"/>
        </a:p>
      </cdr:txBody>
    </cdr:sp>
  </cdr:relSizeAnchor>
</c:userShapes>
</file>

<file path=ppt/drawings/drawing4.xml><?xml version="1.0" encoding="utf-8"?>
<c:userShapes xmlns:c="http://schemas.openxmlformats.org/drawingml/2006/chart">
  <cdr:relSizeAnchor xmlns:cdr="http://schemas.openxmlformats.org/drawingml/2006/chartDrawing">
    <cdr:from>
      <cdr:x>0.4302</cdr:x>
      <cdr:y>0</cdr:y>
    </cdr:from>
    <cdr:to>
      <cdr:x>0.71053</cdr:x>
      <cdr:y>0.06381</cdr:y>
    </cdr:to>
    <cdr:sp macro="" textlink="">
      <cdr:nvSpPr>
        <cdr:cNvPr id="2" name="TextBox 1"/>
        <cdr:cNvSpPr txBox="1"/>
      </cdr:nvSpPr>
      <cdr:spPr>
        <a:xfrm xmlns:a="http://schemas.openxmlformats.org/drawingml/2006/main">
          <a:off x="1857954" y="0"/>
          <a:ext cx="1210710" cy="208302"/>
        </a:xfrm>
        <a:prstGeom xmlns:a="http://schemas.openxmlformats.org/drawingml/2006/main" prst="rect">
          <a:avLst/>
        </a:prstGeom>
        <a:solidFill xmlns:a="http://schemas.openxmlformats.org/drawingml/2006/main">
          <a:schemeClr val="accent2">
            <a:lumMod val="20000"/>
            <a:lumOff val="80000"/>
          </a:schemeClr>
        </a:solidFill>
      </cdr:spPr>
      <cdr:txBody>
        <a:bodyPr xmlns:a="http://schemas.openxmlformats.org/drawingml/2006/main" vertOverflow="clip" wrap="square" rtlCol="0"/>
        <a:lstStyle xmlns:a="http://schemas.openxmlformats.org/drawingml/2006/main"/>
        <a:p xmlns:a="http://schemas.openxmlformats.org/drawingml/2006/main">
          <a:r>
            <a:rPr lang="en-US" sz="1100" b="1"/>
            <a:t>No Cash-Out Refi</a:t>
          </a:r>
        </a:p>
      </cdr:txBody>
    </cdr:sp>
  </cdr:relSizeAnchor>
</c:userShapes>
</file>

<file path=ppt/drawings/drawing5.xml><?xml version="1.0" encoding="utf-8"?>
<c:userShapes xmlns:c="http://schemas.openxmlformats.org/drawingml/2006/chart">
  <cdr:relSizeAnchor xmlns:cdr="http://schemas.openxmlformats.org/drawingml/2006/chartDrawing">
    <cdr:from>
      <cdr:x>0.10562</cdr:x>
      <cdr:y>0.22701</cdr:y>
    </cdr:from>
    <cdr:to>
      <cdr:x>0.33587</cdr:x>
      <cdr:y>0.41897</cdr:y>
    </cdr:to>
    <cdr:sp macro="" textlink="">
      <cdr:nvSpPr>
        <cdr:cNvPr id="3" name="Rectangle 2"/>
        <cdr:cNvSpPr/>
      </cdr:nvSpPr>
      <cdr:spPr>
        <a:xfrm xmlns:a="http://schemas.openxmlformats.org/drawingml/2006/main">
          <a:off x="701492" y="727037"/>
          <a:ext cx="1529166" cy="614766"/>
        </a:xfrm>
        <a:prstGeom xmlns:a="http://schemas.openxmlformats.org/drawingml/2006/main" prst="rect">
          <a:avLst/>
        </a:prstGeom>
        <a:solidFill xmlns:a="http://schemas.openxmlformats.org/drawingml/2006/main">
          <a:schemeClr val="bg1"/>
        </a:solidFill>
        <a:ln xmlns:a="http://schemas.openxmlformats.org/drawingml/2006/main">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dirty="0" smtClean="0">
              <a:solidFill>
                <a:schemeClr val="tx1"/>
              </a:solidFill>
            </a:rPr>
            <a:t>Note: Weeks 11-14 plots distorted by 2020 COVID base effects.</a:t>
          </a:r>
          <a:endParaRPr lang="en-US" dirty="0">
            <a:solidFill>
              <a:schemeClr val="tx1"/>
            </a:solidFill>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0.7485</cdr:x>
      <cdr:y>0.77778</cdr:y>
    </cdr:from>
    <cdr:to>
      <cdr:x>0.86214</cdr:x>
      <cdr:y>1</cdr:y>
    </cdr:to>
    <cdr:sp macro="" textlink="">
      <cdr:nvSpPr>
        <cdr:cNvPr id="3" name="TextBox 2"/>
        <cdr:cNvSpPr txBox="1"/>
      </cdr:nvSpPr>
      <cdr:spPr>
        <a:xfrm xmlns:a="http://schemas.openxmlformats.org/drawingml/2006/main">
          <a:off x="6023009" y="3465236"/>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0.32742</cdr:x>
      <cdr:y>0</cdr:y>
    </cdr:from>
    <cdr:to>
      <cdr:x>0.69783</cdr:x>
      <cdr:y>0.06927</cdr:y>
    </cdr:to>
    <cdr:sp macro="" textlink="">
      <cdr:nvSpPr>
        <cdr:cNvPr id="4" name="TextBox 1"/>
        <cdr:cNvSpPr txBox="1"/>
      </cdr:nvSpPr>
      <cdr:spPr>
        <a:xfrm xmlns:a="http://schemas.openxmlformats.org/drawingml/2006/main">
          <a:off x="2761099" y="0"/>
          <a:ext cx="3123612" cy="289406"/>
        </a:xfrm>
        <a:prstGeom xmlns:a="http://schemas.openxmlformats.org/drawingml/2006/main" prst="rect">
          <a:avLst/>
        </a:prstGeom>
        <a:solidFill xmlns:a="http://schemas.openxmlformats.org/drawingml/2006/main">
          <a:srgbClr val="FBE5D6"/>
        </a:solidFill>
      </cdr:spPr>
      <cdr:txBody>
        <a:bodyPr xmlns:a="http://schemas.openxmlformats.org/drawingml/2006/main" wrap="none" rtlCol="0"/>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a:r>
            <a:rPr lang="en-US" sz="1100" b="1" dirty="0">
              <a:solidFill>
                <a:sysClr val="windowText" lastClr="000000"/>
              </a:solidFill>
            </a:rPr>
            <a:t>Purchase Loans with Total DTI Greater than 43%</a:t>
          </a:r>
          <a:endParaRPr lang="en-US" sz="800" b="1" dirty="0">
            <a:solidFill>
              <a:sysClr val="windowText" lastClr="000000"/>
            </a:solidFill>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0.23495</cdr:x>
      <cdr:y>0.1851</cdr:y>
    </cdr:from>
    <cdr:to>
      <cdr:x>0.39393</cdr:x>
      <cdr:y>0.31356</cdr:y>
    </cdr:to>
    <cdr:sp macro="" textlink="">
      <cdr:nvSpPr>
        <cdr:cNvPr id="2" name="TextBox 1"/>
        <cdr:cNvSpPr txBox="1"/>
      </cdr:nvSpPr>
      <cdr:spPr>
        <a:xfrm xmlns:a="http://schemas.openxmlformats.org/drawingml/2006/main">
          <a:off x="2051152" y="620852"/>
          <a:ext cx="1387922" cy="430887"/>
        </a:xfrm>
        <a:prstGeom xmlns:a="http://schemas.openxmlformats.org/drawingml/2006/main" prst="rect">
          <a:avLst/>
        </a:prstGeom>
      </cdr:spPr>
      <cdr:txBody>
        <a:bodyPr xmlns:a="http://schemas.openxmlformats.org/drawingml/2006/main" vertOverflow="clip" horzOverflow="clip" wrap="square" rtlCol="0">
          <a:spAutoFit/>
        </a:bodyPr>
        <a:lstStyle xmlns:a="http://schemas.openxmlformats.org/drawingml/2006/main"/>
        <a:p xmlns:a="http://schemas.openxmlformats.org/drawingml/2006/main">
          <a:r>
            <a:rPr lang="en-US" sz="1100" b="1" dirty="0" smtClean="0">
              <a:solidFill>
                <a:srgbClr val="0070C0"/>
              </a:solidFill>
            </a:rPr>
            <a:t>Months’</a:t>
          </a:r>
          <a:r>
            <a:rPr lang="en-US" sz="1100" b="1" baseline="0" dirty="0" smtClean="0">
              <a:solidFill>
                <a:srgbClr val="0070C0"/>
              </a:solidFill>
            </a:rPr>
            <a:t> </a:t>
          </a:r>
          <a:r>
            <a:rPr lang="en-US" sz="1100" b="1" baseline="0" dirty="0">
              <a:solidFill>
                <a:srgbClr val="0070C0"/>
              </a:solidFill>
            </a:rPr>
            <a:t>Supply* (left axis)</a:t>
          </a:r>
          <a:endParaRPr lang="en-US" sz="1100" b="1" dirty="0">
            <a:solidFill>
              <a:srgbClr val="0070C0"/>
            </a:solidFill>
          </a:endParaRPr>
        </a:p>
      </cdr:txBody>
    </cdr:sp>
  </cdr:relSizeAnchor>
  <cdr:relSizeAnchor xmlns:cdr="http://schemas.openxmlformats.org/drawingml/2006/chartDrawing">
    <cdr:from>
      <cdr:x>0.31896</cdr:x>
      <cdr:y>0.61303</cdr:y>
    </cdr:from>
    <cdr:to>
      <cdr:x>0.51484</cdr:x>
      <cdr:y>0.747</cdr:y>
    </cdr:to>
    <cdr:sp macro="" textlink="">
      <cdr:nvSpPr>
        <cdr:cNvPr id="5" name="TextBox 4"/>
        <cdr:cNvSpPr txBox="1"/>
      </cdr:nvSpPr>
      <cdr:spPr>
        <a:xfrm xmlns:a="http://schemas.openxmlformats.org/drawingml/2006/main">
          <a:off x="2784573" y="1971620"/>
          <a:ext cx="1710106" cy="430887"/>
        </a:xfrm>
        <a:prstGeom xmlns:a="http://schemas.openxmlformats.org/drawingml/2006/main" prst="rect">
          <a:avLst/>
        </a:prstGeom>
      </cdr:spPr>
      <cdr:txBody>
        <a:bodyPr xmlns:a="http://schemas.openxmlformats.org/drawingml/2006/main" vertOverflow="clip" horzOverflow="clip" wrap="square" rtlCol="0">
          <a:spAutoFit/>
        </a:bodyPr>
        <a:lstStyle xmlns:a="http://schemas.openxmlformats.org/drawingml/2006/main"/>
        <a:p xmlns:a="http://schemas.openxmlformats.org/drawingml/2006/main">
          <a:r>
            <a:rPr lang="en-US" sz="1100" b="1" dirty="0">
              <a:solidFill>
                <a:srgbClr val="C00000"/>
              </a:solidFill>
            </a:rPr>
            <a:t>FHFA Price Index, YoY Change**</a:t>
          </a:r>
          <a:r>
            <a:rPr lang="en-US" sz="1100" b="1" baseline="0" dirty="0">
              <a:solidFill>
                <a:srgbClr val="C00000"/>
              </a:solidFill>
            </a:rPr>
            <a:t> (right axis)</a:t>
          </a:r>
          <a:endParaRPr lang="en-US" sz="1100" b="1" dirty="0">
            <a:solidFill>
              <a:srgbClr val="C00000"/>
            </a:solidFill>
          </a:endParaRPr>
        </a:p>
      </cdr:txBody>
    </cdr:sp>
  </cdr:relSizeAnchor>
  <cdr:relSizeAnchor xmlns:cdr="http://schemas.openxmlformats.org/drawingml/2006/chartDrawing">
    <cdr:from>
      <cdr:x>0.06589</cdr:x>
      <cdr:y>0.37122</cdr:y>
    </cdr:from>
    <cdr:to>
      <cdr:x>0.34752</cdr:x>
      <cdr:y>0.57122</cdr:y>
    </cdr:to>
    <cdr:grpSp>
      <cdr:nvGrpSpPr>
        <cdr:cNvPr id="8" name="Group 7"/>
        <cdr:cNvGrpSpPr/>
      </cdr:nvGrpSpPr>
      <cdr:grpSpPr>
        <a:xfrm xmlns:a="http://schemas.openxmlformats.org/drawingml/2006/main">
          <a:off x="575231" y="1245125"/>
          <a:ext cx="2458676" cy="670828"/>
          <a:chOff x="1046476" y="1835836"/>
          <a:chExt cx="1898247" cy="768090"/>
        </a:xfrm>
      </cdr:grpSpPr>
      <cdr:sp macro="" textlink="">
        <cdr:nvSpPr>
          <cdr:cNvPr id="3" name="Up Arrow 2"/>
          <cdr:cNvSpPr/>
        </cdr:nvSpPr>
        <cdr:spPr>
          <a:xfrm xmlns:a="http://schemas.openxmlformats.org/drawingml/2006/main">
            <a:off x="1059396" y="1835836"/>
            <a:ext cx="426294" cy="303862"/>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sp macro="" textlink="">
        <cdr:nvSpPr>
          <cdr:cNvPr id="4" name="Down Arrow 3"/>
          <cdr:cNvSpPr/>
        </cdr:nvSpPr>
        <cdr:spPr>
          <a:xfrm xmlns:a="http://schemas.openxmlformats.org/drawingml/2006/main">
            <a:off x="1046476" y="2300064"/>
            <a:ext cx="439214" cy="303862"/>
          </a:xfrm>
          <a:prstGeom xmlns:a="http://schemas.openxmlformats.org/drawingml/2006/main" prst="down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sp macro="" textlink="">
        <cdr:nvSpPr>
          <cdr:cNvPr id="6" name="TextBox 5"/>
          <cdr:cNvSpPr txBox="1"/>
        </cdr:nvSpPr>
        <cdr:spPr>
          <a:xfrm xmlns:a="http://schemas.openxmlformats.org/drawingml/2006/main">
            <a:off x="1393198" y="1892775"/>
            <a:ext cx="1551525" cy="352956"/>
          </a:xfrm>
          <a:prstGeom xmlns:a="http://schemas.openxmlformats.org/drawingml/2006/main" prst="rect">
            <a:avLst/>
          </a:prstGeom>
        </cdr:spPr>
        <cdr:txBody>
          <a:bodyPr xmlns:a="http://schemas.openxmlformats.org/drawingml/2006/main" vertOverflow="clip" horzOverflow="clip" wrap="none" rtlCol="0">
            <a:noAutofit/>
          </a:bodyPr>
          <a:lstStyle xmlns:a="http://schemas.openxmlformats.org/drawingml/2006/main"/>
          <a:p xmlns:a="http://schemas.openxmlformats.org/drawingml/2006/main">
            <a:r>
              <a:rPr lang="en-US" sz="1100" b="1" dirty="0"/>
              <a:t>Buyer's Market, Prices</a:t>
            </a:r>
            <a:r>
              <a:rPr lang="en-US" sz="1100" b="1" baseline="0" dirty="0"/>
              <a:t> Falling</a:t>
            </a:r>
          </a:p>
          <a:p xmlns:a="http://schemas.openxmlformats.org/drawingml/2006/main">
            <a:endParaRPr lang="en-US" sz="1100" b="1" dirty="0"/>
          </a:p>
        </cdr:txBody>
      </cdr:sp>
      <cdr:sp macro="" textlink="">
        <cdr:nvSpPr>
          <cdr:cNvPr id="7" name="TextBox 6"/>
          <cdr:cNvSpPr txBox="1"/>
        </cdr:nvSpPr>
        <cdr:spPr>
          <a:xfrm xmlns:a="http://schemas.openxmlformats.org/drawingml/2006/main">
            <a:off x="1393127" y="2229566"/>
            <a:ext cx="1512544" cy="266458"/>
          </a:xfrm>
          <a:prstGeom xmlns:a="http://schemas.openxmlformats.org/drawingml/2006/main" prst="rect">
            <a:avLst/>
          </a:prstGeom>
        </cdr:spPr>
        <cdr:txBody>
          <a:bodyPr xmlns:a="http://schemas.openxmlformats.org/drawingml/2006/main" vertOverflow="clip" horzOverflow="clip" wrap="none" rtlCol="0">
            <a:noAutofit/>
          </a:bodyPr>
          <a:lstStyle xmlns:a="http://schemas.openxmlformats.org/drawingml/2006/main"/>
          <a:p xmlns:a="http://schemas.openxmlformats.org/drawingml/2006/main">
            <a:r>
              <a:rPr lang="en-US" sz="1100" b="1" dirty="0"/>
              <a:t>Seller's Market,</a:t>
            </a:r>
            <a:r>
              <a:rPr lang="en-US" sz="1100" b="1" baseline="0" dirty="0"/>
              <a:t> Prices Rising</a:t>
            </a:r>
            <a:endParaRPr lang="en-US" sz="1100" b="1" dirty="0"/>
          </a:p>
        </cdr:txBody>
      </cdr:sp>
    </cdr:grpSp>
  </cdr:relSizeAnchor>
  <cdr:relSizeAnchor xmlns:cdr="http://schemas.openxmlformats.org/drawingml/2006/chartDrawing">
    <cdr:from>
      <cdr:x>0.6839</cdr:x>
      <cdr:y>0.3572</cdr:y>
    </cdr:from>
    <cdr:to>
      <cdr:x>0.88793</cdr:x>
      <cdr:y>0.48566</cdr:y>
    </cdr:to>
    <cdr:sp macro="" textlink="">
      <cdr:nvSpPr>
        <cdr:cNvPr id="9" name="TextBox 6"/>
        <cdr:cNvSpPr txBox="1"/>
      </cdr:nvSpPr>
      <cdr:spPr>
        <a:xfrm xmlns:a="http://schemas.openxmlformats.org/drawingml/2006/main">
          <a:off x="5970559" y="1198100"/>
          <a:ext cx="1781257" cy="430887"/>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b="1" dirty="0" smtClean="0">
              <a:solidFill>
                <a:schemeClr val="tx1"/>
              </a:solidFill>
            </a:rPr>
            <a:t>Dashed line: Price </a:t>
          </a:r>
        </a:p>
        <a:p xmlns:a="http://schemas.openxmlformats.org/drawingml/2006/main">
          <a:r>
            <a:rPr lang="en-US" b="1" dirty="0" smtClean="0">
              <a:solidFill>
                <a:schemeClr val="tx1"/>
              </a:solidFill>
            </a:rPr>
            <a:t>equilibrium point (left axis)</a:t>
          </a:r>
          <a:endParaRPr lang="en-US" b="1" dirty="0">
            <a:solidFill>
              <a:schemeClr val="tx1"/>
            </a:solidFill>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0.17708</cdr:x>
      <cdr:y>0.01736</cdr:y>
    </cdr:from>
    <cdr:to>
      <cdr:x>0.87708</cdr:x>
      <cdr:y>0.11227</cdr:y>
    </cdr:to>
    <cdr:sp macro="" textlink="">
      <cdr:nvSpPr>
        <cdr:cNvPr id="2" name="TextBox 1"/>
        <cdr:cNvSpPr txBox="1"/>
      </cdr:nvSpPr>
      <cdr:spPr>
        <a:xfrm xmlns:a="http://schemas.openxmlformats.org/drawingml/2006/main">
          <a:off x="809625" y="47625"/>
          <a:ext cx="3200400" cy="260350"/>
        </a:xfrm>
        <a:prstGeom xmlns:a="http://schemas.openxmlformats.org/drawingml/2006/main" prst="rect">
          <a:avLst/>
        </a:prstGeom>
        <a:solidFill xmlns:a="http://schemas.openxmlformats.org/drawingml/2006/main">
          <a:schemeClr val="accent2">
            <a:lumMod val="20000"/>
            <a:lumOff val="80000"/>
          </a:schemeClr>
        </a:solidFill>
      </cdr:spPr>
      <cdr:txBody>
        <a:bodyPr xmlns:a="http://schemas.openxmlformats.org/drawingml/2006/main" vertOverflow="clip" wrap="square" rtlCol="0" anchor="ctr"/>
        <a:lstStyle xmlns:a="http://schemas.openxmlformats.org/drawingml/2006/main"/>
        <a:p xmlns:a="http://schemas.openxmlformats.org/drawingml/2006/main">
          <a:pPr algn="ctr"/>
          <a:r>
            <a:rPr lang="en-US" sz="1200" b="1" dirty="0"/>
            <a:t>Historical Stressed</a:t>
          </a:r>
          <a:r>
            <a:rPr lang="en-US" sz="1200" b="1" baseline="0" dirty="0"/>
            <a:t> Default Rates, by Loan </a:t>
          </a:r>
          <a:r>
            <a:rPr lang="en-US" sz="1200" b="1" baseline="0" dirty="0" smtClean="0"/>
            <a:t>Type: Purchase Loans</a:t>
          </a:r>
          <a:endParaRPr lang="en-US" sz="1200" b="1" dirty="0"/>
        </a:p>
      </cdr:txBody>
    </cdr:sp>
  </cdr:relSizeAnchor>
</c:userShapes>
</file>

<file path=ppt/drawings/drawing9.xml><?xml version="1.0" encoding="utf-8"?>
<c:userShapes xmlns:c="http://schemas.openxmlformats.org/drawingml/2006/chart">
  <cdr:relSizeAnchor xmlns:cdr="http://schemas.openxmlformats.org/drawingml/2006/chartDrawing">
    <cdr:from>
      <cdr:x>0.79065</cdr:x>
      <cdr:y>0.02105</cdr:y>
    </cdr:from>
    <cdr:to>
      <cdr:x>0.96494</cdr:x>
      <cdr:y>0.07498</cdr:y>
    </cdr:to>
    <cdr:sp macro="" textlink="">
      <cdr:nvSpPr>
        <cdr:cNvPr id="4" name="TextBox 3"/>
        <cdr:cNvSpPr txBox="1"/>
      </cdr:nvSpPr>
      <cdr:spPr>
        <a:xfrm xmlns:a="http://schemas.openxmlformats.org/drawingml/2006/main">
          <a:off x="6537906" y="95250"/>
          <a:ext cx="1441215" cy="24412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a:t>Stressed default rate</a:t>
          </a:r>
        </a:p>
      </cdr:txBody>
    </cdr:sp>
  </cdr:relSizeAnchor>
  <cdr:relSizeAnchor xmlns:cdr="http://schemas.openxmlformats.org/drawingml/2006/chartDrawing">
    <cdr:from>
      <cdr:x>0.07701</cdr:x>
      <cdr:y>0.10418</cdr:y>
    </cdr:from>
    <cdr:to>
      <cdr:x>0.41891</cdr:x>
      <cdr:y>0.21528</cdr:y>
    </cdr:to>
    <cdr:sp macro="" textlink="">
      <cdr:nvSpPr>
        <cdr:cNvPr id="7" name="TextBox 6"/>
        <cdr:cNvSpPr txBox="1"/>
      </cdr:nvSpPr>
      <cdr:spPr>
        <a:xfrm xmlns:a="http://schemas.openxmlformats.org/drawingml/2006/main">
          <a:off x="619705" y="428666"/>
          <a:ext cx="2751174" cy="457154"/>
        </a:xfrm>
        <a:prstGeom xmlns:a="http://schemas.openxmlformats.org/drawingml/2006/main" prst="rect">
          <a:avLst/>
        </a:prstGeom>
        <a:solidFill xmlns:a="http://schemas.openxmlformats.org/drawingml/2006/main">
          <a:schemeClr val="accent6">
            <a:lumMod val="40000"/>
            <a:lumOff val="60000"/>
          </a:schemeClr>
        </a:solidFill>
      </cdr:spPr>
      <cdr:txBody>
        <a:bodyPr xmlns:a="http://schemas.openxmlformats.org/drawingml/2006/main" vertOverflow="clip" wrap="none" rtlCol="0"/>
        <a:lstStyle xmlns:a="http://schemas.openxmlformats.org/drawingml/2006/main"/>
        <a:p xmlns:a="http://schemas.openxmlformats.org/drawingml/2006/main">
          <a:r>
            <a:rPr lang="en-US" sz="1100" dirty="0" smtClean="0"/>
            <a:t>FHA share of purchase loans: </a:t>
          </a:r>
        </a:p>
        <a:p xmlns:a="http://schemas.openxmlformats.org/drawingml/2006/main">
          <a:r>
            <a:rPr lang="en-US" sz="1100" b="0" i="0" baseline="0">
              <a:effectLst/>
              <a:latin typeface="+mn-lt"/>
              <a:ea typeface="+mn-ea"/>
              <a:cs typeface="+mn-cs"/>
            </a:rPr>
            <a:t>Nov-21 18.7%; Dec-21 18.7%; Jan-22 18.7%</a:t>
          </a:r>
          <a:endParaRPr lang="en-US">
            <a:effectLst/>
          </a:endParaRPr>
        </a:p>
        <a:p xmlns:a="http://schemas.openxmlformats.org/drawingml/2006/main">
          <a:endParaRPr lang="en-US" sz="1100" dirty="0"/>
        </a:p>
      </cdr:txBody>
    </cdr:sp>
  </cdr:relSizeAnchor>
  <cdr:relSizeAnchor xmlns:cdr="http://schemas.openxmlformats.org/drawingml/2006/chartDrawing">
    <cdr:from>
      <cdr:x>0.5986</cdr:x>
      <cdr:y>0.0916</cdr:y>
    </cdr:from>
    <cdr:to>
      <cdr:x>0.87319</cdr:x>
      <cdr:y>0.16501</cdr:y>
    </cdr:to>
    <cdr:sp macro="" textlink="">
      <cdr:nvSpPr>
        <cdr:cNvPr id="9" name="TextBox 1"/>
        <cdr:cNvSpPr txBox="1"/>
      </cdr:nvSpPr>
      <cdr:spPr>
        <a:xfrm xmlns:a="http://schemas.openxmlformats.org/drawingml/2006/main">
          <a:off x="4841466" y="364113"/>
          <a:ext cx="2220883" cy="29181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B2521A8E-A262-4F9E-B7A6-C8F507CC053F}" type="TxLink">
            <a:rPr lang="en-US" sz="900" b="0" i="0" u="none" strike="noStrike" dirty="0">
              <a:solidFill>
                <a:srgbClr val="C00000"/>
              </a:solidFill>
              <a:latin typeface="Arial"/>
              <a:cs typeface="Arial"/>
            </a:rPr>
            <a:pPr/>
            <a:t>FHA: +6.3 ppts, from 22.7% to 29.0%*</a:t>
          </a:fld>
          <a:endParaRPr lang="en-US" sz="1100" dirty="0">
            <a:solidFill>
              <a:srgbClr val="C00000"/>
            </a:solidFill>
          </a:endParaRPr>
        </a:p>
      </cdr:txBody>
    </cdr:sp>
  </cdr:relSizeAnchor>
  <cdr:relSizeAnchor xmlns:cdr="http://schemas.openxmlformats.org/drawingml/2006/chartDrawing">
    <cdr:from>
      <cdr:x>0.59551</cdr:x>
      <cdr:y>0.55557</cdr:y>
    </cdr:from>
    <cdr:to>
      <cdr:x>0.9057</cdr:x>
      <cdr:y>0.65237</cdr:y>
    </cdr:to>
    <cdr:sp macro="" textlink="">
      <cdr:nvSpPr>
        <cdr:cNvPr id="10" name="TextBox 1"/>
        <cdr:cNvSpPr txBox="1"/>
      </cdr:nvSpPr>
      <cdr:spPr>
        <a:xfrm xmlns:a="http://schemas.openxmlformats.org/drawingml/2006/main">
          <a:off x="4816463" y="2208451"/>
          <a:ext cx="2508816" cy="38478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DB292202-B661-4D24-8A11-F37B3A3254D1}" type="TxLink">
            <a:rPr lang="en-US" sz="900" b="0" i="0" u="none" strike="noStrike" dirty="0">
              <a:solidFill>
                <a:srgbClr val="000000"/>
              </a:solidFill>
              <a:latin typeface="Arial"/>
              <a:cs typeface="Arial"/>
            </a:rPr>
            <a:pPr/>
            <a:t>Composite: -0.1 ppts, from 12.9% to 12.8%*</a:t>
          </a:fld>
          <a:endParaRPr lang="en-US" sz="1100" dirty="0"/>
        </a:p>
      </cdr:txBody>
    </cdr:sp>
  </cdr:relSizeAnchor>
  <cdr:relSizeAnchor xmlns:cdr="http://schemas.openxmlformats.org/drawingml/2006/chartDrawing">
    <cdr:from>
      <cdr:x>0.53666</cdr:x>
      <cdr:y>0.62939</cdr:y>
    </cdr:from>
    <cdr:to>
      <cdr:x>0.80633</cdr:x>
      <cdr:y>0.71568</cdr:y>
    </cdr:to>
    <cdr:sp macro="" textlink="">
      <cdr:nvSpPr>
        <cdr:cNvPr id="11" name="TextBox 1"/>
        <cdr:cNvSpPr txBox="1"/>
      </cdr:nvSpPr>
      <cdr:spPr>
        <a:xfrm xmlns:a="http://schemas.openxmlformats.org/drawingml/2006/main">
          <a:off x="4340511" y="2525859"/>
          <a:ext cx="2181089" cy="34629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7CD2B40F-CE30-436D-BD91-433B5FA7E85F}" type="TxLink">
            <a:rPr lang="en-US" sz="900" b="0" i="0" u="none" strike="noStrike" dirty="0">
              <a:solidFill>
                <a:srgbClr val="00B050"/>
              </a:solidFill>
              <a:latin typeface="Arial"/>
              <a:cs typeface="Arial"/>
            </a:rPr>
            <a:pPr/>
            <a:t>VA: +0.5 ppts, from 10.9% to 11.3%*</a:t>
          </a:fld>
          <a:endParaRPr lang="en-US" sz="1100" dirty="0">
            <a:solidFill>
              <a:srgbClr val="00B050"/>
            </a:solidFill>
          </a:endParaRPr>
        </a:p>
      </cdr:txBody>
    </cdr:sp>
  </cdr:relSizeAnchor>
  <cdr:relSizeAnchor xmlns:cdr="http://schemas.openxmlformats.org/drawingml/2006/chartDrawing">
    <cdr:from>
      <cdr:x>0.53947</cdr:x>
      <cdr:y>0.69785</cdr:y>
    </cdr:from>
    <cdr:to>
      <cdr:x>0.87281</cdr:x>
      <cdr:y>0.76416</cdr:y>
    </cdr:to>
    <cdr:sp macro="" textlink="">
      <cdr:nvSpPr>
        <cdr:cNvPr id="12" name="TextBox 1"/>
        <cdr:cNvSpPr txBox="1"/>
      </cdr:nvSpPr>
      <cdr:spPr>
        <a:xfrm xmlns:a="http://schemas.openxmlformats.org/drawingml/2006/main">
          <a:off x="4363243" y="2800606"/>
          <a:ext cx="2696052" cy="26611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28062C17-0A5A-4906-9A34-3B787DF9BB3C}" type="TxLink">
            <a:rPr lang="en-US" sz="900" b="0" i="0" u="none" strike="noStrike" dirty="0">
              <a:solidFill>
                <a:schemeClr val="accent1"/>
              </a:solidFill>
              <a:latin typeface="Arial"/>
              <a:cs typeface="Arial"/>
            </a:rPr>
            <a:pPr/>
            <a:t>Fannie: +2.2 ppts, from 6.6% to 8.8%*</a:t>
          </a:fld>
          <a:endParaRPr lang="en-US" sz="1100" dirty="0">
            <a:solidFill>
              <a:schemeClr val="accent1"/>
            </a:solidFill>
          </a:endParaRPr>
        </a:p>
      </cdr:txBody>
    </cdr:sp>
  </cdr:relSizeAnchor>
  <cdr:relSizeAnchor xmlns:cdr="http://schemas.openxmlformats.org/drawingml/2006/chartDrawing">
    <cdr:from>
      <cdr:x>0.59829</cdr:x>
      <cdr:y>0.36521</cdr:y>
    </cdr:from>
    <cdr:to>
      <cdr:x>0.90037</cdr:x>
      <cdr:y>0.43862</cdr:y>
    </cdr:to>
    <cdr:sp macro="" textlink="">
      <cdr:nvSpPr>
        <cdr:cNvPr id="8" name="TextBox 1"/>
        <cdr:cNvSpPr txBox="1"/>
      </cdr:nvSpPr>
      <cdr:spPr>
        <a:xfrm xmlns:a="http://schemas.openxmlformats.org/drawingml/2006/main">
          <a:off x="4838944" y="1451735"/>
          <a:ext cx="2443222" cy="29181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A55D1AE3-3E68-4A6B-AC61-051EA693B191}" type="TxLink">
            <a:rPr lang="en-US" sz="900" b="0" i="0" u="none" strike="noStrike" dirty="0">
              <a:solidFill>
                <a:schemeClr val="accent5"/>
              </a:solidFill>
              <a:latin typeface="Arial"/>
              <a:cs typeface="Arial"/>
            </a:rPr>
            <a:pPr/>
            <a:t>RHS: -0.2 ppts, from 24.2% to 24.0%*</a:t>
          </a:fld>
          <a:endParaRPr lang="en-US" sz="1100" dirty="0">
            <a:solidFill>
              <a:schemeClr val="accent5"/>
            </a:solidFill>
          </a:endParaRPr>
        </a:p>
      </cdr:txBody>
    </cdr:sp>
  </cdr:relSizeAnchor>
  <cdr:relSizeAnchor xmlns:cdr="http://schemas.openxmlformats.org/drawingml/2006/chartDrawing">
    <cdr:from>
      <cdr:x>0.57591</cdr:x>
      <cdr:y>0.80751</cdr:y>
    </cdr:from>
    <cdr:to>
      <cdr:x>0.90925</cdr:x>
      <cdr:y>0.87382</cdr:y>
    </cdr:to>
    <cdr:sp macro="" textlink="">
      <cdr:nvSpPr>
        <cdr:cNvPr id="13" name="TextBox 1"/>
        <cdr:cNvSpPr txBox="1"/>
      </cdr:nvSpPr>
      <cdr:spPr>
        <a:xfrm xmlns:a="http://schemas.openxmlformats.org/drawingml/2006/main">
          <a:off x="4657954" y="3209915"/>
          <a:ext cx="2696052" cy="26358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CF63453C-B19D-4797-B6A2-FC449B0B6AC2}" type="TxLink">
            <a:rPr lang="en-US" sz="900" b="0" i="0" u="none" strike="noStrike" dirty="0">
              <a:solidFill>
                <a:schemeClr val="accent6"/>
              </a:solidFill>
              <a:latin typeface="Arial"/>
              <a:cs typeface="Arial"/>
            </a:rPr>
            <a:pPr/>
            <a:t>Freddie: +1.6 ppts, from 6.0% to 7.6%*</a:t>
          </a:fld>
          <a:endParaRPr lang="en-US" sz="1100" dirty="0">
            <a:solidFill>
              <a:schemeClr val="accent6"/>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475" cy="466725"/>
          </a:xfrm>
          <a:prstGeom prst="rect">
            <a:avLst/>
          </a:prstGeom>
        </p:spPr>
        <p:txBody>
          <a:bodyPr vert="horz" lIns="91431" tIns="45715" rIns="91431" bIns="45715" rtlCol="0"/>
          <a:lstStyle>
            <a:lvl1pPr algn="l">
              <a:defRPr sz="1200"/>
            </a:lvl1pPr>
          </a:lstStyle>
          <a:p>
            <a:endParaRPr lang="en-US"/>
          </a:p>
        </p:txBody>
      </p:sp>
      <p:sp>
        <p:nvSpPr>
          <p:cNvPr id="3" name="Date Placeholder 2"/>
          <p:cNvSpPr>
            <a:spLocks noGrp="1"/>
          </p:cNvSpPr>
          <p:nvPr>
            <p:ph type="dt" sz="quarter" idx="1"/>
          </p:nvPr>
        </p:nvSpPr>
        <p:spPr>
          <a:xfrm>
            <a:off x="3970338" y="1"/>
            <a:ext cx="3038475" cy="466725"/>
          </a:xfrm>
          <a:prstGeom prst="rect">
            <a:avLst/>
          </a:prstGeom>
        </p:spPr>
        <p:txBody>
          <a:bodyPr vert="horz" lIns="91431" tIns="45715" rIns="91431" bIns="45715" rtlCol="0"/>
          <a:lstStyle>
            <a:lvl1pPr algn="r">
              <a:defRPr sz="1200"/>
            </a:lvl1pPr>
          </a:lstStyle>
          <a:p>
            <a:fld id="{6938AA1E-EA90-45F0-8529-16134102E236}" type="datetimeFigureOut">
              <a:rPr lang="en-US" smtClean="0"/>
              <a:t>5/3/2022</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31" tIns="45715" rIns="91431" bIns="45715"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31" tIns="45715" rIns="91431" bIns="45715" rtlCol="0" anchor="b"/>
          <a:lstStyle>
            <a:lvl1pPr algn="r">
              <a:defRPr sz="1200"/>
            </a:lvl1pPr>
          </a:lstStyle>
          <a:p>
            <a:fld id="{32079E4F-BD55-4697-A409-335262303775}" type="slidenum">
              <a:rPr lang="en-US" smtClean="0"/>
              <a:t>‹#›</a:t>
            </a:fld>
            <a:endParaRPr lang="en-US"/>
          </a:p>
        </p:txBody>
      </p:sp>
    </p:spTree>
    <p:extLst>
      <p:ext uri="{BB962C8B-B14F-4D97-AF65-F5344CB8AC3E}">
        <p14:creationId xmlns:p14="http://schemas.microsoft.com/office/powerpoint/2010/main" val="35715349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1" tIns="46582" rIns="93161" bIns="46582" rtlCol="0"/>
          <a:lstStyle>
            <a:lvl1pPr algn="l">
              <a:defRPr sz="1200"/>
            </a:lvl1pPr>
          </a:lstStyle>
          <a:p>
            <a:endParaRPr lang="en-US"/>
          </a:p>
        </p:txBody>
      </p:sp>
      <p:sp>
        <p:nvSpPr>
          <p:cNvPr id="3" name="Date Placeholder 2"/>
          <p:cNvSpPr>
            <a:spLocks noGrp="1"/>
          </p:cNvSpPr>
          <p:nvPr>
            <p:ph type="dt" idx="1"/>
          </p:nvPr>
        </p:nvSpPr>
        <p:spPr>
          <a:xfrm>
            <a:off x="3970939" y="1"/>
            <a:ext cx="3037840" cy="466434"/>
          </a:xfrm>
          <a:prstGeom prst="rect">
            <a:avLst/>
          </a:prstGeom>
        </p:spPr>
        <p:txBody>
          <a:bodyPr vert="horz" lIns="93161" tIns="46582" rIns="93161" bIns="46582" rtlCol="0"/>
          <a:lstStyle>
            <a:lvl1pPr algn="r">
              <a:defRPr sz="1200"/>
            </a:lvl1pPr>
          </a:lstStyle>
          <a:p>
            <a:fld id="{1A68FC1D-89FE-4184-A217-CC9B90933063}" type="datetimeFigureOut">
              <a:rPr lang="en-US" smtClean="0"/>
              <a:t>5/3/2022</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61" tIns="46582" rIns="93161" bIns="46582" rtlCol="0" anchor="ctr"/>
          <a:lstStyle/>
          <a:p>
            <a:endParaRPr lang="en-US"/>
          </a:p>
        </p:txBody>
      </p:sp>
      <p:sp>
        <p:nvSpPr>
          <p:cNvPr id="5" name="Notes Placeholder 4"/>
          <p:cNvSpPr>
            <a:spLocks noGrp="1"/>
          </p:cNvSpPr>
          <p:nvPr>
            <p:ph type="body" sz="quarter" idx="3"/>
          </p:nvPr>
        </p:nvSpPr>
        <p:spPr>
          <a:xfrm>
            <a:off x="701041" y="4473894"/>
            <a:ext cx="5608320" cy="3660458"/>
          </a:xfrm>
          <a:prstGeom prst="rect">
            <a:avLst/>
          </a:prstGeom>
        </p:spPr>
        <p:txBody>
          <a:bodyPr vert="horz" lIns="93161" tIns="46582" rIns="93161" bIns="4658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61" tIns="46582" rIns="93161" bIns="46582"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8"/>
            <a:ext cx="3037840" cy="466433"/>
          </a:xfrm>
          <a:prstGeom prst="rect">
            <a:avLst/>
          </a:prstGeom>
        </p:spPr>
        <p:txBody>
          <a:bodyPr vert="horz" lIns="93161" tIns="46582" rIns="93161" bIns="46582" rtlCol="0" anchor="b"/>
          <a:lstStyle>
            <a:lvl1pPr algn="r">
              <a:defRPr sz="1200"/>
            </a:lvl1pPr>
          </a:lstStyle>
          <a:p>
            <a:fld id="{39D3F025-F39E-4E0A-B257-B1E92439DF67}" type="slidenum">
              <a:rPr lang="en-US" smtClean="0"/>
              <a:t>‹#›</a:t>
            </a:fld>
            <a:endParaRPr lang="en-US"/>
          </a:p>
        </p:txBody>
      </p:sp>
    </p:spTree>
    <p:extLst>
      <p:ext uri="{BB962C8B-B14F-4D97-AF65-F5344CB8AC3E}">
        <p14:creationId xmlns:p14="http://schemas.microsoft.com/office/powerpoint/2010/main" val="3811617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D8F776-3AC9-4A5F-8594-3E4051C216B4}"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1289415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D8F776-3AC9-4A5F-8594-3E4051C216B4}" type="slidenum">
              <a:rPr lang="en-US" smtClean="0"/>
              <a:pPr/>
              <a:t>20</a:t>
            </a:fld>
            <a:endParaRPr lang="en-US" dirty="0"/>
          </a:p>
        </p:txBody>
      </p:sp>
    </p:spTree>
    <p:extLst>
      <p:ext uri="{BB962C8B-B14F-4D97-AF65-F5344CB8AC3E}">
        <p14:creationId xmlns:p14="http://schemas.microsoft.com/office/powerpoint/2010/main" val="4596199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D8F776-3AC9-4A5F-8594-3E4051C216B4}" type="slidenum">
              <a:rPr lang="en-US" smtClean="0"/>
              <a:pPr/>
              <a:t>21</a:t>
            </a:fld>
            <a:endParaRPr lang="en-US" dirty="0"/>
          </a:p>
        </p:txBody>
      </p:sp>
    </p:spTree>
    <p:extLst>
      <p:ext uri="{BB962C8B-B14F-4D97-AF65-F5344CB8AC3E}">
        <p14:creationId xmlns:p14="http://schemas.microsoft.com/office/powerpoint/2010/main" val="10304646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3A0C3A-44F9-498E-9CC2-B0C4F66FD4B5}"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21899578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1288" y="1160463"/>
            <a:ext cx="4171950" cy="31305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D8F776-3AC9-4A5F-8594-3E4051C216B4}" type="slidenum">
              <a:rPr lang="en-US" smtClean="0"/>
              <a:pPr/>
              <a:t>36</a:t>
            </a:fld>
            <a:endParaRPr lang="en-US" dirty="0"/>
          </a:p>
        </p:txBody>
      </p:sp>
    </p:spTree>
    <p:extLst>
      <p:ext uri="{BB962C8B-B14F-4D97-AF65-F5344CB8AC3E}">
        <p14:creationId xmlns:p14="http://schemas.microsoft.com/office/powerpoint/2010/main" val="7162058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45413">
              <a:defRPr/>
            </a:pPr>
            <a:fld id="{AD3A0C3A-44F9-498E-9CC2-B0C4F66FD4B5}" type="slidenum">
              <a:rPr lang="en-US">
                <a:solidFill>
                  <a:prstClr val="black"/>
                </a:solidFill>
                <a:latin typeface="Calibri"/>
              </a:rPr>
              <a:pPr defTabSz="945413">
                <a:defRPr/>
              </a:pPr>
              <a:t>48</a:t>
            </a:fld>
            <a:endParaRPr lang="en-US" dirty="0">
              <a:solidFill>
                <a:prstClr val="black"/>
              </a:solidFill>
              <a:latin typeface="Calibri"/>
            </a:endParaRPr>
          </a:p>
        </p:txBody>
      </p:sp>
    </p:spTree>
    <p:extLst>
      <p:ext uri="{BB962C8B-B14F-4D97-AF65-F5344CB8AC3E}">
        <p14:creationId xmlns:p14="http://schemas.microsoft.com/office/powerpoint/2010/main" val="19789456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45413">
              <a:defRPr/>
            </a:pPr>
            <a:fld id="{AD3A0C3A-44F9-498E-9CC2-B0C4F66FD4B5}" type="slidenum">
              <a:rPr lang="en-US">
                <a:solidFill>
                  <a:prstClr val="black"/>
                </a:solidFill>
                <a:latin typeface="Calibri"/>
              </a:rPr>
              <a:pPr defTabSz="945413">
                <a:defRPr/>
              </a:pPr>
              <a:t>49</a:t>
            </a:fld>
            <a:endParaRPr lang="en-US" dirty="0">
              <a:solidFill>
                <a:prstClr val="black"/>
              </a:solidFill>
              <a:latin typeface="Calibri"/>
            </a:endParaRPr>
          </a:p>
        </p:txBody>
      </p:sp>
    </p:spTree>
    <p:extLst>
      <p:ext uri="{BB962C8B-B14F-4D97-AF65-F5344CB8AC3E}">
        <p14:creationId xmlns:p14="http://schemas.microsoft.com/office/powerpoint/2010/main" val="23940318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45413">
              <a:defRPr/>
            </a:pPr>
            <a:fld id="{AD3A0C3A-44F9-498E-9CC2-B0C4F66FD4B5}" type="slidenum">
              <a:rPr lang="en-US">
                <a:solidFill>
                  <a:prstClr val="black"/>
                </a:solidFill>
                <a:latin typeface="Calibri"/>
              </a:rPr>
              <a:pPr defTabSz="945413">
                <a:defRPr/>
              </a:pPr>
              <a:t>50</a:t>
            </a:fld>
            <a:endParaRPr lang="en-US" dirty="0">
              <a:solidFill>
                <a:prstClr val="black"/>
              </a:solidFill>
              <a:latin typeface="Calibri"/>
            </a:endParaRPr>
          </a:p>
        </p:txBody>
      </p:sp>
    </p:spTree>
    <p:extLst>
      <p:ext uri="{BB962C8B-B14F-4D97-AF65-F5344CB8AC3E}">
        <p14:creationId xmlns:p14="http://schemas.microsoft.com/office/powerpoint/2010/main" val="30142936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45413">
              <a:defRPr/>
            </a:pPr>
            <a:fld id="{AD3A0C3A-44F9-498E-9CC2-B0C4F66FD4B5}" type="slidenum">
              <a:rPr lang="en-US">
                <a:solidFill>
                  <a:prstClr val="black"/>
                </a:solidFill>
                <a:latin typeface="Calibri"/>
              </a:rPr>
              <a:pPr defTabSz="945413">
                <a:defRPr/>
              </a:pPr>
              <a:t>51</a:t>
            </a:fld>
            <a:endParaRPr lang="en-US" dirty="0">
              <a:solidFill>
                <a:prstClr val="black"/>
              </a:solidFill>
              <a:latin typeface="Calibri"/>
            </a:endParaRPr>
          </a:p>
        </p:txBody>
      </p:sp>
    </p:spTree>
    <p:extLst>
      <p:ext uri="{BB962C8B-B14F-4D97-AF65-F5344CB8AC3E}">
        <p14:creationId xmlns:p14="http://schemas.microsoft.com/office/powerpoint/2010/main" val="2778575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3A0C3A-44F9-498E-9CC2-B0C4F66FD4B5}"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3356880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D8F776-3AC9-4A5F-8594-3E4051C216B4}" type="slidenum">
              <a:rPr lang="en-US" smtClean="0"/>
              <a:pPr/>
              <a:t>8</a:t>
            </a:fld>
            <a:endParaRPr lang="en-US" dirty="0"/>
          </a:p>
        </p:txBody>
      </p:sp>
    </p:spTree>
    <p:extLst>
      <p:ext uri="{BB962C8B-B14F-4D97-AF65-F5344CB8AC3E}">
        <p14:creationId xmlns:p14="http://schemas.microsoft.com/office/powerpoint/2010/main" val="3709307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3A0C3A-44F9-498E-9CC2-B0C4F66FD4B5}"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26654632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D8F776-3AC9-4A5F-8594-3E4051C216B4}" type="slidenum">
              <a:rPr lang="en-US" smtClean="0"/>
              <a:pPr/>
              <a:t>12</a:t>
            </a:fld>
            <a:endParaRPr lang="en-US" dirty="0"/>
          </a:p>
        </p:txBody>
      </p:sp>
    </p:spTree>
    <p:extLst>
      <p:ext uri="{BB962C8B-B14F-4D97-AF65-F5344CB8AC3E}">
        <p14:creationId xmlns:p14="http://schemas.microsoft.com/office/powerpoint/2010/main" val="28235570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D8F776-3AC9-4A5F-8594-3E4051C216B4}" type="slidenum">
              <a:rPr lang="en-US" smtClean="0"/>
              <a:pPr/>
              <a:t>16</a:t>
            </a:fld>
            <a:endParaRPr lang="en-US" dirty="0"/>
          </a:p>
        </p:txBody>
      </p:sp>
    </p:spTree>
    <p:extLst>
      <p:ext uri="{BB962C8B-B14F-4D97-AF65-F5344CB8AC3E}">
        <p14:creationId xmlns:p14="http://schemas.microsoft.com/office/powerpoint/2010/main" val="19540132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D8F776-3AC9-4A5F-8594-3E4051C216B4}" type="slidenum">
              <a:rPr lang="en-US" smtClean="0"/>
              <a:pPr/>
              <a:t>17</a:t>
            </a:fld>
            <a:endParaRPr lang="en-US" dirty="0"/>
          </a:p>
        </p:txBody>
      </p:sp>
    </p:spTree>
    <p:extLst>
      <p:ext uri="{BB962C8B-B14F-4D97-AF65-F5344CB8AC3E}">
        <p14:creationId xmlns:p14="http://schemas.microsoft.com/office/powerpoint/2010/main" val="22589348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D8F776-3AC9-4A5F-8594-3E4051C216B4}" type="slidenum">
              <a:rPr lang="en-US" smtClean="0"/>
              <a:pPr/>
              <a:t>18</a:t>
            </a:fld>
            <a:endParaRPr lang="en-US" dirty="0"/>
          </a:p>
        </p:txBody>
      </p:sp>
    </p:spTree>
    <p:extLst>
      <p:ext uri="{BB962C8B-B14F-4D97-AF65-F5344CB8AC3E}">
        <p14:creationId xmlns:p14="http://schemas.microsoft.com/office/powerpoint/2010/main" val="20110842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D8F776-3AC9-4A5F-8594-3E4051C216B4}" type="slidenum">
              <a:rPr lang="en-US" smtClean="0"/>
              <a:pPr/>
              <a:t>19</a:t>
            </a:fld>
            <a:endParaRPr lang="en-US" dirty="0"/>
          </a:p>
        </p:txBody>
      </p:sp>
    </p:spTree>
    <p:extLst>
      <p:ext uri="{BB962C8B-B14F-4D97-AF65-F5344CB8AC3E}">
        <p14:creationId xmlns:p14="http://schemas.microsoft.com/office/powerpoint/2010/main" val="369721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0F7B38A-2468-48D2-A898-0BAEF1A8EFA4}" type="datetime1">
              <a:rPr lang="en-US" smtClean="0"/>
              <a:t>5/3/2022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9B0109-0DFA-4CD3-BBF8-0D1B2706CB64}" type="slidenum">
              <a:rPr lang="en-US" smtClean="0"/>
              <a:t>‹#›</a:t>
            </a:fld>
            <a:endParaRPr lang="en-US"/>
          </a:p>
        </p:txBody>
      </p:sp>
    </p:spTree>
    <p:extLst>
      <p:ext uri="{BB962C8B-B14F-4D97-AF65-F5344CB8AC3E}">
        <p14:creationId xmlns:p14="http://schemas.microsoft.com/office/powerpoint/2010/main" val="114698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84374E-A4B7-43B1-ACDD-51621BA415D5}" type="datetime1">
              <a:rPr lang="en-US" smtClean="0"/>
              <a:t>5/3/2022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9B0109-0DFA-4CD3-BBF8-0D1B2706CB64}" type="slidenum">
              <a:rPr lang="en-US" smtClean="0"/>
              <a:t>‹#›</a:t>
            </a:fld>
            <a:endParaRPr lang="en-US"/>
          </a:p>
        </p:txBody>
      </p:sp>
    </p:spTree>
    <p:extLst>
      <p:ext uri="{BB962C8B-B14F-4D97-AF65-F5344CB8AC3E}">
        <p14:creationId xmlns:p14="http://schemas.microsoft.com/office/powerpoint/2010/main" val="1123659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2F3DEC-A498-4F89-BEA0-E50CCB596B66}" type="datetime1">
              <a:rPr lang="en-US" smtClean="0"/>
              <a:t>5/3/2022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9B0109-0DFA-4CD3-BBF8-0D1B2706CB64}" type="slidenum">
              <a:rPr lang="en-US" smtClean="0"/>
              <a:t>‹#›</a:t>
            </a:fld>
            <a:endParaRPr lang="en-US"/>
          </a:p>
        </p:txBody>
      </p:sp>
    </p:spTree>
    <p:extLst>
      <p:ext uri="{BB962C8B-B14F-4D97-AF65-F5344CB8AC3E}">
        <p14:creationId xmlns:p14="http://schemas.microsoft.com/office/powerpoint/2010/main" val="958283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4234152-F898-49AC-9780-D4EA948F921F}" type="datetimeFigureOut">
              <a:rPr lang="en-US" smtClean="0"/>
              <a:t>5/3/2022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CEA163-4804-4C0E-82B1-8D2646FE7152}" type="slidenum">
              <a:rPr lang="en-US" smtClean="0"/>
              <a:t>‹#›</a:t>
            </a:fld>
            <a:endParaRPr lang="en-US"/>
          </a:p>
        </p:txBody>
      </p:sp>
    </p:spTree>
    <p:extLst>
      <p:ext uri="{BB962C8B-B14F-4D97-AF65-F5344CB8AC3E}">
        <p14:creationId xmlns:p14="http://schemas.microsoft.com/office/powerpoint/2010/main" val="19310451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4234152-F898-49AC-9780-D4EA948F921F}" type="datetimeFigureOut">
              <a:rPr lang="en-US" smtClean="0"/>
              <a:t>5/3/2022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CEA163-4804-4C0E-82B1-8D2646FE7152}" type="slidenum">
              <a:rPr lang="en-US" smtClean="0"/>
              <a:t>‹#›</a:t>
            </a:fld>
            <a:endParaRPr lang="en-US"/>
          </a:p>
        </p:txBody>
      </p:sp>
    </p:spTree>
    <p:extLst>
      <p:ext uri="{BB962C8B-B14F-4D97-AF65-F5344CB8AC3E}">
        <p14:creationId xmlns:p14="http://schemas.microsoft.com/office/powerpoint/2010/main" val="5540915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4234152-F898-49AC-9780-D4EA948F921F}" type="datetimeFigureOut">
              <a:rPr lang="en-US" smtClean="0"/>
              <a:t>5/3/2022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CEA163-4804-4C0E-82B1-8D2646FE7152}" type="slidenum">
              <a:rPr lang="en-US" smtClean="0"/>
              <a:t>‹#›</a:t>
            </a:fld>
            <a:endParaRPr lang="en-US"/>
          </a:p>
        </p:txBody>
      </p:sp>
    </p:spTree>
    <p:extLst>
      <p:ext uri="{BB962C8B-B14F-4D97-AF65-F5344CB8AC3E}">
        <p14:creationId xmlns:p14="http://schemas.microsoft.com/office/powerpoint/2010/main" val="37473891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4234152-F898-49AC-9780-D4EA948F921F}" type="datetimeFigureOut">
              <a:rPr lang="en-US" smtClean="0"/>
              <a:t>5/3/2022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CEA163-4804-4C0E-82B1-8D2646FE7152}" type="slidenum">
              <a:rPr lang="en-US" smtClean="0"/>
              <a:t>‹#›</a:t>
            </a:fld>
            <a:endParaRPr lang="en-US"/>
          </a:p>
        </p:txBody>
      </p:sp>
    </p:spTree>
    <p:extLst>
      <p:ext uri="{BB962C8B-B14F-4D97-AF65-F5344CB8AC3E}">
        <p14:creationId xmlns:p14="http://schemas.microsoft.com/office/powerpoint/2010/main" val="31591201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4234152-F898-49AC-9780-D4EA948F921F}" type="datetimeFigureOut">
              <a:rPr lang="en-US" smtClean="0"/>
              <a:t>5/3/2022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CEA163-4804-4C0E-82B1-8D2646FE7152}" type="slidenum">
              <a:rPr lang="en-US" smtClean="0"/>
              <a:t>‹#›</a:t>
            </a:fld>
            <a:endParaRPr lang="en-US"/>
          </a:p>
        </p:txBody>
      </p:sp>
    </p:spTree>
    <p:extLst>
      <p:ext uri="{BB962C8B-B14F-4D97-AF65-F5344CB8AC3E}">
        <p14:creationId xmlns:p14="http://schemas.microsoft.com/office/powerpoint/2010/main" val="26975282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4234152-F898-49AC-9780-D4EA948F921F}" type="datetimeFigureOut">
              <a:rPr lang="en-US" smtClean="0"/>
              <a:t>5/3/2022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CEA163-4804-4C0E-82B1-8D2646FE7152}" type="slidenum">
              <a:rPr lang="en-US" smtClean="0"/>
              <a:t>‹#›</a:t>
            </a:fld>
            <a:endParaRPr lang="en-US"/>
          </a:p>
        </p:txBody>
      </p:sp>
    </p:spTree>
    <p:extLst>
      <p:ext uri="{BB962C8B-B14F-4D97-AF65-F5344CB8AC3E}">
        <p14:creationId xmlns:p14="http://schemas.microsoft.com/office/powerpoint/2010/main" val="40033449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234152-F898-49AC-9780-D4EA948F921F}" type="datetimeFigureOut">
              <a:rPr lang="en-US" smtClean="0"/>
              <a:t>5/3/2022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CEA163-4804-4C0E-82B1-8D2646FE7152}" type="slidenum">
              <a:rPr lang="en-US" smtClean="0"/>
              <a:t>‹#›</a:t>
            </a:fld>
            <a:endParaRPr lang="en-US"/>
          </a:p>
        </p:txBody>
      </p:sp>
    </p:spTree>
    <p:extLst>
      <p:ext uri="{BB962C8B-B14F-4D97-AF65-F5344CB8AC3E}">
        <p14:creationId xmlns:p14="http://schemas.microsoft.com/office/powerpoint/2010/main" val="1943545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4234152-F898-49AC-9780-D4EA948F921F}" type="datetimeFigureOut">
              <a:rPr lang="en-US" smtClean="0"/>
              <a:t>5/3/2022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CEA163-4804-4C0E-82B1-8D2646FE7152}" type="slidenum">
              <a:rPr lang="en-US" smtClean="0"/>
              <a:t>‹#›</a:t>
            </a:fld>
            <a:endParaRPr lang="en-US"/>
          </a:p>
        </p:txBody>
      </p:sp>
    </p:spTree>
    <p:extLst>
      <p:ext uri="{BB962C8B-B14F-4D97-AF65-F5344CB8AC3E}">
        <p14:creationId xmlns:p14="http://schemas.microsoft.com/office/powerpoint/2010/main" val="3610403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950331-D58E-4817-B4AB-97040E7C3149}" type="datetime1">
              <a:rPr lang="en-US" smtClean="0"/>
              <a:t>5/3/2022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9B0109-0DFA-4CD3-BBF8-0D1B2706CB64}" type="slidenum">
              <a:rPr lang="en-US" smtClean="0"/>
              <a:t>‹#›</a:t>
            </a:fld>
            <a:endParaRPr lang="en-US"/>
          </a:p>
        </p:txBody>
      </p:sp>
    </p:spTree>
    <p:extLst>
      <p:ext uri="{BB962C8B-B14F-4D97-AF65-F5344CB8AC3E}">
        <p14:creationId xmlns:p14="http://schemas.microsoft.com/office/powerpoint/2010/main" val="3652318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4234152-F898-49AC-9780-D4EA948F921F}" type="datetimeFigureOut">
              <a:rPr lang="en-US" smtClean="0"/>
              <a:t>5/3/2022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CEA163-4804-4C0E-82B1-8D2646FE7152}" type="slidenum">
              <a:rPr lang="en-US" smtClean="0"/>
              <a:t>‹#›</a:t>
            </a:fld>
            <a:endParaRPr lang="en-US"/>
          </a:p>
        </p:txBody>
      </p:sp>
    </p:spTree>
    <p:extLst>
      <p:ext uri="{BB962C8B-B14F-4D97-AF65-F5344CB8AC3E}">
        <p14:creationId xmlns:p14="http://schemas.microsoft.com/office/powerpoint/2010/main" val="20560030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4234152-F898-49AC-9780-D4EA948F921F}" type="datetimeFigureOut">
              <a:rPr lang="en-US" smtClean="0"/>
              <a:t>5/3/2022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CEA163-4804-4C0E-82B1-8D2646FE7152}" type="slidenum">
              <a:rPr lang="en-US" smtClean="0"/>
              <a:t>‹#›</a:t>
            </a:fld>
            <a:endParaRPr lang="en-US"/>
          </a:p>
        </p:txBody>
      </p:sp>
    </p:spTree>
    <p:extLst>
      <p:ext uri="{BB962C8B-B14F-4D97-AF65-F5344CB8AC3E}">
        <p14:creationId xmlns:p14="http://schemas.microsoft.com/office/powerpoint/2010/main" val="4219004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4234152-F898-49AC-9780-D4EA948F921F}" type="datetimeFigureOut">
              <a:rPr lang="en-US" smtClean="0"/>
              <a:t>5/3/2022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CEA163-4804-4C0E-82B1-8D2646FE7152}" type="slidenum">
              <a:rPr lang="en-US" smtClean="0"/>
              <a:t>‹#›</a:t>
            </a:fld>
            <a:endParaRPr lang="en-US"/>
          </a:p>
        </p:txBody>
      </p:sp>
    </p:spTree>
    <p:extLst>
      <p:ext uri="{BB962C8B-B14F-4D97-AF65-F5344CB8AC3E}">
        <p14:creationId xmlns:p14="http://schemas.microsoft.com/office/powerpoint/2010/main" val="40944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B35142A-B36C-4192-A592-35C591620F27}" type="datetime1">
              <a:rPr lang="en-US" smtClean="0"/>
              <a:t>5/3/2022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9B0109-0DFA-4CD3-BBF8-0D1B2706CB64}" type="slidenum">
              <a:rPr lang="en-US" smtClean="0"/>
              <a:t>‹#›</a:t>
            </a:fld>
            <a:endParaRPr lang="en-US"/>
          </a:p>
        </p:txBody>
      </p:sp>
    </p:spTree>
    <p:extLst>
      <p:ext uri="{BB962C8B-B14F-4D97-AF65-F5344CB8AC3E}">
        <p14:creationId xmlns:p14="http://schemas.microsoft.com/office/powerpoint/2010/main" val="1451852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D078A5B-999F-47C5-8B8E-DF65267CC019}" type="datetime1">
              <a:rPr lang="en-US" smtClean="0"/>
              <a:t>5/3/2022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9B0109-0DFA-4CD3-BBF8-0D1B2706CB64}" type="slidenum">
              <a:rPr lang="en-US" smtClean="0"/>
              <a:t>‹#›</a:t>
            </a:fld>
            <a:endParaRPr lang="en-US"/>
          </a:p>
        </p:txBody>
      </p:sp>
    </p:spTree>
    <p:extLst>
      <p:ext uri="{BB962C8B-B14F-4D97-AF65-F5344CB8AC3E}">
        <p14:creationId xmlns:p14="http://schemas.microsoft.com/office/powerpoint/2010/main" val="2934162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2ABDD0B-3588-498C-A670-291F48BB7F0A}" type="datetime1">
              <a:rPr lang="en-US" smtClean="0"/>
              <a:t>5/3/2022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9B0109-0DFA-4CD3-BBF8-0D1B2706CB64}" type="slidenum">
              <a:rPr lang="en-US" smtClean="0"/>
              <a:t>‹#›</a:t>
            </a:fld>
            <a:endParaRPr lang="en-US"/>
          </a:p>
        </p:txBody>
      </p:sp>
    </p:spTree>
    <p:extLst>
      <p:ext uri="{BB962C8B-B14F-4D97-AF65-F5344CB8AC3E}">
        <p14:creationId xmlns:p14="http://schemas.microsoft.com/office/powerpoint/2010/main" val="3692054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FAD6C06-4F22-4D27-A86F-2AB05A78419C}" type="datetime1">
              <a:rPr lang="en-US" smtClean="0"/>
              <a:t>5/3/2022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9B0109-0DFA-4CD3-BBF8-0D1B2706CB64}" type="slidenum">
              <a:rPr lang="en-US" smtClean="0"/>
              <a:t>‹#›</a:t>
            </a:fld>
            <a:endParaRPr lang="en-US"/>
          </a:p>
        </p:txBody>
      </p:sp>
    </p:spTree>
    <p:extLst>
      <p:ext uri="{BB962C8B-B14F-4D97-AF65-F5344CB8AC3E}">
        <p14:creationId xmlns:p14="http://schemas.microsoft.com/office/powerpoint/2010/main" val="71290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15C2D7-2811-4E9D-9B69-0BD34BF14A90}" type="datetime1">
              <a:rPr lang="en-US" smtClean="0"/>
              <a:t>5/3/2022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9B0109-0DFA-4CD3-BBF8-0D1B2706CB64}" type="slidenum">
              <a:rPr lang="en-US" smtClean="0"/>
              <a:t>‹#›</a:t>
            </a:fld>
            <a:endParaRPr lang="en-US"/>
          </a:p>
        </p:txBody>
      </p:sp>
    </p:spTree>
    <p:extLst>
      <p:ext uri="{BB962C8B-B14F-4D97-AF65-F5344CB8AC3E}">
        <p14:creationId xmlns:p14="http://schemas.microsoft.com/office/powerpoint/2010/main" val="849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2479151-ABC5-43E9-95D5-FF9DF2BD4B1E}" type="datetime1">
              <a:rPr lang="en-US" smtClean="0"/>
              <a:t>5/3/2022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9B0109-0DFA-4CD3-BBF8-0D1B2706CB64}" type="slidenum">
              <a:rPr lang="en-US" smtClean="0"/>
              <a:t>‹#›</a:t>
            </a:fld>
            <a:endParaRPr lang="en-US"/>
          </a:p>
        </p:txBody>
      </p:sp>
    </p:spTree>
    <p:extLst>
      <p:ext uri="{BB962C8B-B14F-4D97-AF65-F5344CB8AC3E}">
        <p14:creationId xmlns:p14="http://schemas.microsoft.com/office/powerpoint/2010/main" val="1856193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41FEF6F-7970-4955-BE2C-077499C10715}" type="datetime1">
              <a:rPr lang="en-US" smtClean="0"/>
              <a:t>5/3/2022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9B0109-0DFA-4CD3-BBF8-0D1B2706CB64}" type="slidenum">
              <a:rPr lang="en-US" smtClean="0"/>
              <a:t>‹#›</a:t>
            </a:fld>
            <a:endParaRPr lang="en-US"/>
          </a:p>
        </p:txBody>
      </p:sp>
    </p:spTree>
    <p:extLst>
      <p:ext uri="{BB962C8B-B14F-4D97-AF65-F5344CB8AC3E}">
        <p14:creationId xmlns:p14="http://schemas.microsoft.com/office/powerpoint/2010/main" val="1482331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616E61-C5F0-4BD0-813D-1DAE4629CD9C}" type="datetime1">
              <a:rPr lang="en-US" smtClean="0"/>
              <a:t>5/3/2022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9B0109-0DFA-4CD3-BBF8-0D1B2706CB64}" type="slidenum">
              <a:rPr lang="en-US" smtClean="0"/>
              <a:t>‹#›</a:t>
            </a:fld>
            <a:endParaRPr lang="en-US"/>
          </a:p>
        </p:txBody>
      </p:sp>
    </p:spTree>
    <p:extLst>
      <p:ext uri="{BB962C8B-B14F-4D97-AF65-F5344CB8AC3E}">
        <p14:creationId xmlns:p14="http://schemas.microsoft.com/office/powerpoint/2010/main" val="11441856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234152-F898-49AC-9780-D4EA948F921F}" type="datetimeFigureOut">
              <a:rPr lang="en-US" smtClean="0"/>
              <a:t>5/3/2022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CEA163-4804-4C0E-82B1-8D2646FE7152}" type="slidenum">
              <a:rPr lang="en-US" smtClean="0"/>
              <a:t>‹#›</a:t>
            </a:fld>
            <a:endParaRPr lang="en-US"/>
          </a:p>
        </p:txBody>
      </p:sp>
    </p:spTree>
    <p:extLst>
      <p:ext uri="{BB962C8B-B14F-4D97-AF65-F5344CB8AC3E}">
        <p14:creationId xmlns:p14="http://schemas.microsoft.com/office/powerpoint/2010/main" val="3028262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pintoedward1@gmail.com" TargetMode="External"/><Relationship Id="rId7" Type="http://schemas.openxmlformats.org/officeDocument/2006/relationships/hyperlink" Target="https://www.aei.org/housing/housing-market-indicator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www.aei.org/housing" TargetMode="External"/><Relationship Id="rId5" Type="http://schemas.openxmlformats.org/officeDocument/2006/relationships/hyperlink" Target="http://www.housingrisk.org/" TargetMode="External"/><Relationship Id="rId4" Type="http://schemas.openxmlformats.org/officeDocument/2006/relationships/hyperlink" Target="mailto:Tobias.Peter@AEI.org"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www.aei.org/housin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hyperlink" Target="http://www.aei.org/housing" TargetMode="Externa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hyperlink" Target="http://www.aei.org/housin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aei.org/housing" TargetMode="External"/><Relationship Id="rId2" Type="http://schemas.openxmlformats.org/officeDocument/2006/relationships/hyperlink" Target="http://www.realtor.org/news-releases/2013/04/march-existing-home-sales-slip-due-to-limited-inventory-prices-maintain-uptrend" TargetMode="External"/><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1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aei.org/housin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12.xml"/></Relationships>
</file>

<file path=ppt/slides/_rels/slide18.xml.rels><?xml version="1.0" encoding="UTF-8" standalone="yes"?>
<Relationships xmlns="http://schemas.openxmlformats.org/package/2006/relationships"><Relationship Id="rId3" Type="http://schemas.openxmlformats.org/officeDocument/2006/relationships/hyperlink" Target="http://www.aei.org/housin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13.xml"/></Relationships>
</file>

<file path=ppt/slides/_rels/slide19.xml.rels><?xml version="1.0" encoding="UTF-8" standalone="yes"?>
<Relationships xmlns="http://schemas.openxmlformats.org/package/2006/relationships"><Relationship Id="rId3" Type="http://schemas.openxmlformats.org/officeDocument/2006/relationships/hyperlink" Target="https://fortune.com/2022/04/26/mortgage-rates-just-turned-negative-when-adjusted-for-inflation-and-that-could-keep-powering-the-housing-boo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chart" Target="../charts/chart15.xml"/><Relationship Id="rId5" Type="http://schemas.openxmlformats.org/officeDocument/2006/relationships/chart" Target="../charts/chart14.xml"/><Relationship Id="rId4" Type="http://schemas.openxmlformats.org/officeDocument/2006/relationships/hyperlink" Target="http://www.aei.org/housin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aei.org/housin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hyperlink" Target="http://www.aei.org/housin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chart" Target="../charts/chart17.xml"/><Relationship Id="rId4" Type="http://schemas.openxmlformats.org/officeDocument/2006/relationships/chart" Target="../charts/chart16.xml"/></Relationships>
</file>

<file path=ppt/slides/_rels/slide22.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hyperlink" Target="http://www.aei.org/housing" TargetMode="External"/><Relationship Id="rId1" Type="http://schemas.openxmlformats.org/officeDocument/2006/relationships/slideLayout" Target="../slideLayouts/slideLayout2.xml"/><Relationship Id="rId4" Type="http://schemas.openxmlformats.org/officeDocument/2006/relationships/chart" Target="../charts/chart19.xml"/></Relationships>
</file>

<file path=ppt/slides/_rels/slide23.xml.rels><?xml version="1.0" encoding="UTF-8" standalone="yes"?>
<Relationships xmlns="http://schemas.openxmlformats.org/package/2006/relationships"><Relationship Id="rId3" Type="http://schemas.openxmlformats.org/officeDocument/2006/relationships/hyperlink" Target="http://www.aei.org/housing"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hyperlink" Target="https://www.census.gov/data/tables/time-series/demo/popest/2010s-total-metro-and-micro-statistical-areas.html" TargetMode="Externa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hyperlink" Target="http://www.aei.org/housing" TargetMode="External"/><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hyperlink" Target="http://www.aei.org/housing"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hyperlink" Target="http://www.aei.org/housing"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hyperlink" Target="http://www.aei.org/housing" TargetMode="External"/><Relationship Id="rId1" Type="http://schemas.openxmlformats.org/officeDocument/2006/relationships/slideLayout" Target="../slideLayouts/slideLayout2.xml"/><Relationship Id="rId4" Type="http://schemas.openxmlformats.org/officeDocument/2006/relationships/chart" Target="../charts/chart25.xml"/></Relationships>
</file>

<file path=ppt/slides/_rels/slide29.xml.rels><?xml version="1.0" encoding="UTF-8" standalone="yes"?>
<Relationships xmlns="http://schemas.openxmlformats.org/package/2006/relationships"><Relationship Id="rId3" Type="http://schemas.openxmlformats.org/officeDocument/2006/relationships/hyperlink" Target="https://www.aei.org/the-carpenter-index/"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hyperlink" Target="http://www.aei.org/housing"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aei.org/national-and-metro-housing-market-indicators/"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http://www.aei.org/housing" TargetMode="External"/></Relationships>
</file>

<file path=ppt/slides/_rels/slide31.xml.rels><?xml version="1.0" encoding="UTF-8" standalone="yes"?>
<Relationships xmlns="http://schemas.openxmlformats.org/package/2006/relationships"><Relationship Id="rId2" Type="http://schemas.openxmlformats.org/officeDocument/2006/relationships/hyperlink" Target="https://careers-aei.icims.com/jobs/1773/research-data-analyst%2c-housing-center/job?mobile=false&amp;width=1280&amp;height=500&amp;bga=true&amp;needsRedirect=false&amp;jan1offset=-300&amp;jun1offset=-240"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www.aei.org/pinto-email-subscription/"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fhfa.gov/PolicyProgramsResearch/Research/Pages/wp1902.aspx" TargetMode="External"/><Relationship Id="rId1" Type="http://schemas.openxmlformats.org/officeDocument/2006/relationships/slideLayout" Target="../slideLayouts/slideLayout2.xml"/><Relationship Id="rId4" Type="http://schemas.openxmlformats.org/officeDocument/2006/relationships/hyperlink" Target="http://www.aei.org/housing" TargetMode="External"/></Relationships>
</file>

<file path=ppt/slides/_rels/slide38.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hyperlink" Target="http://www.aei.org/housing" TargetMode="Externa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aei.org/national-and-metro-housing-market-indicators/" TargetMode="External"/><Relationship Id="rId7" Type="http://schemas.openxmlformats.org/officeDocument/2006/relationships/hyperlink" Target="https://www.aei.org/housing/housing-market-indicators/" TargetMode="External"/><Relationship Id="rId2" Type="http://schemas.openxmlformats.org/officeDocument/2006/relationships/hyperlink" Target="https://www.aei.org/home-price-appreciation-index-and-months-remaining-inventory/" TargetMode="External"/><Relationship Id="rId1" Type="http://schemas.openxmlformats.org/officeDocument/2006/relationships/slideLayout" Target="../slideLayouts/slideLayout2.xml"/><Relationship Id="rId6" Type="http://schemas.openxmlformats.org/officeDocument/2006/relationships/hyperlink" Target="https://www.aei.org/the-tech-worker-index/" TargetMode="External"/><Relationship Id="rId5" Type="http://schemas.openxmlformats.org/officeDocument/2006/relationships/hyperlink" Target="https://www.aei.org/the-carpenter-index/" TargetMode="External"/><Relationship Id="rId4" Type="http://schemas.openxmlformats.org/officeDocument/2006/relationships/hyperlink" Target="https://www.aei.org/the-state-of-the-housing-market/"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2.xml"/><Relationship Id="rId4" Type="http://schemas.openxmlformats.org/officeDocument/2006/relationships/hyperlink" Target="http://www.aei.org/housing"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www.aei.org/home-price-appreciation-index-and-months-remaining-inventory/" TargetMode="External"/><Relationship Id="rId2" Type="http://schemas.openxmlformats.org/officeDocument/2006/relationships/hyperlink" Target="https://www.fhfa.gov/PolicyProgramsResearch/Research/Pages/wp1901.aspx" TargetMode="External"/><Relationship Id="rId1" Type="http://schemas.openxmlformats.org/officeDocument/2006/relationships/slideLayout" Target="../slideLayouts/slideLayout2.xml"/><Relationship Id="rId4" Type="http://schemas.openxmlformats.org/officeDocument/2006/relationships/hyperlink" Target="https://www.aei.org/wp-content/uploads/2021/05/AEI-adjusted-Land-Price-and-Land-Share-Indicators-Methodology.pdf?x91208"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www.aei.org/aei-flash-housing-market-indicators/" TargetMode="External"/><Relationship Id="rId2" Type="http://schemas.openxmlformats.org/officeDocument/2006/relationships/hyperlink" Target="https://www2.optimalblue.com/"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www.aei.org/housing" TargetMode="External"/><Relationship Id="rId2" Type="http://schemas.openxmlformats.org/officeDocument/2006/relationships/hyperlink" Target="https://www.aei.org/home-price-appreciation-index-and-months-remaining-inventory/" TargetMode="External"/><Relationship Id="rId1" Type="http://schemas.openxmlformats.org/officeDocument/2006/relationships/slideLayout" Target="../slideLayouts/slideLayout2.xml"/><Relationship Id="rId4" Type="http://schemas.openxmlformats.org/officeDocument/2006/relationships/chart" Target="../charts/chart2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www.aei.org/housing/housing-market-indicators/" TargetMode="External"/><Relationship Id="rId3" Type="http://schemas.openxmlformats.org/officeDocument/2006/relationships/hyperlink" Target="https://www.aei.org/new-construction-data/" TargetMode="External"/><Relationship Id="rId7" Type="http://schemas.openxmlformats.org/officeDocument/2006/relationships/hyperlink" Target="https://www.aei.org/the-housing-arbitrage-index/" TargetMode="External"/><Relationship Id="rId2" Type="http://schemas.openxmlformats.org/officeDocument/2006/relationships/hyperlink" Target="https://www.aei.org/best-and-worst-metro-areas-to-be-a-first-time-homebuyer/" TargetMode="External"/><Relationship Id="rId1" Type="http://schemas.openxmlformats.org/officeDocument/2006/relationships/slideLayout" Target="../slideLayouts/slideLayout2.xml"/><Relationship Id="rId6" Type="http://schemas.openxmlformats.org/officeDocument/2006/relationships/hyperlink" Target="https://www.aei.org/collateral-risk-indicators/" TargetMode="External"/><Relationship Id="rId5" Type="http://schemas.openxmlformats.org/officeDocument/2006/relationships/hyperlink" Target="http://aeimarkettrends.com/index.php?r=fips%2Freport" TargetMode="External"/><Relationship Id="rId4" Type="http://schemas.openxmlformats.org/officeDocument/2006/relationships/hyperlink" Target="https://www.aei.org/housing/land-price-indicators/" TargetMode="Externa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aei.org/housin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hyperlink" Target="http://www.aei.org/housin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66746" y="1986814"/>
            <a:ext cx="7391400" cy="2514600"/>
          </a:xfrm>
        </p:spPr>
        <p:txBody>
          <a:bodyPr>
            <a:normAutofit fontScale="92500" lnSpcReduction="10000"/>
          </a:bodyPr>
          <a:lstStyle/>
          <a:p>
            <a:pPr>
              <a:lnSpc>
                <a:spcPct val="110000"/>
              </a:lnSpc>
              <a:spcBef>
                <a:spcPts val="0"/>
              </a:spcBef>
            </a:pPr>
            <a:r>
              <a:rPr lang="en-US" sz="2800" dirty="0">
                <a:solidFill>
                  <a:schemeClr val="tx1"/>
                </a:solidFill>
                <a:latin typeface="Arial" panose="020B0604020202020204" pitchFamily="34" charset="0"/>
                <a:cs typeface="Arial" panose="020B0604020202020204" pitchFamily="34" charset="0"/>
              </a:rPr>
              <a:t>Edward Pinto (</a:t>
            </a:r>
            <a:r>
              <a:rPr lang="en-US" sz="2800" dirty="0">
                <a:solidFill>
                  <a:schemeClr val="tx1"/>
                </a:solidFill>
                <a:latin typeface="Arial" panose="020B0604020202020204" pitchFamily="34" charset="0"/>
                <a:cs typeface="Arial" panose="020B0604020202020204" pitchFamily="34" charset="0"/>
                <a:hlinkClick r:id="rId3"/>
              </a:rPr>
              <a:t>pintoedward1@gmail.com</a:t>
            </a:r>
            <a:r>
              <a:rPr lang="en-US" sz="2800" dirty="0">
                <a:solidFill>
                  <a:schemeClr val="tx1"/>
                </a:solidFill>
                <a:latin typeface="Arial" panose="020B0604020202020204" pitchFamily="34" charset="0"/>
                <a:cs typeface="Arial" panose="020B0604020202020204" pitchFamily="34" charset="0"/>
              </a:rPr>
              <a:t>) and </a:t>
            </a:r>
          </a:p>
          <a:p>
            <a:pPr>
              <a:lnSpc>
                <a:spcPct val="110000"/>
              </a:lnSpc>
              <a:spcBef>
                <a:spcPts val="0"/>
              </a:spcBef>
            </a:pPr>
            <a:r>
              <a:rPr lang="en-US" sz="2800" dirty="0">
                <a:solidFill>
                  <a:schemeClr val="tx1"/>
                </a:solidFill>
                <a:latin typeface="Arial" panose="020B0604020202020204" pitchFamily="34" charset="0"/>
                <a:cs typeface="Arial" panose="020B0604020202020204" pitchFamily="34" charset="0"/>
              </a:rPr>
              <a:t>Tobias Peter (</a:t>
            </a:r>
            <a:r>
              <a:rPr lang="en-US" sz="2800" dirty="0">
                <a:solidFill>
                  <a:schemeClr val="tx1"/>
                </a:solidFill>
                <a:latin typeface="Arial" panose="020B0604020202020204" pitchFamily="34" charset="0"/>
                <a:cs typeface="Arial" panose="020B0604020202020204" pitchFamily="34" charset="0"/>
                <a:hlinkClick r:id="rId4"/>
              </a:rPr>
              <a:t>Tobias.Peter@AEI.org</a:t>
            </a:r>
            <a:r>
              <a:rPr lang="en-US" sz="2800" dirty="0">
                <a:solidFill>
                  <a:schemeClr val="tx1"/>
                </a:solidFill>
                <a:latin typeface="Arial" panose="020B0604020202020204" pitchFamily="34" charset="0"/>
                <a:cs typeface="Arial" panose="020B0604020202020204" pitchFamily="34" charset="0"/>
              </a:rPr>
              <a:t>) </a:t>
            </a:r>
          </a:p>
          <a:p>
            <a:pPr>
              <a:lnSpc>
                <a:spcPct val="110000"/>
              </a:lnSpc>
              <a:spcBef>
                <a:spcPts val="0"/>
              </a:spcBef>
            </a:pPr>
            <a:endParaRPr lang="en-US" sz="2800" dirty="0">
              <a:solidFill>
                <a:schemeClr val="tx1"/>
              </a:solidFill>
              <a:latin typeface="Arial" panose="020B0604020202020204" pitchFamily="34" charset="0"/>
              <a:cs typeface="Arial" panose="020B0604020202020204" pitchFamily="34" charset="0"/>
            </a:endParaRPr>
          </a:p>
          <a:p>
            <a:pPr>
              <a:lnSpc>
                <a:spcPct val="110000"/>
              </a:lnSpc>
              <a:spcBef>
                <a:spcPts val="0"/>
              </a:spcBef>
            </a:pPr>
            <a:r>
              <a:rPr lang="en-US" sz="2800" dirty="0">
                <a:solidFill>
                  <a:schemeClr val="tx1"/>
                </a:solidFill>
                <a:latin typeface="Arial" panose="020B0604020202020204" pitchFamily="34" charset="0"/>
                <a:cs typeface="Arial" panose="020B0604020202020204" pitchFamily="34" charset="0"/>
              </a:rPr>
              <a:t>AEI Housing Center</a:t>
            </a:r>
          </a:p>
          <a:p>
            <a:pPr>
              <a:lnSpc>
                <a:spcPct val="110000"/>
              </a:lnSpc>
              <a:spcBef>
                <a:spcPts val="0"/>
              </a:spcBef>
            </a:pPr>
            <a:r>
              <a:rPr lang="en-US" sz="2800" dirty="0">
                <a:solidFill>
                  <a:schemeClr val="tx1"/>
                </a:solidFill>
                <a:latin typeface="Arial" panose="020B0604020202020204" pitchFamily="34" charset="0"/>
                <a:cs typeface="Arial" panose="020B0604020202020204" pitchFamily="34" charset="0"/>
                <a:hlinkClick r:id="rId5"/>
              </a:rPr>
              <a:t>AEI.org/housing</a:t>
            </a:r>
            <a:r>
              <a:rPr lang="en-US" sz="2800" dirty="0">
                <a:solidFill>
                  <a:schemeClr val="tx1"/>
                </a:solidFill>
                <a:latin typeface="Arial" panose="020B0604020202020204" pitchFamily="34" charset="0"/>
                <a:cs typeface="Arial" panose="020B0604020202020204" pitchFamily="34" charset="0"/>
              </a:rPr>
              <a:t> </a:t>
            </a:r>
          </a:p>
          <a:p>
            <a:pPr>
              <a:lnSpc>
                <a:spcPct val="110000"/>
              </a:lnSpc>
              <a:spcBef>
                <a:spcPts val="0"/>
              </a:spcBef>
            </a:pPr>
            <a:r>
              <a:rPr lang="en-US" sz="2800" dirty="0" smtClean="0">
                <a:latin typeface="Arial" panose="020B0604020202020204" pitchFamily="34" charset="0"/>
                <a:cs typeface="Arial" panose="020B0604020202020204" pitchFamily="34" charset="0"/>
              </a:rPr>
              <a:t>May 3, 2022</a:t>
            </a:r>
            <a:endParaRPr lang="en-US" sz="2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xfrm>
            <a:off x="6587259" y="6173788"/>
            <a:ext cx="2057400" cy="365125"/>
          </a:xfrm>
        </p:spPr>
        <p:txBody>
          <a:bodyPr/>
          <a:lstStyle/>
          <a:p>
            <a:fld id="{AA64661E-BB1B-4562-AFE2-BCC756829917}" type="slidenum">
              <a:rPr lang="en-US" smtClean="0">
                <a:solidFill>
                  <a:prstClr val="black">
                    <a:tint val="75000"/>
                  </a:prstClr>
                </a:solidFill>
              </a:rPr>
              <a:pPr/>
              <a:t>1</a:t>
            </a:fld>
            <a:endParaRPr lang="en-US" dirty="0">
              <a:solidFill>
                <a:prstClr val="black">
                  <a:tint val="75000"/>
                </a:prstClr>
              </a:solidFill>
            </a:endParaRPr>
          </a:p>
        </p:txBody>
      </p:sp>
      <p:sp>
        <p:nvSpPr>
          <p:cNvPr id="5" name="Subtitle 2"/>
          <p:cNvSpPr txBox="1">
            <a:spLocks/>
          </p:cNvSpPr>
          <p:nvPr/>
        </p:nvSpPr>
        <p:spPr>
          <a:xfrm>
            <a:off x="838200" y="5954491"/>
            <a:ext cx="7391400" cy="58442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nSpc>
                <a:spcPct val="110000"/>
              </a:lnSpc>
              <a:spcBef>
                <a:spcPts val="0"/>
              </a:spcBef>
            </a:pPr>
            <a:r>
              <a:rPr lang="en-US" sz="1100" dirty="0">
                <a:solidFill>
                  <a:schemeClr val="tx1"/>
                </a:solidFill>
                <a:latin typeface="Arial" panose="020B0604020202020204" pitchFamily="34" charset="0"/>
                <a:cs typeface="Arial" panose="020B0604020202020204" pitchFamily="34" charset="0"/>
              </a:rPr>
              <a:t>We grant permission to reuse this presentation, as long as you cite as the source: </a:t>
            </a:r>
          </a:p>
          <a:p>
            <a:pPr>
              <a:lnSpc>
                <a:spcPct val="110000"/>
              </a:lnSpc>
              <a:spcBef>
                <a:spcPts val="0"/>
              </a:spcBef>
            </a:pPr>
            <a:r>
              <a:rPr lang="en-US" sz="1100" dirty="0">
                <a:solidFill>
                  <a:schemeClr val="tx1"/>
                </a:solidFill>
                <a:latin typeface="Arial" panose="020B0604020202020204" pitchFamily="34" charset="0"/>
                <a:cs typeface="Arial" panose="020B0604020202020204" pitchFamily="34" charset="0"/>
              </a:rPr>
              <a:t>AEI Housing Center, </a:t>
            </a:r>
            <a:r>
              <a:rPr lang="en-US" sz="1100" dirty="0">
                <a:solidFill>
                  <a:schemeClr val="tx1"/>
                </a:solidFill>
                <a:latin typeface="Arial" panose="020B0604020202020204" pitchFamily="34" charset="0"/>
                <a:cs typeface="Arial" panose="020B0604020202020204" pitchFamily="34" charset="0"/>
                <a:hlinkClick r:id="rId6"/>
              </a:rPr>
              <a:t>www.aei.org/housing</a:t>
            </a:r>
            <a:r>
              <a:rPr lang="en-US" sz="1100" dirty="0">
                <a:solidFill>
                  <a:schemeClr val="tx1"/>
                </a:solidFill>
                <a:latin typeface="Arial" panose="020B0604020202020204" pitchFamily="34" charset="0"/>
                <a:cs typeface="Arial" panose="020B0604020202020204" pitchFamily="34" charset="0"/>
              </a:rPr>
              <a:t>. </a:t>
            </a:r>
          </a:p>
        </p:txBody>
      </p:sp>
      <p:sp>
        <p:nvSpPr>
          <p:cNvPr id="6" name="Rectangle 5"/>
          <p:cNvSpPr/>
          <p:nvPr/>
        </p:nvSpPr>
        <p:spPr>
          <a:xfrm>
            <a:off x="491655" y="4812454"/>
            <a:ext cx="8341582" cy="830997"/>
          </a:xfrm>
          <a:prstGeom prst="rect">
            <a:avLst/>
          </a:prstGeom>
        </p:spPr>
        <p:txBody>
          <a:bodyPr wrap="square">
            <a:spAutoFit/>
          </a:bodyPr>
          <a:lstStyle/>
          <a:p>
            <a:endParaRPr lang="en-US" sz="1200" dirty="0">
              <a:solidFill>
                <a:srgbClr val="000000"/>
              </a:solidFill>
              <a:latin typeface="Calibri" panose="020F0502020204030204" pitchFamily="34" charset="0"/>
            </a:endParaRPr>
          </a:p>
          <a:p>
            <a:pPr algn="ctr"/>
            <a:r>
              <a:rPr lang="en-US" sz="1200" dirty="0">
                <a:solidFill>
                  <a:srgbClr val="000000"/>
                </a:solidFill>
                <a:latin typeface="Calibri" panose="020F0502020204030204" pitchFamily="34" charset="0"/>
              </a:rPr>
              <a:t> </a:t>
            </a:r>
            <a:r>
              <a:rPr lang="en-US" dirty="0">
                <a:solidFill>
                  <a:srgbClr val="000000"/>
                </a:solidFill>
                <a:latin typeface="Calibri" panose="020F0502020204030204" pitchFamily="34" charset="0"/>
              </a:rPr>
              <a:t>Link to AEI HMIs:</a:t>
            </a:r>
          </a:p>
          <a:p>
            <a:pPr algn="ctr"/>
            <a:r>
              <a:rPr lang="en-US" dirty="0">
                <a:hlinkClick r:id="rId7"/>
              </a:rPr>
              <a:t>https://www.aei.org/housing/housing-market-indicators/</a:t>
            </a:r>
            <a:endParaRPr lang="en-US" dirty="0">
              <a:solidFill>
                <a:srgbClr val="000000"/>
              </a:solidFill>
              <a:latin typeface="Calibri" panose="020F0502020204030204" pitchFamily="34" charset="0"/>
            </a:endParaRPr>
          </a:p>
        </p:txBody>
      </p:sp>
      <p:sp>
        <p:nvSpPr>
          <p:cNvPr id="8" name="Title 1"/>
          <p:cNvSpPr txBox="1">
            <a:spLocks/>
          </p:cNvSpPr>
          <p:nvPr/>
        </p:nvSpPr>
        <p:spPr>
          <a:xfrm>
            <a:off x="389129" y="518615"/>
            <a:ext cx="8546634" cy="1312679"/>
          </a:xfrm>
          <a:prstGeom prst="rect">
            <a:avLst/>
          </a:prstGeom>
          <a:solidFill>
            <a:srgbClr val="BDD7EE"/>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400" dirty="0" smtClean="0">
                <a:latin typeface="Arial" panose="020B0604020202020204" pitchFamily="34" charset="0"/>
                <a:cs typeface="Arial" panose="020B0604020202020204" pitchFamily="34" charset="0"/>
              </a:rPr>
              <a:t>AEI Housing Market Indicators (HMI)</a:t>
            </a:r>
            <a:br>
              <a:rPr lang="en-US" sz="3400" dirty="0" smtClean="0">
                <a:latin typeface="Arial" panose="020B0604020202020204" pitchFamily="34" charset="0"/>
                <a:cs typeface="Arial" panose="020B0604020202020204" pitchFamily="34" charset="0"/>
              </a:rPr>
            </a:br>
            <a:r>
              <a:rPr lang="en-US" sz="2400" i="1" dirty="0" smtClean="0">
                <a:latin typeface="Arial" panose="020B0604020202020204" pitchFamily="34" charset="0"/>
                <a:cs typeface="Arial" panose="020B0604020202020204" pitchFamily="34" charset="0"/>
              </a:rPr>
              <a:t>Transforming data into information, information into knowledge, knowledge into action.</a:t>
            </a:r>
            <a:endParaRPr lang="en-US" sz="24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70875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444" y="129985"/>
            <a:ext cx="8728363" cy="416201"/>
          </a:xfrm>
          <a:solidFill>
            <a:schemeClr val="accent1">
              <a:lumMod val="40000"/>
              <a:lumOff val="60000"/>
            </a:schemeClr>
          </a:solidFill>
        </p:spPr>
        <p:txBody>
          <a:bodyPr>
            <a:noAutofit/>
          </a:bodyPr>
          <a:lstStyle/>
          <a:p>
            <a:pPr algn="ctr"/>
            <a:r>
              <a:rPr lang="en-US" sz="2600" dirty="0" smtClean="0">
                <a:latin typeface="Arial" panose="020B0604020202020204" pitchFamily="34" charset="0"/>
                <a:cs typeface="Arial" panose="020B0604020202020204" pitchFamily="34" charset="0"/>
              </a:rPr>
              <a:t>Cash-Out and No Cash-Out Refi Outlook</a:t>
            </a:r>
            <a:endParaRPr lang="en-US" sz="2600" dirty="0">
              <a:latin typeface="Arial" panose="020B0604020202020204" pitchFamily="34" charset="0"/>
              <a:cs typeface="Arial" panose="020B0604020202020204" pitchFamily="34" charset="0"/>
            </a:endParaRPr>
          </a:p>
        </p:txBody>
      </p:sp>
      <p:sp>
        <p:nvSpPr>
          <p:cNvPr id="8" name="TextBox 7"/>
          <p:cNvSpPr txBox="1"/>
          <p:nvPr/>
        </p:nvSpPr>
        <p:spPr>
          <a:xfrm>
            <a:off x="224444" y="6255021"/>
            <a:ext cx="8373414" cy="415498"/>
          </a:xfrm>
          <a:prstGeom prst="rect">
            <a:avLst/>
          </a:prstGeom>
          <a:noFill/>
        </p:spPr>
        <p:txBody>
          <a:bodyPr wrap="square" rtlCol="0">
            <a:spAutoFit/>
          </a:bodyPr>
          <a:lstStyle/>
          <a:p>
            <a:r>
              <a:rPr lang="en-US" sz="1050" dirty="0">
                <a:cs typeface="Arial" panose="020B0604020202020204" pitchFamily="34" charset="0"/>
              </a:rPr>
              <a:t>Note: Rate locks are limited to lenders who joined Optimal Blue Dec. </a:t>
            </a:r>
            <a:r>
              <a:rPr lang="en-US" sz="1050" dirty="0" smtClean="0">
                <a:cs typeface="Arial" panose="020B0604020202020204" pitchFamily="34" charset="0"/>
              </a:rPr>
              <a:t>2017 </a:t>
            </a:r>
            <a:r>
              <a:rPr lang="en-US" sz="1050" dirty="0">
                <a:cs typeface="Arial" panose="020B0604020202020204" pitchFamily="34" charset="0"/>
              </a:rPr>
              <a:t>or earlier</a:t>
            </a:r>
            <a:r>
              <a:rPr lang="en-US" sz="1050" dirty="0"/>
              <a:t>.</a:t>
            </a:r>
          </a:p>
          <a:p>
            <a:r>
              <a:rPr lang="en-US" sz="1050" dirty="0" smtClean="0">
                <a:cs typeface="Arial" panose="020B0604020202020204" pitchFamily="34" charset="0"/>
              </a:rPr>
              <a:t>Source</a:t>
            </a:r>
            <a:r>
              <a:rPr lang="en-US" sz="1050" dirty="0">
                <a:cs typeface="Arial" panose="020B0604020202020204" pitchFamily="34" charset="0"/>
              </a:rPr>
              <a:t>: </a:t>
            </a:r>
            <a:r>
              <a:rPr lang="en-US" sz="1050" dirty="0" smtClean="0">
                <a:cs typeface="Arial" panose="020B0604020202020204" pitchFamily="34" charset="0"/>
              </a:rPr>
              <a:t>Optimal Blue and AEI </a:t>
            </a:r>
            <a:r>
              <a:rPr lang="en-US" sz="1050" dirty="0">
                <a:cs typeface="Arial" panose="020B0604020202020204" pitchFamily="34" charset="0"/>
              </a:rPr>
              <a:t>Housing Center, </a:t>
            </a:r>
            <a:r>
              <a:rPr lang="en-US" sz="1050" dirty="0">
                <a:cs typeface="Arial" panose="020B0604020202020204" pitchFamily="34" charset="0"/>
                <a:hlinkClick r:id="rId3"/>
              </a:rPr>
              <a:t>www.AEI.org/housing</a:t>
            </a:r>
            <a:r>
              <a:rPr lang="en-US" sz="1050" dirty="0" smtClean="0">
                <a:cs typeface="Arial" panose="020B0604020202020204" pitchFamily="34" charset="0"/>
              </a:rPr>
              <a:t>.</a:t>
            </a:r>
            <a:endParaRPr lang="en-US" sz="1050" dirty="0">
              <a:cs typeface="Arial" panose="020B0604020202020204" pitchFamily="34" charset="0"/>
            </a:endParaRPr>
          </a:p>
        </p:txBody>
      </p:sp>
      <p:sp>
        <p:nvSpPr>
          <p:cNvPr id="10" name="TextBox 9"/>
          <p:cNvSpPr txBox="1"/>
          <p:nvPr/>
        </p:nvSpPr>
        <p:spPr>
          <a:xfrm>
            <a:off x="124573" y="546186"/>
            <a:ext cx="8936182" cy="1477328"/>
          </a:xfrm>
          <a:prstGeom prst="rect">
            <a:avLst/>
          </a:prstGeom>
          <a:noFill/>
        </p:spPr>
        <p:txBody>
          <a:bodyPr wrap="square" rtlCol="0">
            <a:spAutoFit/>
          </a:bodyPr>
          <a:lstStyle/>
          <a:p>
            <a:pPr algn="ctr"/>
            <a:r>
              <a:rPr lang="en-US" sz="1500" b="1" i="1" dirty="0" smtClean="0">
                <a:latin typeface="Arial" panose="020B0604020202020204" pitchFamily="34" charset="0"/>
                <a:cs typeface="Arial" panose="020B0604020202020204" pitchFamily="34" charset="0"/>
              </a:rPr>
              <a:t>Cash-out (CO) volume </a:t>
            </a:r>
            <a:r>
              <a:rPr lang="en-US" sz="1500" b="1" i="1" dirty="0">
                <a:latin typeface="Arial" panose="020B0604020202020204" pitchFamily="34" charset="0"/>
                <a:cs typeface="Arial" panose="020B0604020202020204" pitchFamily="34" charset="0"/>
              </a:rPr>
              <a:t>in 2022 week 17 </a:t>
            </a:r>
            <a:r>
              <a:rPr lang="en-US" sz="1500" b="1" i="1" dirty="0" smtClean="0">
                <a:latin typeface="Arial" panose="020B0604020202020204" pitchFamily="34" charset="0"/>
                <a:cs typeface="Arial" panose="020B0604020202020204" pitchFamily="34" charset="0"/>
              </a:rPr>
              <a:t>reflects increasing interest rates, down 30% </a:t>
            </a:r>
            <a:r>
              <a:rPr lang="en-US" sz="1500" b="1" i="1" dirty="0">
                <a:latin typeface="Arial" panose="020B0604020202020204" pitchFamily="34" charset="0"/>
                <a:cs typeface="Arial" panose="020B0604020202020204" pitchFamily="34" charset="0"/>
              </a:rPr>
              <a:t>over </a:t>
            </a:r>
            <a:r>
              <a:rPr lang="en-US" sz="1500" b="1" i="1" dirty="0" smtClean="0">
                <a:latin typeface="Arial" panose="020B0604020202020204" pitchFamily="34" charset="0"/>
                <a:cs typeface="Arial" panose="020B0604020202020204" pitchFamily="34" charset="0"/>
              </a:rPr>
              <a:t>2021 and approaching the low levels of 2019. While CO volume appears to have stabilized at this low level, high risk FHA CO now comprises 23% of CO volume, up from 10% at the beginning of 2022. No </a:t>
            </a:r>
            <a:r>
              <a:rPr lang="en-US" sz="1500" b="1" i="1" dirty="0">
                <a:latin typeface="Arial" panose="020B0604020202020204" pitchFamily="34" charset="0"/>
                <a:cs typeface="Arial" panose="020B0604020202020204" pitchFamily="34" charset="0"/>
              </a:rPr>
              <a:t>cash out </a:t>
            </a:r>
            <a:r>
              <a:rPr lang="en-US" sz="1500" b="1" i="1" dirty="0" smtClean="0">
                <a:latin typeface="Arial" panose="020B0604020202020204" pitchFamily="34" charset="0"/>
                <a:cs typeface="Arial" panose="020B0604020202020204" pitchFamily="34" charset="0"/>
              </a:rPr>
              <a:t>volume is at its lowest level of the 2019-22 period due to rates having risen 2 1/2% since the beginning of 2021, fueling </a:t>
            </a:r>
            <a:r>
              <a:rPr lang="en-US" sz="1500" b="1" i="1" dirty="0">
                <a:latin typeface="Arial" panose="020B0604020202020204" pitchFamily="34" charset="0"/>
                <a:cs typeface="Arial" panose="020B0604020202020204" pitchFamily="34" charset="0"/>
              </a:rPr>
              <a:t>refi burnout. Volume in 2022 week </a:t>
            </a:r>
            <a:r>
              <a:rPr lang="en-US" sz="1500" b="1" i="1" dirty="0" smtClean="0">
                <a:latin typeface="Arial" panose="020B0604020202020204" pitchFamily="34" charset="0"/>
                <a:cs typeface="Arial" panose="020B0604020202020204" pitchFamily="34" charset="0"/>
              </a:rPr>
              <a:t>17 </a:t>
            </a:r>
            <a:r>
              <a:rPr lang="en-US" sz="1500" b="1" i="1" dirty="0">
                <a:latin typeface="Arial" panose="020B0604020202020204" pitchFamily="34" charset="0"/>
                <a:cs typeface="Arial" panose="020B0604020202020204" pitchFamily="34" charset="0"/>
              </a:rPr>
              <a:t>is down </a:t>
            </a:r>
            <a:r>
              <a:rPr lang="en-US" sz="1500" b="1" i="1" dirty="0" smtClean="0">
                <a:latin typeface="Arial" panose="020B0604020202020204" pitchFamily="34" charset="0"/>
                <a:cs typeface="Arial" panose="020B0604020202020204" pitchFamily="34" charset="0"/>
              </a:rPr>
              <a:t>90% </a:t>
            </a:r>
            <a:r>
              <a:rPr lang="en-US" sz="1500" b="1" i="1" dirty="0">
                <a:latin typeface="Arial" panose="020B0604020202020204" pitchFamily="34" charset="0"/>
                <a:cs typeface="Arial" panose="020B0604020202020204" pitchFamily="34" charset="0"/>
              </a:rPr>
              <a:t>compared to the same week in 2021. Note that week 17 refers to Apr 23 – Apr 29, 2022. </a:t>
            </a:r>
          </a:p>
        </p:txBody>
      </p:sp>
      <p:sp>
        <p:nvSpPr>
          <p:cNvPr id="11" name="Slide Number Placeholder 1"/>
          <p:cNvSpPr txBox="1">
            <a:spLocks/>
          </p:cNvSpPr>
          <p:nvPr/>
        </p:nvSpPr>
        <p:spPr>
          <a:xfrm>
            <a:off x="6457950" y="6356351"/>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E9B0109-0DFA-4CD3-BBF8-0D1B2706CB64}" type="slidenum">
              <a:rPr lang="en-US" smtClean="0"/>
              <a:pPr/>
              <a:t>10</a:t>
            </a:fld>
            <a:endParaRPr lang="en-US" dirty="0"/>
          </a:p>
        </p:txBody>
      </p:sp>
      <p:pic>
        <p:nvPicPr>
          <p:cNvPr id="5" name="Picture 4"/>
          <p:cNvPicPr>
            <a:picLocks noChangeAspect="1"/>
          </p:cNvPicPr>
          <p:nvPr/>
        </p:nvPicPr>
        <p:blipFill rotWithShape="1">
          <a:blip r:embed="rId4"/>
          <a:srcRect b="4626"/>
          <a:stretch/>
        </p:blipFill>
        <p:spPr>
          <a:xfrm>
            <a:off x="2641491" y="2070008"/>
            <a:ext cx="3539319" cy="556733"/>
          </a:xfrm>
          <a:prstGeom prst="rect">
            <a:avLst/>
          </a:prstGeom>
        </p:spPr>
      </p:pic>
      <p:sp>
        <p:nvSpPr>
          <p:cNvPr id="3" name="Slide Number Placeholder 2"/>
          <p:cNvSpPr>
            <a:spLocks noGrp="1"/>
          </p:cNvSpPr>
          <p:nvPr>
            <p:ph type="sldNum" sz="quarter" idx="12"/>
          </p:nvPr>
        </p:nvSpPr>
        <p:spPr/>
        <p:txBody>
          <a:bodyPr/>
          <a:lstStyle/>
          <a:p>
            <a:fld id="{7E9B0109-0DFA-4CD3-BBF8-0D1B2706CB64}" type="slidenum">
              <a:rPr lang="en-US" smtClean="0"/>
              <a:t>10</a:t>
            </a:fld>
            <a:endParaRPr lang="en-US"/>
          </a:p>
        </p:txBody>
      </p:sp>
      <p:graphicFrame>
        <p:nvGraphicFramePr>
          <p:cNvPr id="13" name="Chart 12"/>
          <p:cNvGraphicFramePr>
            <a:graphicFrameLocks/>
          </p:cNvGraphicFramePr>
          <p:nvPr>
            <p:extLst>
              <p:ext uri="{D42A27DB-BD31-4B8C-83A1-F6EECF244321}">
                <p14:modId xmlns:p14="http://schemas.microsoft.com/office/powerpoint/2010/main" val="1675204265"/>
              </p:ext>
            </p:extLst>
          </p:nvPr>
        </p:nvGraphicFramePr>
        <p:xfrm>
          <a:off x="224444" y="2695059"/>
          <a:ext cx="4368220" cy="354235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Chart 13"/>
          <p:cNvGraphicFramePr>
            <a:graphicFrameLocks/>
          </p:cNvGraphicFramePr>
          <p:nvPr>
            <p:extLst>
              <p:ext uri="{D42A27DB-BD31-4B8C-83A1-F6EECF244321}">
                <p14:modId xmlns:p14="http://schemas.microsoft.com/office/powerpoint/2010/main" val="1546383624"/>
              </p:ext>
            </p:extLst>
          </p:nvPr>
        </p:nvGraphicFramePr>
        <p:xfrm>
          <a:off x="4633994" y="2695060"/>
          <a:ext cx="4318814" cy="354235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677985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E9B0109-0DFA-4CD3-BBF8-0D1B2706CB64}" type="slidenum">
              <a:rPr lang="en-US" smtClean="0"/>
              <a:t>11</a:t>
            </a:fld>
            <a:endParaRPr lang="en-US" dirty="0"/>
          </a:p>
        </p:txBody>
      </p:sp>
      <p:sp>
        <p:nvSpPr>
          <p:cNvPr id="7" name="Title 1"/>
          <p:cNvSpPr>
            <a:spLocks noGrp="1"/>
          </p:cNvSpPr>
          <p:nvPr>
            <p:ph type="title"/>
          </p:nvPr>
        </p:nvSpPr>
        <p:spPr>
          <a:xfrm>
            <a:off x="224444" y="129985"/>
            <a:ext cx="8728363" cy="552404"/>
          </a:xfrm>
          <a:solidFill>
            <a:schemeClr val="accent1">
              <a:lumMod val="40000"/>
              <a:lumOff val="60000"/>
            </a:schemeClr>
          </a:solidFill>
        </p:spPr>
        <p:txBody>
          <a:bodyPr>
            <a:noAutofit/>
          </a:bodyPr>
          <a:lstStyle/>
          <a:p>
            <a:pPr algn="ctr"/>
            <a:r>
              <a:rPr lang="en-US" sz="2600" dirty="0" smtClean="0">
                <a:latin typeface="Arial" panose="020B0604020202020204" pitchFamily="34" charset="0"/>
                <a:cs typeface="Arial" panose="020B0604020202020204" pitchFamily="34" charset="0"/>
              </a:rPr>
              <a:t>Rate Lock Share by Loan Purpose</a:t>
            </a:r>
            <a:endParaRPr lang="en-US" sz="2600" dirty="0">
              <a:latin typeface="Arial" panose="020B0604020202020204" pitchFamily="34" charset="0"/>
              <a:cs typeface="Arial" panose="020B0604020202020204" pitchFamily="34" charset="0"/>
            </a:endParaRPr>
          </a:p>
        </p:txBody>
      </p:sp>
      <p:sp>
        <p:nvSpPr>
          <p:cNvPr id="8" name="Rectangle 7"/>
          <p:cNvSpPr/>
          <p:nvPr/>
        </p:nvSpPr>
        <p:spPr>
          <a:xfrm>
            <a:off x="124691" y="682389"/>
            <a:ext cx="8828116" cy="1938992"/>
          </a:xfrm>
          <a:prstGeom prst="rect">
            <a:avLst/>
          </a:prstGeom>
        </p:spPr>
        <p:txBody>
          <a:bodyPr wrap="square">
            <a:spAutoFit/>
          </a:bodyPr>
          <a:lstStyle/>
          <a:p>
            <a:pPr algn="ctr"/>
            <a:r>
              <a:rPr lang="en-US" sz="1500" b="1" i="1" dirty="0" smtClean="0">
                <a:solidFill>
                  <a:prstClr val="black"/>
                </a:solidFill>
                <a:latin typeface="Arial" panose="020B0604020202020204" pitchFamily="34" charset="0"/>
                <a:ea typeface="Calibri" panose="020F0502020204030204" pitchFamily="34" charset="0"/>
                <a:cs typeface="Arial" panose="020B0604020202020204" pitchFamily="34" charset="0"/>
              </a:rPr>
              <a:t>The </a:t>
            </a:r>
            <a:r>
              <a:rPr lang="en-US" sz="1500" b="1" i="1" dirty="0">
                <a:solidFill>
                  <a:prstClr val="black"/>
                </a:solidFill>
                <a:latin typeface="Arial" panose="020B0604020202020204" pitchFamily="34" charset="0"/>
                <a:ea typeface="Calibri" panose="020F0502020204030204" pitchFamily="34" charset="0"/>
                <a:cs typeface="Arial" panose="020B0604020202020204" pitchFamily="34" charset="0"/>
              </a:rPr>
              <a:t>purchase loan share of the entire origination market continues to grow, reaching </a:t>
            </a:r>
            <a:r>
              <a:rPr lang="en-US" sz="1500" b="1" i="1" dirty="0" smtClean="0">
                <a:solidFill>
                  <a:prstClr val="black"/>
                </a:solidFill>
                <a:latin typeface="Arial" panose="020B0604020202020204" pitchFamily="34" charset="0"/>
                <a:ea typeface="Calibri" panose="020F0502020204030204" pitchFamily="34" charset="0"/>
                <a:cs typeface="Arial" panose="020B0604020202020204" pitchFamily="34" charset="0"/>
              </a:rPr>
              <a:t>78% </a:t>
            </a:r>
            <a:r>
              <a:rPr lang="en-US" sz="1500" b="1" i="1" dirty="0">
                <a:solidFill>
                  <a:prstClr val="black"/>
                </a:solidFill>
                <a:latin typeface="Arial" panose="020B0604020202020204" pitchFamily="34" charset="0"/>
                <a:ea typeface="Calibri" panose="020F0502020204030204" pitchFamily="34" charset="0"/>
                <a:cs typeface="Arial" panose="020B0604020202020204" pitchFamily="34" charset="0"/>
              </a:rPr>
              <a:t>in 2022 week </a:t>
            </a:r>
            <a:r>
              <a:rPr lang="en-US" sz="1500" b="1" i="1" dirty="0" smtClean="0">
                <a:solidFill>
                  <a:prstClr val="black"/>
                </a:solidFill>
                <a:latin typeface="Arial" panose="020B0604020202020204" pitchFamily="34" charset="0"/>
                <a:ea typeface="Calibri" panose="020F0502020204030204" pitchFamily="34" charset="0"/>
                <a:cs typeface="Arial" panose="020B0604020202020204" pitchFamily="34" charset="0"/>
              </a:rPr>
              <a:t>17 </a:t>
            </a:r>
            <a:r>
              <a:rPr lang="en-US" sz="1500" b="1" i="1" dirty="0">
                <a:solidFill>
                  <a:prstClr val="black"/>
                </a:solidFill>
                <a:latin typeface="Arial" panose="020B0604020202020204" pitchFamily="34" charset="0"/>
                <a:ea typeface="Calibri" panose="020F0502020204030204" pitchFamily="34" charset="0"/>
                <a:cs typeface="Arial" panose="020B0604020202020204" pitchFamily="34" charset="0"/>
              </a:rPr>
              <a:t>and passing early 2019 levels. This is up from 32% in early 2021 and 51% in 2022 week 1. We expect this share will stabilize at this high </a:t>
            </a:r>
            <a:r>
              <a:rPr lang="en-US" sz="1500" b="1" i="1" dirty="0" smtClean="0">
                <a:solidFill>
                  <a:prstClr val="black"/>
                </a:solidFill>
                <a:latin typeface="Arial" panose="020B0604020202020204" pitchFamily="34" charset="0"/>
                <a:ea typeface="Calibri" panose="020F0502020204030204" pitchFamily="34" charset="0"/>
                <a:cs typeface="Arial" panose="020B0604020202020204" pitchFamily="34" charset="0"/>
              </a:rPr>
              <a:t>level </a:t>
            </a:r>
            <a:r>
              <a:rPr lang="en-US" sz="1500" b="1" i="1" dirty="0">
                <a:solidFill>
                  <a:prstClr val="black"/>
                </a:solidFill>
                <a:latin typeface="Arial" panose="020B0604020202020204" pitchFamily="34" charset="0"/>
                <a:ea typeface="Calibri" panose="020F0502020204030204" pitchFamily="34" charset="0"/>
                <a:cs typeface="Arial" panose="020B0604020202020204" pitchFamily="34" charset="0"/>
              </a:rPr>
              <a:t>as refi volume declines </a:t>
            </a:r>
            <a:r>
              <a:rPr lang="en-US" sz="1500" b="1" i="1" dirty="0" smtClean="0">
                <a:solidFill>
                  <a:prstClr val="black"/>
                </a:solidFill>
                <a:latin typeface="Arial" panose="020B0604020202020204" pitchFamily="34" charset="0"/>
                <a:ea typeface="Calibri" panose="020F0502020204030204" pitchFamily="34" charset="0"/>
                <a:cs typeface="Arial" panose="020B0604020202020204" pitchFamily="34" charset="0"/>
              </a:rPr>
              <a:t>have </a:t>
            </a:r>
            <a:r>
              <a:rPr lang="en-US" sz="1500" b="1" i="1" dirty="0">
                <a:solidFill>
                  <a:prstClr val="black"/>
                </a:solidFill>
                <a:latin typeface="Arial" panose="020B0604020202020204" pitchFamily="34" charset="0"/>
                <a:ea typeface="Calibri" panose="020F0502020204030204" pitchFamily="34" charset="0"/>
                <a:cs typeface="Arial" panose="020B0604020202020204" pitchFamily="34" charset="0"/>
              </a:rPr>
              <a:t>begun to level out. Volume in week </a:t>
            </a:r>
            <a:r>
              <a:rPr lang="en-US" sz="1500" b="1" i="1" dirty="0" smtClean="0">
                <a:solidFill>
                  <a:prstClr val="black"/>
                </a:solidFill>
                <a:latin typeface="Arial" panose="020B0604020202020204" pitchFamily="34" charset="0"/>
                <a:ea typeface="Calibri" panose="020F0502020204030204" pitchFamily="34" charset="0"/>
                <a:cs typeface="Arial" panose="020B0604020202020204" pitchFamily="34" charset="0"/>
              </a:rPr>
              <a:t>17 </a:t>
            </a:r>
            <a:r>
              <a:rPr lang="en-US" sz="1500" b="1" i="1" dirty="0">
                <a:solidFill>
                  <a:prstClr val="black"/>
                </a:solidFill>
                <a:latin typeface="Arial" panose="020B0604020202020204" pitchFamily="34" charset="0"/>
                <a:ea typeface="Calibri" panose="020F0502020204030204" pitchFamily="34" charset="0"/>
                <a:cs typeface="Arial" panose="020B0604020202020204" pitchFamily="34" charset="0"/>
              </a:rPr>
              <a:t>for all loan purposes was </a:t>
            </a:r>
            <a:r>
              <a:rPr lang="en-US" sz="1500" b="1" i="1" dirty="0" smtClean="0">
                <a:solidFill>
                  <a:prstClr val="black"/>
                </a:solidFill>
                <a:latin typeface="Arial" panose="020B0604020202020204" pitchFamily="34" charset="0"/>
                <a:ea typeface="Calibri" panose="020F0502020204030204" pitchFamily="34" charset="0"/>
                <a:cs typeface="Arial" panose="020B0604020202020204" pitchFamily="34" charset="0"/>
              </a:rPr>
              <a:t>54,800</a:t>
            </a:r>
            <a:r>
              <a:rPr lang="en-US" sz="1500" b="1" i="1"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1500" b="1" i="1" dirty="0" smtClean="0">
                <a:solidFill>
                  <a:prstClr val="black"/>
                </a:solidFill>
                <a:latin typeface="Arial" panose="020B0604020202020204" pitchFamily="34" charset="0"/>
                <a:ea typeface="Calibri" panose="020F0502020204030204" pitchFamily="34" charset="0"/>
                <a:cs typeface="Arial" panose="020B0604020202020204" pitchFamily="34" charset="0"/>
              </a:rPr>
              <a:t>a </a:t>
            </a:r>
            <a:r>
              <a:rPr lang="en-US" sz="1500" b="1" i="1" dirty="0">
                <a:solidFill>
                  <a:prstClr val="black"/>
                </a:solidFill>
                <a:latin typeface="Arial" panose="020B0604020202020204" pitchFamily="34" charset="0"/>
                <a:ea typeface="Calibri" panose="020F0502020204030204" pitchFamily="34" charset="0"/>
                <a:cs typeface="Arial" panose="020B0604020202020204" pitchFamily="34" charset="0"/>
              </a:rPr>
              <a:t>third of the </a:t>
            </a:r>
            <a:r>
              <a:rPr lang="en-US" sz="1500" b="1" i="1" dirty="0" smtClean="0">
                <a:solidFill>
                  <a:prstClr val="black"/>
                </a:solidFill>
                <a:latin typeface="Arial" panose="020B0604020202020204" pitchFamily="34" charset="0"/>
                <a:ea typeface="Calibri" panose="020F0502020204030204" pitchFamily="34" charset="0"/>
                <a:cs typeface="Arial" panose="020B0604020202020204" pitchFamily="34" charset="0"/>
              </a:rPr>
              <a:t>series’ weekly </a:t>
            </a:r>
            <a:r>
              <a:rPr lang="en-US" sz="1500" b="1" i="1" dirty="0">
                <a:solidFill>
                  <a:prstClr val="black"/>
                </a:solidFill>
                <a:latin typeface="Arial" panose="020B0604020202020204" pitchFamily="34" charset="0"/>
                <a:ea typeface="Calibri" panose="020F0502020204030204" pitchFamily="34" charset="0"/>
                <a:cs typeface="Arial" panose="020B0604020202020204" pitchFamily="34" charset="0"/>
              </a:rPr>
              <a:t>high of 172,400 set in week 9 of 2020. With both no cash-out and cash-out </a:t>
            </a:r>
            <a:r>
              <a:rPr lang="en-US" sz="1500" b="1" i="1" dirty="0" err="1" smtClean="0">
                <a:solidFill>
                  <a:prstClr val="black"/>
                </a:solidFill>
                <a:latin typeface="Arial" panose="020B0604020202020204" pitchFamily="34" charset="0"/>
                <a:ea typeface="Calibri" panose="020F0502020204030204" pitchFamily="34" charset="0"/>
                <a:cs typeface="Arial" panose="020B0604020202020204" pitchFamily="34" charset="0"/>
              </a:rPr>
              <a:t>refis</a:t>
            </a:r>
            <a:r>
              <a:rPr lang="en-US" sz="1500" b="1" i="1" dirty="0" smtClean="0">
                <a:solidFill>
                  <a:prstClr val="black"/>
                </a:solidFill>
                <a:latin typeface="Arial" panose="020B0604020202020204" pitchFamily="34" charset="0"/>
                <a:ea typeface="Calibri" panose="020F0502020204030204" pitchFamily="34" charset="0"/>
                <a:cs typeface="Arial" panose="020B0604020202020204" pitchFamily="34" charset="0"/>
              </a:rPr>
              <a:t> now </a:t>
            </a:r>
            <a:r>
              <a:rPr lang="en-US" sz="1500" b="1" i="1" dirty="0">
                <a:solidFill>
                  <a:prstClr val="black"/>
                </a:solidFill>
                <a:latin typeface="Arial" panose="020B0604020202020204" pitchFamily="34" charset="0"/>
                <a:ea typeface="Calibri" panose="020F0502020204030204" pitchFamily="34" charset="0"/>
                <a:cs typeface="Arial" panose="020B0604020202020204" pitchFamily="34" charset="0"/>
              </a:rPr>
              <a:t>declining, this will be a test for lenders heavily dependent on </a:t>
            </a:r>
            <a:r>
              <a:rPr lang="en-US" sz="1500" b="1" i="1" dirty="0" err="1">
                <a:solidFill>
                  <a:prstClr val="black"/>
                </a:solidFill>
                <a:latin typeface="Arial" panose="020B0604020202020204" pitchFamily="34" charset="0"/>
                <a:ea typeface="Calibri" panose="020F0502020204030204" pitchFamily="34" charset="0"/>
                <a:cs typeface="Arial" panose="020B0604020202020204" pitchFamily="34" charset="0"/>
              </a:rPr>
              <a:t>refis</a:t>
            </a:r>
            <a:r>
              <a:rPr lang="en-US" sz="1500" b="1" i="1"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1500" b="1" i="1" dirty="0" smtClean="0">
                <a:latin typeface="Arial" panose="020B0604020202020204" pitchFamily="34" charset="0"/>
                <a:cs typeface="Arial" panose="020B0604020202020204" pitchFamily="34" charset="0"/>
              </a:rPr>
              <a:t>FHA </a:t>
            </a:r>
            <a:r>
              <a:rPr lang="en-US" sz="1500" b="1" i="1" dirty="0">
                <a:latin typeface="Arial" panose="020B0604020202020204" pitchFamily="34" charset="0"/>
                <a:cs typeface="Arial" panose="020B0604020202020204" pitchFamily="34" charset="0"/>
              </a:rPr>
              <a:t>share is up </a:t>
            </a:r>
            <a:r>
              <a:rPr lang="en-US" sz="1500" b="1" i="1" dirty="0" smtClean="0">
                <a:latin typeface="Arial" panose="020B0604020202020204" pitchFamily="34" charset="0"/>
                <a:cs typeface="Arial" panose="020B0604020202020204" pitchFamily="34" charset="0"/>
              </a:rPr>
              <a:t>13 </a:t>
            </a:r>
            <a:r>
              <a:rPr lang="en-US" sz="1500" b="1" i="1" dirty="0" err="1">
                <a:latin typeface="Arial" panose="020B0604020202020204" pitchFamily="34" charset="0"/>
                <a:cs typeface="Arial" panose="020B0604020202020204" pitchFamily="34" charset="0"/>
              </a:rPr>
              <a:t>ppts</a:t>
            </a:r>
            <a:r>
              <a:rPr lang="en-US" sz="1500" b="1" i="1" dirty="0">
                <a:latin typeface="Arial" panose="020B0604020202020204" pitchFamily="34" charset="0"/>
                <a:cs typeface="Arial" panose="020B0604020202020204" pitchFamily="34" charset="0"/>
              </a:rPr>
              <a:t> at </a:t>
            </a:r>
            <a:r>
              <a:rPr lang="en-US" sz="1500" b="1" i="1" dirty="0" smtClean="0">
                <a:latin typeface="Arial" panose="020B0604020202020204" pitchFamily="34" charset="0"/>
                <a:cs typeface="Arial" panose="020B0604020202020204" pitchFamily="34" charset="0"/>
              </a:rPr>
              <a:t>23% from </a:t>
            </a:r>
            <a:r>
              <a:rPr lang="en-US" sz="1500" b="1" i="1" dirty="0">
                <a:latin typeface="Arial" panose="020B0604020202020204" pitchFamily="34" charset="0"/>
                <a:cs typeface="Arial" panose="020B0604020202020204" pitchFamily="34" charset="0"/>
              </a:rPr>
              <a:t>10% in 2022 week 1, indicating that higher risk borrowers are less deterred by rising rates. Note that week 17 refers to Apr 23 – Apr 29, 2022. </a:t>
            </a:r>
          </a:p>
        </p:txBody>
      </p:sp>
      <p:sp>
        <p:nvSpPr>
          <p:cNvPr id="10" name="TextBox 9"/>
          <p:cNvSpPr txBox="1"/>
          <p:nvPr/>
        </p:nvSpPr>
        <p:spPr>
          <a:xfrm>
            <a:off x="224444" y="6255021"/>
            <a:ext cx="8373414" cy="415498"/>
          </a:xfrm>
          <a:prstGeom prst="rect">
            <a:avLst/>
          </a:prstGeom>
          <a:noFill/>
        </p:spPr>
        <p:txBody>
          <a:bodyPr wrap="square" rtlCol="0">
            <a:spAutoFit/>
          </a:bodyPr>
          <a:lstStyle/>
          <a:p>
            <a:r>
              <a:rPr lang="en-US" sz="1050" dirty="0">
                <a:cs typeface="Arial" panose="020B0604020202020204" pitchFamily="34" charset="0"/>
              </a:rPr>
              <a:t>Note: Rate locks are limited to lenders who joined Optimal Blue Dec. </a:t>
            </a:r>
            <a:r>
              <a:rPr lang="en-US" sz="1050" dirty="0" smtClean="0">
                <a:cs typeface="Arial" panose="020B0604020202020204" pitchFamily="34" charset="0"/>
              </a:rPr>
              <a:t>2017 </a:t>
            </a:r>
            <a:r>
              <a:rPr lang="en-US" sz="1050" dirty="0">
                <a:cs typeface="Arial" panose="020B0604020202020204" pitchFamily="34" charset="0"/>
              </a:rPr>
              <a:t>or earlier</a:t>
            </a:r>
            <a:r>
              <a:rPr lang="en-US" sz="1050" dirty="0"/>
              <a:t>.</a:t>
            </a:r>
          </a:p>
          <a:p>
            <a:r>
              <a:rPr lang="en-US" sz="1050" dirty="0" smtClean="0">
                <a:cs typeface="Arial" panose="020B0604020202020204" pitchFamily="34" charset="0"/>
              </a:rPr>
              <a:t>Source</a:t>
            </a:r>
            <a:r>
              <a:rPr lang="en-US" sz="1050" dirty="0">
                <a:cs typeface="Arial" panose="020B0604020202020204" pitchFamily="34" charset="0"/>
              </a:rPr>
              <a:t>: </a:t>
            </a:r>
            <a:r>
              <a:rPr lang="en-US" sz="1050" dirty="0" smtClean="0">
                <a:cs typeface="Arial" panose="020B0604020202020204" pitchFamily="34" charset="0"/>
              </a:rPr>
              <a:t>Optimal Blue and AEI </a:t>
            </a:r>
            <a:r>
              <a:rPr lang="en-US" sz="1050" dirty="0">
                <a:cs typeface="Arial" panose="020B0604020202020204" pitchFamily="34" charset="0"/>
              </a:rPr>
              <a:t>Housing Center, </a:t>
            </a:r>
            <a:r>
              <a:rPr lang="en-US" sz="1050" dirty="0">
                <a:cs typeface="Arial" panose="020B0604020202020204" pitchFamily="34" charset="0"/>
                <a:hlinkClick r:id="rId2"/>
              </a:rPr>
              <a:t>www.AEI.org/housing</a:t>
            </a:r>
            <a:r>
              <a:rPr lang="en-US" sz="1050" dirty="0" smtClean="0">
                <a:cs typeface="Arial" panose="020B0604020202020204" pitchFamily="34" charset="0"/>
              </a:rPr>
              <a:t>.</a:t>
            </a:r>
            <a:endParaRPr lang="en-US" sz="1050" dirty="0">
              <a:cs typeface="Arial" panose="020B0604020202020204" pitchFamily="34" charset="0"/>
            </a:endParaRPr>
          </a:p>
        </p:txBody>
      </p:sp>
      <p:graphicFrame>
        <p:nvGraphicFramePr>
          <p:cNvPr id="11" name="Chart 10"/>
          <p:cNvGraphicFramePr>
            <a:graphicFrameLocks/>
          </p:cNvGraphicFramePr>
          <p:nvPr>
            <p:extLst>
              <p:ext uri="{D42A27DB-BD31-4B8C-83A1-F6EECF244321}">
                <p14:modId xmlns:p14="http://schemas.microsoft.com/office/powerpoint/2010/main" val="1161595679"/>
              </p:ext>
            </p:extLst>
          </p:nvPr>
        </p:nvGraphicFramePr>
        <p:xfrm>
          <a:off x="446067" y="2621380"/>
          <a:ext cx="3982809" cy="35826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p:cNvGraphicFramePr>
            <a:graphicFrameLocks/>
          </p:cNvGraphicFramePr>
          <p:nvPr>
            <p:extLst>
              <p:ext uri="{D42A27DB-BD31-4B8C-83A1-F6EECF244321}">
                <p14:modId xmlns:p14="http://schemas.microsoft.com/office/powerpoint/2010/main" val="2830311"/>
              </p:ext>
            </p:extLst>
          </p:nvPr>
        </p:nvGraphicFramePr>
        <p:xfrm>
          <a:off x="4428876" y="2657606"/>
          <a:ext cx="4168982" cy="354604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17264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971" y="107789"/>
            <a:ext cx="8986058" cy="395929"/>
          </a:xfrm>
          <a:solidFill>
            <a:schemeClr val="accent1">
              <a:lumMod val="40000"/>
              <a:lumOff val="60000"/>
            </a:schemeClr>
          </a:solidFill>
        </p:spPr>
        <p:txBody>
          <a:bodyPr>
            <a:noAutofit/>
          </a:bodyPr>
          <a:lstStyle/>
          <a:p>
            <a:pPr algn="ctr"/>
            <a:r>
              <a:rPr lang="en-US" sz="2000" kern="0" dirty="0">
                <a:latin typeface="Arial" panose="020B0604020202020204" pitchFamily="34" charset="0"/>
                <a:cs typeface="Arial" panose="020B0604020202020204" pitchFamily="34" charset="0"/>
              </a:rPr>
              <a:t>Credit and Debit Card Spending, Aggregate Demand, and </a:t>
            </a:r>
            <a:r>
              <a:rPr lang="en-US" sz="2000" kern="0" dirty="0" smtClean="0">
                <a:latin typeface="Arial" panose="020B0604020202020204" pitchFamily="34" charset="0"/>
                <a:cs typeface="Arial" panose="020B0604020202020204" pitchFamily="34" charset="0"/>
              </a:rPr>
              <a:t>Inflation (Cont’d)</a:t>
            </a:r>
            <a:endParaRPr lang="en-US" sz="2000" kern="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954087"/>
            <a:ext cx="8229600" cy="569914"/>
          </a:xfrm>
        </p:spPr>
        <p:txBody>
          <a:bodyPr>
            <a:normAutofit/>
          </a:bodyPr>
          <a:lstStyle/>
          <a:p>
            <a:pPr marL="0" indent="0" algn="ctr">
              <a:buNone/>
            </a:pPr>
            <a:endParaRPr lang="en-US" sz="1600" b="1" dirty="0"/>
          </a:p>
          <a:p>
            <a:pPr marL="0" indent="0" algn="ctr">
              <a:buNone/>
            </a:pPr>
            <a:endParaRPr lang="en-US" sz="1600" b="1" i="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EC99EBC0-2918-4B4F-93DA-0B4F20EA1051}" type="slidenum">
              <a:rPr lang="en-US" smtClean="0">
                <a:solidFill>
                  <a:prstClr val="black">
                    <a:tint val="75000"/>
                  </a:prstClr>
                </a:solidFill>
              </a:rPr>
              <a:pPr/>
              <a:t>12</a:t>
            </a:fld>
            <a:endParaRPr lang="en-US" dirty="0">
              <a:solidFill>
                <a:prstClr val="black">
                  <a:tint val="75000"/>
                </a:prstClr>
              </a:solidFill>
            </a:endParaRPr>
          </a:p>
        </p:txBody>
      </p:sp>
      <p:sp>
        <p:nvSpPr>
          <p:cNvPr id="6" name="Rectangle 5"/>
          <p:cNvSpPr/>
          <p:nvPr/>
        </p:nvSpPr>
        <p:spPr>
          <a:xfrm>
            <a:off x="42026" y="510153"/>
            <a:ext cx="9065029" cy="1477328"/>
          </a:xfrm>
          <a:prstGeom prst="rect">
            <a:avLst/>
          </a:prstGeom>
        </p:spPr>
        <p:txBody>
          <a:bodyPr wrap="square">
            <a:spAutoFit/>
          </a:bodyPr>
          <a:lstStyle/>
          <a:p>
            <a:pPr algn="ctr"/>
            <a:r>
              <a:rPr lang="en-CA" sz="1500" b="1" i="1" dirty="0">
                <a:latin typeface="Arial" panose="020B0604020202020204" pitchFamily="34" charset="0"/>
                <a:cs typeface="Arial" panose="020B0604020202020204" pitchFamily="34" charset="0"/>
              </a:rPr>
              <a:t>In </a:t>
            </a:r>
            <a:r>
              <a:rPr lang="en-CA" sz="1500" b="1" i="1" dirty="0" smtClean="0">
                <a:latin typeface="Arial" panose="020B0604020202020204" pitchFamily="34" charset="0"/>
                <a:cs typeface="Arial" panose="020B0604020202020204" pitchFamily="34" charset="0"/>
              </a:rPr>
              <a:t>weeks 1-14 </a:t>
            </a:r>
            <a:r>
              <a:rPr lang="en-CA" sz="1500" b="1" i="1" dirty="0">
                <a:latin typeface="Arial" panose="020B0604020202020204" pitchFamily="34" charset="0"/>
                <a:cs typeface="Arial" panose="020B0604020202020204" pitchFamily="34" charset="0"/>
              </a:rPr>
              <a:t>of 2022, </a:t>
            </a:r>
            <a:r>
              <a:rPr lang="en-CA" sz="1500" b="1" i="1" dirty="0" smtClean="0">
                <a:latin typeface="Arial" panose="020B0604020202020204" pitchFamily="34" charset="0"/>
                <a:cs typeface="Arial" panose="020B0604020202020204" pitchFamily="34" charset="0"/>
              </a:rPr>
              <a:t>inflation-adjusted </a:t>
            </a:r>
            <a:r>
              <a:rPr lang="en-CA" sz="1500" b="1" i="1" dirty="0">
                <a:latin typeface="Arial" panose="020B0604020202020204" pitchFamily="34" charset="0"/>
                <a:cs typeface="Arial" panose="020B0604020202020204" pitchFamily="34" charset="0"/>
              </a:rPr>
              <a:t>spending for income quintiles 4 and 5 was up </a:t>
            </a:r>
            <a:r>
              <a:rPr lang="en-CA" sz="1500" b="1" i="1" dirty="0" smtClean="0">
                <a:latin typeface="Arial" panose="020B0604020202020204" pitchFamily="34" charset="0"/>
                <a:cs typeface="Arial" panose="020B0604020202020204" pitchFamily="34" charset="0"/>
              </a:rPr>
              <a:t>14% </a:t>
            </a:r>
            <a:r>
              <a:rPr lang="en-CA" sz="1500" b="1" i="1" dirty="0">
                <a:latin typeface="Arial" panose="020B0604020202020204" pitchFamily="34" charset="0"/>
                <a:cs typeface="Arial" panose="020B0604020202020204" pitchFamily="34" charset="0"/>
              </a:rPr>
              <a:t>and </a:t>
            </a:r>
            <a:r>
              <a:rPr lang="en-CA" sz="1500" b="1" i="1" dirty="0" smtClean="0">
                <a:latin typeface="Arial" panose="020B0604020202020204" pitchFamily="34" charset="0"/>
                <a:cs typeface="Arial" panose="020B0604020202020204" pitchFamily="34" charset="0"/>
              </a:rPr>
              <a:t>18% </a:t>
            </a:r>
            <a:r>
              <a:rPr lang="en-CA" sz="1500" b="1" i="1" dirty="0">
                <a:latin typeface="Arial" panose="020B0604020202020204" pitchFamily="34" charset="0"/>
                <a:cs typeface="Arial" panose="020B0604020202020204" pitchFamily="34" charset="0"/>
              </a:rPr>
              <a:t>(y-o-y</a:t>
            </a:r>
            <a:r>
              <a:rPr lang="en-CA" sz="1500" b="1" i="1" dirty="0" smtClean="0">
                <a:latin typeface="Arial" panose="020B0604020202020204" pitchFamily="34" charset="0"/>
                <a:cs typeface="Arial" panose="020B0604020202020204" pitchFamily="34" charset="0"/>
              </a:rPr>
              <a:t>), </a:t>
            </a:r>
            <a:r>
              <a:rPr lang="en-CA" sz="1500" b="1" i="1" dirty="0">
                <a:latin typeface="Arial" panose="020B0604020202020204" pitchFamily="34" charset="0"/>
                <a:cs typeface="Arial" panose="020B0604020202020204" pitchFamily="34" charset="0"/>
              </a:rPr>
              <a:t>respectively, vs. 8</a:t>
            </a:r>
            <a:r>
              <a:rPr lang="en-CA" sz="1500" b="1" i="1" dirty="0" smtClean="0">
                <a:latin typeface="Arial" panose="020B0604020202020204" pitchFamily="34" charset="0"/>
                <a:cs typeface="Arial" panose="020B0604020202020204" pitchFamily="34" charset="0"/>
              </a:rPr>
              <a:t>% </a:t>
            </a:r>
            <a:r>
              <a:rPr lang="en-CA" sz="1500" b="1" i="1" dirty="0">
                <a:latin typeface="Arial" panose="020B0604020202020204" pitchFamily="34" charset="0"/>
                <a:cs typeface="Arial" panose="020B0604020202020204" pitchFamily="34" charset="0"/>
              </a:rPr>
              <a:t>(y-o-y) for quintile 1.* For lower income quintiles, non-necessity spending is being </a:t>
            </a:r>
            <a:r>
              <a:rPr lang="en-CA" sz="1500" b="1" i="1" dirty="0" smtClean="0">
                <a:latin typeface="Arial" panose="020B0604020202020204" pitchFamily="34" charset="0"/>
                <a:cs typeface="Arial" panose="020B0604020202020204" pitchFamily="34" charset="0"/>
              </a:rPr>
              <a:t>curtailed (not shown). Therefore, we </a:t>
            </a:r>
            <a:r>
              <a:rPr lang="en-CA" sz="1500" b="1" i="1" dirty="0">
                <a:latin typeface="Arial" panose="020B0604020202020204" pitchFamily="34" charset="0"/>
                <a:cs typeface="Arial" panose="020B0604020202020204" pitchFamily="34" charset="0"/>
              </a:rPr>
              <a:t>expect quintiles 4 and 5 to be strong contributors to demand pull inflation in 2022 due to </a:t>
            </a:r>
            <a:r>
              <a:rPr lang="en-CA" sz="1500" b="1" i="1" dirty="0" smtClean="0">
                <a:latin typeface="Arial" panose="020B0604020202020204" pitchFamily="34" charset="0"/>
                <a:cs typeface="Arial" panose="020B0604020202020204" pitchFamily="34" charset="0"/>
              </a:rPr>
              <a:t>the continuing </a:t>
            </a:r>
            <a:r>
              <a:rPr lang="en-CA" sz="1500" b="1" i="1" dirty="0">
                <a:latin typeface="Arial" panose="020B0604020202020204" pitchFamily="34" charset="0"/>
                <a:cs typeface="Arial" panose="020B0604020202020204" pitchFamily="34" charset="0"/>
              </a:rPr>
              <a:t>wealth </a:t>
            </a:r>
            <a:r>
              <a:rPr lang="en-CA" sz="1500" b="1" i="1" dirty="0" smtClean="0">
                <a:latin typeface="Arial" panose="020B0604020202020204" pitchFamily="34" charset="0"/>
                <a:cs typeface="Arial" panose="020B0604020202020204" pitchFamily="34" charset="0"/>
              </a:rPr>
              <a:t>effect. With y-o-y </a:t>
            </a:r>
            <a:r>
              <a:rPr lang="en-CA" sz="1500" b="1" i="1" dirty="0">
                <a:latin typeface="Arial" panose="020B0604020202020204" pitchFamily="34" charset="0"/>
                <a:cs typeface="Arial" panose="020B0604020202020204" pitchFamily="34" charset="0"/>
              </a:rPr>
              <a:t>HPA e</a:t>
            </a:r>
            <a:r>
              <a:rPr lang="en-CA" sz="1500" b="1" i="1" dirty="0" smtClean="0">
                <a:latin typeface="Arial" panose="020B0604020202020204" pitchFamily="34" charset="0"/>
                <a:cs typeface="Arial" panose="020B0604020202020204" pitchFamily="34" charset="0"/>
              </a:rPr>
              <a:t>xpected to average 17</a:t>
            </a:r>
            <a:r>
              <a:rPr lang="en-CA" sz="1500" b="1" i="1" dirty="0">
                <a:latin typeface="Arial" panose="020B0604020202020204" pitchFamily="34" charset="0"/>
                <a:cs typeface="Arial" panose="020B0604020202020204" pitchFamily="34" charset="0"/>
              </a:rPr>
              <a:t>% for December 2022 </a:t>
            </a:r>
            <a:r>
              <a:rPr lang="en-CA" sz="1500" b="1" i="1" dirty="0" smtClean="0">
                <a:latin typeface="Arial" panose="020B0604020202020204" pitchFamily="34" charset="0"/>
                <a:cs typeface="Arial" panose="020B0604020202020204" pitchFamily="34" charset="0"/>
              </a:rPr>
              <a:t>and still be at 10-12</a:t>
            </a:r>
            <a:r>
              <a:rPr lang="en-CA" sz="1500" b="1" i="1" dirty="0">
                <a:latin typeface="Arial" panose="020B0604020202020204" pitchFamily="34" charset="0"/>
                <a:cs typeface="Arial" panose="020B0604020202020204" pitchFamily="34" charset="0"/>
              </a:rPr>
              <a:t>% for </a:t>
            </a:r>
            <a:r>
              <a:rPr lang="en-CA" sz="1500" b="1" i="1" dirty="0" smtClean="0">
                <a:latin typeface="Arial" panose="020B0604020202020204" pitchFamily="34" charset="0"/>
                <a:cs typeface="Arial" panose="020B0604020202020204" pitchFamily="34" charset="0"/>
              </a:rPr>
              <a:t>2023, demand </a:t>
            </a:r>
            <a:r>
              <a:rPr lang="en-CA" sz="1500" b="1" i="1" dirty="0">
                <a:latin typeface="Arial" panose="020B0604020202020204" pitchFamily="34" charset="0"/>
                <a:cs typeface="Arial" panose="020B0604020202020204" pitchFamily="34" charset="0"/>
              </a:rPr>
              <a:t>pull inflation </a:t>
            </a:r>
            <a:r>
              <a:rPr lang="en-CA" sz="1500" b="1" i="1" dirty="0" smtClean="0">
                <a:latin typeface="Arial" panose="020B0604020202020204" pitchFamily="34" charset="0"/>
                <a:cs typeface="Arial" panose="020B0604020202020204" pitchFamily="34" charset="0"/>
              </a:rPr>
              <a:t>will be fueled well </a:t>
            </a:r>
            <a:r>
              <a:rPr lang="en-CA" sz="1500" b="1" i="1" dirty="0">
                <a:latin typeface="Arial" panose="020B0604020202020204" pitchFamily="34" charset="0"/>
                <a:cs typeface="Arial" panose="020B0604020202020204" pitchFamily="34" charset="0"/>
              </a:rPr>
              <a:t>into 2023. </a:t>
            </a:r>
          </a:p>
        </p:txBody>
      </p:sp>
      <p:sp>
        <p:nvSpPr>
          <p:cNvPr id="12" name="TextBox 11"/>
          <p:cNvSpPr txBox="1"/>
          <p:nvPr/>
        </p:nvSpPr>
        <p:spPr>
          <a:xfrm>
            <a:off x="183697" y="5740185"/>
            <a:ext cx="8776606" cy="900246"/>
          </a:xfrm>
          <a:prstGeom prst="rect">
            <a:avLst/>
          </a:prstGeom>
          <a:noFill/>
        </p:spPr>
        <p:txBody>
          <a:bodyPr wrap="square" rtlCol="0">
            <a:spAutoFit/>
          </a:bodyPr>
          <a:lstStyle/>
          <a:p>
            <a:r>
              <a:rPr lang="en-US" sz="1050" dirty="0" smtClean="0"/>
              <a:t>* We assign each ZIP </a:t>
            </a:r>
            <a:r>
              <a:rPr lang="en-US" sz="1050" dirty="0"/>
              <a:t>code </a:t>
            </a:r>
            <a:r>
              <a:rPr lang="en-US" sz="1050" dirty="0" smtClean="0"/>
              <a:t>to a quintile based on its ratio of income to area median income (AMI). The lowest quintile had a median income of 63% of AMI, while the highest quintile had a median of 136% of AMI.  </a:t>
            </a:r>
          </a:p>
          <a:p>
            <a:r>
              <a:rPr lang="en-US" sz="1050" dirty="0" smtClean="0"/>
              <a:t>Note</a:t>
            </a:r>
            <a:r>
              <a:rPr lang="en-US" sz="1050" dirty="0"/>
              <a:t>: Total spending refers to national household credit and debit card spending. Total spending accounts for about 45% of all Personal Consumption Expenditures (PCE). All data are in nominal dollars. </a:t>
            </a:r>
            <a:endParaRPr lang="en-US" sz="1050" dirty="0">
              <a:solidFill>
                <a:srgbClr val="FF0000"/>
              </a:solidFill>
            </a:endParaRPr>
          </a:p>
          <a:p>
            <a:r>
              <a:rPr lang="en-US" sz="1050" dirty="0"/>
              <a:t>Source</a:t>
            </a:r>
            <a:r>
              <a:rPr lang="en-US" sz="1050" dirty="0" smtClean="0"/>
              <a:t>: American Community Survey (ACS) 2019, HMDA, Commerce </a:t>
            </a:r>
            <a:r>
              <a:rPr lang="en-US" sz="1050" dirty="0"/>
              <a:t>Signals, a Verisk Analytics business, and AEI Housing Center.</a:t>
            </a:r>
          </a:p>
        </p:txBody>
      </p:sp>
      <p:graphicFrame>
        <p:nvGraphicFramePr>
          <p:cNvPr id="9" name="Chart 8"/>
          <p:cNvGraphicFramePr>
            <a:graphicFrameLocks/>
          </p:cNvGraphicFramePr>
          <p:nvPr>
            <p:extLst>
              <p:ext uri="{D42A27DB-BD31-4B8C-83A1-F6EECF244321}">
                <p14:modId xmlns:p14="http://schemas.microsoft.com/office/powerpoint/2010/main" val="3640395212"/>
              </p:ext>
            </p:extLst>
          </p:nvPr>
        </p:nvGraphicFramePr>
        <p:xfrm>
          <a:off x="1064766" y="2443337"/>
          <a:ext cx="7014468" cy="32968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330819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EC896E7-D138-41A8-AB37-BF01DDA15C47}" type="slidenum">
              <a:rPr lang="en-US" smtClean="0"/>
              <a:t>13</a:t>
            </a:fld>
            <a:endParaRPr lang="en-US" dirty="0"/>
          </a:p>
        </p:txBody>
      </p:sp>
      <p:sp>
        <p:nvSpPr>
          <p:cNvPr id="6" name="Rectangle 5"/>
          <p:cNvSpPr/>
          <p:nvPr/>
        </p:nvSpPr>
        <p:spPr>
          <a:xfrm>
            <a:off x="476919" y="6356350"/>
            <a:ext cx="7777620" cy="400110"/>
          </a:xfrm>
          <a:prstGeom prst="rect">
            <a:avLst/>
          </a:prstGeom>
        </p:spPr>
        <p:txBody>
          <a:bodyPr wrap="square">
            <a:spAutoFit/>
          </a:bodyPr>
          <a:lstStyle/>
          <a:p>
            <a:r>
              <a:rPr lang="en-US" sz="1000" dirty="0" smtClean="0">
                <a:solidFill>
                  <a:srgbClr val="000000"/>
                </a:solidFill>
                <a:cs typeface="Arial"/>
              </a:rPr>
              <a:t>Note: Portfolio loans run through June 2021 to account for delayed securitization.</a:t>
            </a:r>
          </a:p>
          <a:p>
            <a:r>
              <a:rPr lang="en-US" sz="1000" dirty="0" smtClean="0">
                <a:solidFill>
                  <a:srgbClr val="000000"/>
                </a:solidFill>
                <a:cs typeface="Arial"/>
              </a:rPr>
              <a:t>Source</a:t>
            </a:r>
            <a:r>
              <a:rPr lang="en-US" sz="1000" dirty="0">
                <a:solidFill>
                  <a:srgbClr val="000000"/>
                </a:solidFill>
                <a:cs typeface="Arial"/>
              </a:rPr>
              <a:t>: </a:t>
            </a:r>
            <a:r>
              <a:rPr lang="en-US" sz="1000" dirty="0" smtClean="0">
                <a:solidFill>
                  <a:prstClr val="black"/>
                </a:solidFill>
              </a:rPr>
              <a:t>AEI </a:t>
            </a:r>
            <a:r>
              <a:rPr lang="en-US" sz="1000" dirty="0">
                <a:solidFill>
                  <a:prstClr val="black"/>
                </a:solidFill>
              </a:rPr>
              <a:t>Housing Center, </a:t>
            </a:r>
            <a:r>
              <a:rPr lang="en-US" sz="1000" dirty="0" smtClean="0">
                <a:solidFill>
                  <a:srgbClr val="0070C0"/>
                </a:solidFill>
                <a:cs typeface="Arial"/>
                <a:hlinkClick r:id="rId2"/>
              </a:rPr>
              <a:t>www.AEI.org/housing</a:t>
            </a:r>
            <a:r>
              <a:rPr lang="en-US" sz="1000" dirty="0" smtClean="0">
                <a:cs typeface="Arial"/>
              </a:rPr>
              <a:t>.</a:t>
            </a:r>
            <a:endParaRPr lang="en-US" sz="1000" dirty="0">
              <a:solidFill>
                <a:srgbClr val="000000"/>
              </a:solidFill>
              <a:cs typeface="Arial"/>
            </a:endParaRPr>
          </a:p>
        </p:txBody>
      </p:sp>
      <p:sp>
        <p:nvSpPr>
          <p:cNvPr id="8" name="Title 1"/>
          <p:cNvSpPr txBox="1">
            <a:spLocks/>
          </p:cNvSpPr>
          <p:nvPr/>
        </p:nvSpPr>
        <p:spPr>
          <a:xfrm>
            <a:off x="300251" y="156711"/>
            <a:ext cx="8516203" cy="541121"/>
          </a:xfrm>
          <a:prstGeom prst="rect">
            <a:avLst/>
          </a:prstGeom>
          <a:solidFill>
            <a:schemeClr val="accent1">
              <a:lumMod val="40000"/>
              <a:lumOff val="6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50" dirty="0" smtClean="0">
                <a:latin typeface="Arial" panose="020B0604020202020204" pitchFamily="34" charset="0"/>
                <a:cs typeface="Arial" panose="020B0604020202020204" pitchFamily="34" charset="0"/>
              </a:rPr>
              <a:t>Purchase Loans with Total DTI Greater than 43%</a:t>
            </a:r>
            <a:endParaRPr lang="en-US" sz="2450" dirty="0">
              <a:latin typeface="Arial" panose="020B0604020202020204" pitchFamily="34" charset="0"/>
              <a:cs typeface="Arial" panose="020B0604020202020204" pitchFamily="34" charset="0"/>
            </a:endParaRPr>
          </a:p>
        </p:txBody>
      </p:sp>
      <p:sp>
        <p:nvSpPr>
          <p:cNvPr id="7" name="Rectangle 6"/>
          <p:cNvSpPr/>
          <p:nvPr/>
        </p:nvSpPr>
        <p:spPr>
          <a:xfrm>
            <a:off x="300251" y="816104"/>
            <a:ext cx="8516203" cy="1200329"/>
          </a:xfrm>
          <a:prstGeom prst="rect">
            <a:avLst/>
          </a:prstGeom>
        </p:spPr>
        <p:txBody>
          <a:bodyPr wrap="square">
            <a:spAutoFit/>
          </a:bodyPr>
          <a:lstStyle/>
          <a:p>
            <a:pPr marL="0" lvl="1" algn="ctr">
              <a:lnSpc>
                <a:spcPct val="90000"/>
              </a:lnSpc>
            </a:pPr>
            <a:r>
              <a:rPr lang="en-US" sz="1600" b="1" i="1" dirty="0" smtClean="0">
                <a:latin typeface="Arial" panose="020B0604020202020204" pitchFamily="34" charset="0"/>
                <a:cs typeface="Arial" panose="020B0604020202020204" pitchFamily="34" charset="0"/>
              </a:rPr>
              <a:t>The sustained decline in the DTI &gt; 43 share since March 2020 has ended. The </a:t>
            </a:r>
            <a:r>
              <a:rPr lang="en-US" sz="1600" b="1" i="1" dirty="0">
                <a:latin typeface="Arial" panose="020B0604020202020204" pitchFamily="34" charset="0"/>
                <a:cs typeface="Arial" panose="020B0604020202020204" pitchFamily="34" charset="0"/>
              </a:rPr>
              <a:t>share </a:t>
            </a:r>
            <a:r>
              <a:rPr lang="en-US" sz="1600" b="1" i="1" dirty="0" smtClean="0">
                <a:latin typeface="Arial" panose="020B0604020202020204" pitchFamily="34" charset="0"/>
                <a:cs typeface="Arial" panose="020B0604020202020204" pitchFamily="34" charset="0"/>
              </a:rPr>
              <a:t>began to tick up again for all agencies except RHS around May 2021, even before mortgage rates started to climb. This indicates a reversal of the more prudent underwriting standards ushered in by the pandemic. Given the low supply, increasing DTIs will help fuel home price appreciation.</a:t>
            </a:r>
          </a:p>
        </p:txBody>
      </p:sp>
      <p:graphicFrame>
        <p:nvGraphicFramePr>
          <p:cNvPr id="9" name="Content Placeholder 8"/>
          <p:cNvGraphicFramePr>
            <a:graphicFrameLocks noGrp="1"/>
          </p:cNvGraphicFramePr>
          <p:nvPr>
            <p:extLst>
              <p:ext uri="{D42A27DB-BD31-4B8C-83A1-F6EECF244321}">
                <p14:modId xmlns:p14="http://schemas.microsoft.com/office/powerpoint/2010/main" val="3412415801"/>
              </p:ext>
            </p:extLst>
          </p:nvPr>
        </p:nvGraphicFramePr>
        <p:xfrm>
          <a:off x="341935" y="2143635"/>
          <a:ext cx="8432834" cy="417773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822875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440572" y="3040252"/>
            <a:ext cx="6515100" cy="3133725"/>
          </a:xfrm>
          <a:prstGeom prst="rect">
            <a:avLst/>
          </a:prstGeom>
        </p:spPr>
      </p:pic>
      <p:sp>
        <p:nvSpPr>
          <p:cNvPr id="2" name="Title 1"/>
          <p:cNvSpPr>
            <a:spLocks noGrp="1"/>
          </p:cNvSpPr>
          <p:nvPr>
            <p:ph type="title"/>
          </p:nvPr>
        </p:nvSpPr>
        <p:spPr>
          <a:xfrm>
            <a:off x="431988" y="167201"/>
            <a:ext cx="8229600" cy="460872"/>
          </a:xfrm>
          <a:solidFill>
            <a:schemeClr val="accent1">
              <a:lumMod val="40000"/>
              <a:lumOff val="60000"/>
            </a:schemeClr>
          </a:solidFill>
        </p:spPr>
        <p:txBody>
          <a:bodyPr>
            <a:normAutofit/>
          </a:bodyPr>
          <a:lstStyle/>
          <a:p>
            <a:pPr algn="ctr"/>
            <a:r>
              <a:rPr lang="en-US" sz="2600" dirty="0" smtClean="0">
                <a:latin typeface="Arial" panose="020B0604020202020204" pitchFamily="34" charset="0"/>
                <a:cs typeface="Arial" panose="020B0604020202020204" pitchFamily="34" charset="0"/>
              </a:rPr>
              <a:t>Total Housing Inventory is at Historical Low</a:t>
            </a:r>
            <a:endParaRPr lang="en-US" sz="26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xfrm>
            <a:off x="6707332" y="6365587"/>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99EBC0-2918-4B4F-93DA-0B4F20EA1051}"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Rectangle 6"/>
          <p:cNvSpPr/>
          <p:nvPr/>
        </p:nvSpPr>
        <p:spPr>
          <a:xfrm>
            <a:off x="130972" y="6173977"/>
            <a:ext cx="8633760" cy="577081"/>
          </a:xfrm>
          <a:prstGeom prst="rect">
            <a:avLst/>
          </a:prstGeom>
        </p:spPr>
        <p:txBody>
          <a:bodyPr wrap="square">
            <a:spAutoFit/>
          </a:bodyPr>
          <a:lstStyle/>
          <a:p>
            <a:pPr lvl="0">
              <a:defRPr/>
            </a:pPr>
            <a:r>
              <a:rPr kumimoji="0" lang="en-US" sz="1050" b="0" i="0" u="none" strike="noStrike" kern="1200" cap="none" spc="0" normalizeH="0" baseline="0" noProof="0" dirty="0" smtClean="0">
                <a:ln>
                  <a:noFill/>
                </a:ln>
                <a:effectLst/>
                <a:uLnTx/>
                <a:uFillTx/>
                <a:cs typeface="Arial" panose="020B0604020202020204" pitchFamily="34" charset="0"/>
              </a:rPr>
              <a:t>* The NAR’s</a:t>
            </a:r>
            <a:r>
              <a:rPr kumimoji="0" lang="en-US" sz="1050" b="0" i="0" u="none" strike="noStrike" kern="1200" cap="none" spc="0" normalizeH="0" noProof="0" dirty="0" smtClean="0">
                <a:ln>
                  <a:noFill/>
                </a:ln>
                <a:effectLst/>
                <a:uLnTx/>
                <a:uFillTx/>
                <a:cs typeface="Arial" panose="020B0604020202020204" pitchFamily="34" charset="0"/>
              </a:rPr>
              <a:t> total housing inventory figures</a:t>
            </a:r>
            <a:r>
              <a:rPr kumimoji="0" lang="en-US" sz="1050" b="0" i="0" u="none" strike="noStrike" kern="1200" cap="none" spc="0" normalizeH="0" baseline="0" noProof="0" dirty="0" smtClean="0">
                <a:ln>
                  <a:noFill/>
                </a:ln>
                <a:effectLst/>
                <a:uLnTx/>
                <a:uFillTx/>
                <a:cs typeface="Arial" panose="020B0604020202020204" pitchFamily="34" charset="0"/>
              </a:rPr>
              <a:t> differ from the Realtor.com total active</a:t>
            </a:r>
            <a:r>
              <a:rPr kumimoji="0" lang="en-US" sz="1050" b="0" i="0" u="none" strike="noStrike" kern="1200" cap="none" spc="0" normalizeH="0" noProof="0" dirty="0" smtClean="0">
                <a:ln>
                  <a:noFill/>
                </a:ln>
                <a:effectLst/>
                <a:uLnTx/>
                <a:uFillTx/>
                <a:cs typeface="Arial" panose="020B0604020202020204" pitchFamily="34" charset="0"/>
              </a:rPr>
              <a:t> listings, </a:t>
            </a:r>
            <a:r>
              <a:rPr lang="en-US" sz="1050" dirty="0" smtClean="0">
                <a:cs typeface="Arial" panose="020B0604020202020204" pitchFamily="34" charset="0"/>
              </a:rPr>
              <a:t>shown on slide 25. The NAR counts the total inventory available over a particular month, while Realtor.com reflects what inventory looks like on a typical day in that month. </a:t>
            </a:r>
            <a:r>
              <a:rPr kumimoji="0" lang="en-US" sz="1050" b="0" i="0" u="none" strike="noStrike" kern="1200" cap="none" spc="0" normalizeH="0" baseline="0" noProof="0" dirty="0" smtClean="0">
                <a:ln>
                  <a:noFill/>
                </a:ln>
                <a:effectLst/>
                <a:uLnTx/>
                <a:uFillTx/>
                <a:cs typeface="Arial" panose="020B0604020202020204" pitchFamily="34" charset="0"/>
              </a:rPr>
              <a:t> However, the</a:t>
            </a:r>
            <a:r>
              <a:rPr kumimoji="0" lang="en-US" sz="1050" b="0" i="0" u="none" strike="noStrike" kern="1200" cap="none" spc="0" normalizeH="0" noProof="0" dirty="0" smtClean="0">
                <a:ln>
                  <a:noFill/>
                </a:ln>
                <a:effectLst/>
                <a:uLnTx/>
                <a:uFillTx/>
                <a:cs typeface="Arial" panose="020B0604020202020204" pitchFamily="34" charset="0"/>
              </a:rPr>
              <a:t> resulting trends are similar.</a:t>
            </a:r>
            <a:endParaRPr kumimoji="0" lang="en-US" sz="1050" b="0" i="0" u="none" strike="noStrike" kern="1200" cap="none" spc="0" normalizeH="0" baseline="0" noProof="0" dirty="0" smtClean="0">
              <a:ln>
                <a:noFill/>
              </a:ln>
              <a:effectLst/>
              <a:uLnTx/>
              <a:uFillTx/>
              <a:cs typeface="Arial" panose="020B0604020202020204" pitchFamily="34" charset="0"/>
            </a:endParaRPr>
          </a:p>
          <a:p>
            <a:pPr lvl="0">
              <a:defRPr/>
            </a:pPr>
            <a:r>
              <a:rPr kumimoji="0" lang="en-US" sz="1050" b="0" i="0" u="none" strike="noStrike" kern="1200" cap="none" spc="0" normalizeH="0" baseline="0" noProof="0" dirty="0" smtClean="0">
                <a:ln>
                  <a:noFill/>
                </a:ln>
                <a:solidFill>
                  <a:prstClr val="black"/>
                </a:solidFill>
                <a:effectLst/>
                <a:uLnTx/>
                <a:uFillTx/>
                <a:cs typeface="Arial" panose="020B0604020202020204" pitchFamily="34" charset="0"/>
              </a:rPr>
              <a:t>Source</a:t>
            </a:r>
            <a:r>
              <a:rPr kumimoji="0" lang="en-US" sz="1050" b="0" i="0" u="none" strike="noStrike" kern="1200" cap="none" spc="0" normalizeH="0" baseline="0" noProof="0" dirty="0">
                <a:ln>
                  <a:noFill/>
                </a:ln>
                <a:solidFill>
                  <a:prstClr val="black"/>
                </a:solidFill>
                <a:effectLst/>
                <a:uLnTx/>
                <a:uFillTx/>
                <a:cs typeface="Arial" panose="020B0604020202020204" pitchFamily="34" charset="0"/>
              </a:rPr>
              <a:t>: </a:t>
            </a:r>
            <a:r>
              <a:rPr kumimoji="0" lang="en-US" sz="1050" b="0" i="0" u="none" strike="noStrike" kern="1200" cap="none" spc="0" normalizeH="0" baseline="0" noProof="0" dirty="0" smtClean="0">
                <a:ln>
                  <a:noFill/>
                </a:ln>
                <a:solidFill>
                  <a:prstClr val="black"/>
                </a:solidFill>
                <a:effectLst/>
                <a:uLnTx/>
                <a:uFillTx/>
                <a:cs typeface="Arial" panose="020B0604020202020204" pitchFamily="34" charset="0"/>
              </a:rPr>
              <a:t> Trading Economics</a:t>
            </a:r>
            <a:r>
              <a:rPr kumimoji="0" lang="en-US" sz="1050" b="0" i="0" u="none" strike="noStrike" kern="1200" cap="none" spc="0" normalizeH="0" noProof="0" dirty="0" smtClean="0">
                <a:ln>
                  <a:noFill/>
                </a:ln>
                <a:solidFill>
                  <a:prstClr val="black"/>
                </a:solidFill>
                <a:effectLst/>
                <a:uLnTx/>
                <a:uFillTx/>
                <a:cs typeface="Arial" panose="020B0604020202020204" pitchFamily="34" charset="0"/>
              </a:rPr>
              <a:t> and</a:t>
            </a:r>
            <a:r>
              <a:rPr kumimoji="0" lang="en-US" sz="1050" b="0" i="0" u="none" strike="noStrike" kern="1200" cap="none" spc="0" normalizeH="0" baseline="0" noProof="0" dirty="0" smtClean="0">
                <a:ln>
                  <a:noFill/>
                </a:ln>
                <a:solidFill>
                  <a:prstClr val="black"/>
                </a:solidFill>
                <a:effectLst/>
                <a:uLnTx/>
                <a:uFillTx/>
                <a:cs typeface="Arial" panose="020B0604020202020204" pitchFamily="34" charset="0"/>
              </a:rPr>
              <a:t> </a:t>
            </a:r>
            <a:r>
              <a:rPr kumimoji="0" lang="en-US" sz="1050" b="0" i="0" u="none" strike="noStrike" kern="1200" cap="none" spc="0" normalizeH="0" baseline="0" noProof="0" dirty="0">
                <a:ln>
                  <a:noFill/>
                </a:ln>
                <a:solidFill>
                  <a:prstClr val="black"/>
                </a:solidFill>
                <a:effectLst/>
                <a:uLnTx/>
                <a:uFillTx/>
                <a:cs typeface="Arial" panose="020B0604020202020204" pitchFamily="34" charset="0"/>
              </a:rPr>
              <a:t>National Association of </a:t>
            </a:r>
            <a:r>
              <a:rPr kumimoji="0" lang="en-US" sz="1050" b="0" i="0" u="none" strike="noStrike" kern="1200" cap="none" spc="0" normalizeH="0" baseline="0" noProof="0" dirty="0" smtClean="0">
                <a:ln>
                  <a:noFill/>
                </a:ln>
                <a:solidFill>
                  <a:prstClr val="black"/>
                </a:solidFill>
                <a:effectLst/>
                <a:uLnTx/>
                <a:uFillTx/>
                <a:cs typeface="Arial" panose="020B0604020202020204" pitchFamily="34" charset="0"/>
              </a:rPr>
              <a:t>Realtors</a:t>
            </a:r>
            <a:endParaRPr kumimoji="0" lang="en-US" sz="1050" b="0" i="0" u="none" strike="noStrike" kern="1200" cap="none" spc="0" normalizeH="0" baseline="0" noProof="0" dirty="0">
              <a:ln>
                <a:noFill/>
              </a:ln>
              <a:solidFill>
                <a:prstClr val="black"/>
              </a:solidFill>
              <a:effectLst/>
              <a:uLnTx/>
              <a:uFillTx/>
              <a:cs typeface="Arial" panose="020B0604020202020204" pitchFamily="34" charset="0"/>
            </a:endParaRPr>
          </a:p>
        </p:txBody>
      </p:sp>
      <p:sp>
        <p:nvSpPr>
          <p:cNvPr id="10" name="Rectangle 9"/>
          <p:cNvSpPr/>
          <p:nvPr/>
        </p:nvSpPr>
        <p:spPr>
          <a:xfrm>
            <a:off x="3552605" y="2750591"/>
            <a:ext cx="1988366" cy="276999"/>
          </a:xfrm>
          <a:prstGeom prst="rect">
            <a:avLst/>
          </a:prstGeom>
          <a:solidFill>
            <a:schemeClr val="accent2">
              <a:lumMod val="20000"/>
              <a:lumOff val="80000"/>
            </a:schemeClr>
          </a:solid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600" b="1" i="0" u="none" strike="noStrike" kern="1200" spc="0" baseline="0">
                <a:solidFill>
                  <a:sysClr val="windowText" lastClr="000000"/>
                </a:solidFill>
                <a:latin typeface="+mn-lt"/>
                <a:ea typeface="+mn-ea"/>
                <a:cs typeface="+mn-cs"/>
              </a:defRPr>
            </a:pPr>
            <a:r>
              <a:rPr kumimoji="0" lang="en-US" sz="1200" b="1" i="0" u="none" strike="noStrike" kern="1200" cap="none" spc="0" normalizeH="0" baseline="0" noProof="0" dirty="0" smtClean="0">
                <a:ln>
                  <a:noFill/>
                </a:ln>
                <a:solidFill>
                  <a:sysClr val="windowText" lastClr="000000"/>
                </a:solidFill>
                <a:effectLst/>
                <a:uLnTx/>
                <a:uFillTx/>
                <a:latin typeface="Calibri"/>
                <a:ea typeface="+mn-ea"/>
                <a:cs typeface="+mn-cs"/>
              </a:rPr>
              <a:t>US Total Housing Inventory*</a:t>
            </a:r>
            <a:endParaRPr kumimoji="0" lang="en-US" sz="1200" b="1"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3" name="Content Placeholder 2"/>
          <p:cNvSpPr>
            <a:spLocks noGrp="1"/>
          </p:cNvSpPr>
          <p:nvPr>
            <p:ph idx="1"/>
          </p:nvPr>
        </p:nvSpPr>
        <p:spPr>
          <a:xfrm>
            <a:off x="130972" y="640735"/>
            <a:ext cx="8887192" cy="2089510"/>
          </a:xfrm>
        </p:spPr>
        <p:txBody>
          <a:bodyPr>
            <a:noAutofit/>
          </a:bodyPr>
          <a:lstStyle/>
          <a:p>
            <a:pPr marL="0" indent="0" algn="ctr">
              <a:spcBef>
                <a:spcPts val="0"/>
              </a:spcBef>
              <a:buNone/>
            </a:pPr>
            <a:r>
              <a:rPr lang="en-US" sz="1600" b="1" i="1" dirty="0" smtClean="0">
                <a:latin typeface="Arial" panose="020B0604020202020204" pitchFamily="34" charset="0"/>
                <a:ea typeface="Calibri" panose="020F0502020204030204" pitchFamily="34" charset="0"/>
                <a:cs typeface="Arial" panose="020B0604020202020204" pitchFamily="34" charset="0"/>
              </a:rPr>
              <a:t>The </a:t>
            </a:r>
            <a:r>
              <a:rPr lang="en-US" sz="1600" b="1" i="1" dirty="0">
                <a:latin typeface="Arial" panose="020B0604020202020204" pitchFamily="34" charset="0"/>
                <a:ea typeface="Calibri" panose="020F0502020204030204" pitchFamily="34" charset="0"/>
                <a:cs typeface="Arial" panose="020B0604020202020204" pitchFamily="34" charset="0"/>
              </a:rPr>
              <a:t>Dallas Fed </a:t>
            </a:r>
            <a:r>
              <a:rPr lang="en-US" sz="1600" b="1" i="1" dirty="0" smtClean="0">
                <a:latin typeface="Arial" panose="020B0604020202020204" pitchFamily="34" charset="0"/>
                <a:ea typeface="Calibri" panose="020F0502020204030204" pitchFamily="34" charset="0"/>
                <a:cs typeface="Arial" panose="020B0604020202020204" pitchFamily="34" charset="0"/>
              </a:rPr>
              <a:t>recently warned that a new “</a:t>
            </a:r>
            <a:r>
              <a:rPr lang="en-US" sz="1600" b="1" i="1" dirty="0">
                <a:latin typeface="Arial" panose="020B0604020202020204" pitchFamily="34" charset="0"/>
                <a:ea typeface="Calibri" panose="020F0502020204030204" pitchFamily="34" charset="0"/>
                <a:cs typeface="Arial" panose="020B0604020202020204" pitchFamily="34" charset="0"/>
              </a:rPr>
              <a:t>Housing </a:t>
            </a:r>
            <a:r>
              <a:rPr lang="en-US" sz="1600" b="1" i="1" dirty="0" smtClean="0">
                <a:latin typeface="Arial" panose="020B0604020202020204" pitchFamily="34" charset="0"/>
                <a:ea typeface="Calibri" panose="020F0502020204030204" pitchFamily="34" charset="0"/>
                <a:cs typeface="Arial" panose="020B0604020202020204" pitchFamily="34" charset="0"/>
              </a:rPr>
              <a:t>Bubble” was brewing</a:t>
            </a:r>
            <a:r>
              <a:rPr lang="en-US" sz="1600" b="1" i="1" dirty="0">
                <a:latin typeface="Arial" panose="020B0604020202020204" pitchFamily="34" charset="0"/>
                <a:ea typeface="Calibri" panose="020F0502020204030204" pitchFamily="34" charset="0"/>
                <a:cs typeface="Arial" panose="020B0604020202020204" pitchFamily="34" charset="0"/>
              </a:rPr>
              <a:t>. The key metric for </a:t>
            </a:r>
            <a:r>
              <a:rPr lang="en-US" sz="1600" b="1" i="1" dirty="0" smtClean="0">
                <a:latin typeface="Arial" panose="020B0604020202020204" pitchFamily="34" charset="0"/>
                <a:ea typeface="Calibri" panose="020F0502020204030204" pitchFamily="34" charset="0"/>
                <a:cs typeface="Arial" panose="020B0604020202020204" pitchFamily="34" charset="0"/>
              </a:rPr>
              <a:t>the Fed’s </a:t>
            </a:r>
            <a:r>
              <a:rPr lang="en-US" sz="1600" b="1" i="1" dirty="0">
                <a:latin typeface="Arial" panose="020B0604020202020204" pitchFamily="34" charset="0"/>
                <a:ea typeface="Calibri" panose="020F0502020204030204" pitchFamily="34" charset="0"/>
                <a:cs typeface="Arial" panose="020B0604020202020204" pitchFamily="34" charset="0"/>
              </a:rPr>
              <a:t>research is the Price-to-Rent ratio, which may be sticky. </a:t>
            </a:r>
            <a:r>
              <a:rPr lang="en-US" sz="1600" b="1" i="1" dirty="0" smtClean="0">
                <a:latin typeface="Arial" panose="020B0604020202020204" pitchFamily="34" charset="0"/>
                <a:ea typeface="Calibri" panose="020F0502020204030204" pitchFamily="34" charset="0"/>
                <a:cs typeface="Arial" panose="020B0604020202020204" pitchFamily="34" charset="0"/>
              </a:rPr>
              <a:t>However, as we will be noting, rents are now increasing rapidly. While there is no doubt we are in a housing boom, a bubble involves a psychological component that home prices are no longer driven by fundamentals and can only go up. Another of a number of key differences between today’s market and the pre-housing bubble years of 2005-06 is </a:t>
            </a:r>
            <a:r>
              <a:rPr lang="en-US" sz="1600" b="1" i="1" dirty="0">
                <a:latin typeface="Arial" panose="020B0604020202020204" pitchFamily="34" charset="0"/>
                <a:ea typeface="Calibri" panose="020F0502020204030204" pitchFamily="34" charset="0"/>
                <a:cs typeface="Arial" panose="020B0604020202020204" pitchFamily="34" charset="0"/>
              </a:rPr>
              <a:t>the incredibly low housing inventory– 950K today compared to 2.4-2.5 million in 2005-06– </a:t>
            </a:r>
            <a:r>
              <a:rPr lang="en-US" sz="1600" b="1" i="1" dirty="0" smtClean="0">
                <a:latin typeface="Arial" panose="020B0604020202020204" pitchFamily="34" charset="0"/>
                <a:ea typeface="Calibri" panose="020F0502020204030204" pitchFamily="34" charset="0"/>
                <a:cs typeface="Arial" panose="020B0604020202020204" pitchFamily="34" charset="0"/>
              </a:rPr>
              <a:t>which suggests this </a:t>
            </a:r>
            <a:r>
              <a:rPr lang="en-US" sz="1600" b="1" i="1" dirty="0">
                <a:latin typeface="Arial" panose="020B0604020202020204" pitchFamily="34" charset="0"/>
                <a:ea typeface="Calibri" panose="020F0502020204030204" pitchFamily="34" charset="0"/>
                <a:cs typeface="Arial" panose="020B0604020202020204" pitchFamily="34" charset="0"/>
              </a:rPr>
              <a:t>boom has staying </a:t>
            </a:r>
            <a:r>
              <a:rPr lang="en-US" sz="1600" b="1" i="1" dirty="0" smtClean="0">
                <a:latin typeface="Arial" panose="020B0604020202020204" pitchFamily="34" charset="0"/>
                <a:ea typeface="Calibri" panose="020F0502020204030204" pitchFamily="34" charset="0"/>
                <a:cs typeface="Arial" panose="020B0604020202020204" pitchFamily="34" charset="0"/>
              </a:rPr>
              <a:t>power. </a:t>
            </a:r>
            <a:r>
              <a:rPr lang="en-US" sz="1600" b="1" i="1" dirty="0" smtClean="0">
                <a:latin typeface="Arial" panose="020B0604020202020204" pitchFamily="34" charset="0"/>
                <a:cs typeface="Arial" panose="020B0604020202020204" pitchFamily="34" charset="0"/>
              </a:rPr>
              <a:t>Due to the low supply levels, </a:t>
            </a:r>
            <a:r>
              <a:rPr lang="en-US" sz="1600" b="1" i="1" dirty="0">
                <a:latin typeface="Arial" panose="020B0604020202020204" pitchFamily="34" charset="0"/>
                <a:cs typeface="Arial" panose="020B0604020202020204" pitchFamily="34" charset="0"/>
              </a:rPr>
              <a:t>i</a:t>
            </a:r>
            <a:r>
              <a:rPr lang="en-US" sz="1600" b="1" i="1" dirty="0" smtClean="0">
                <a:latin typeface="Arial" panose="020B0604020202020204" pitchFamily="34" charset="0"/>
                <a:cs typeface="Arial" panose="020B0604020202020204" pitchFamily="34" charset="0"/>
              </a:rPr>
              <a:t>t will take even higher rates to slow demand and reach a supply/demand equilibrium.</a:t>
            </a:r>
            <a:endParaRPr lang="en-US" sz="16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72226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742" y="271334"/>
            <a:ext cx="8229600" cy="548640"/>
          </a:xfrm>
          <a:solidFill>
            <a:schemeClr val="accent1">
              <a:lumMod val="40000"/>
              <a:lumOff val="60000"/>
            </a:schemeClr>
          </a:solidFill>
        </p:spPr>
        <p:txBody>
          <a:bodyPr>
            <a:normAutofit fontScale="90000"/>
          </a:bodyPr>
          <a:lstStyle/>
          <a:p>
            <a:r>
              <a:rPr lang="en-US" sz="2600" dirty="0">
                <a:latin typeface="Arial" panose="020B0604020202020204" pitchFamily="34" charset="0"/>
                <a:cs typeface="Arial" panose="020B0604020202020204" pitchFamily="34" charset="0"/>
              </a:rPr>
              <a:t>Supply-Demand Imbalance in the </a:t>
            </a:r>
            <a:r>
              <a:rPr lang="en-US" sz="2600" dirty="0" smtClean="0">
                <a:latin typeface="Arial" panose="020B0604020202020204" pitchFamily="34" charset="0"/>
                <a:cs typeface="Arial" panose="020B0604020202020204" pitchFamily="34" charset="0"/>
              </a:rPr>
              <a:t>Market Is </a:t>
            </a:r>
            <a:r>
              <a:rPr lang="en-US" sz="2600" dirty="0">
                <a:latin typeface="Arial" panose="020B0604020202020204" pitchFamily="34" charset="0"/>
                <a:cs typeface="Arial" panose="020B0604020202020204" pitchFamily="34" charset="0"/>
              </a:rPr>
              <a:t>Driving Prices Up</a:t>
            </a:r>
          </a:p>
        </p:txBody>
      </p:sp>
      <p:sp>
        <p:nvSpPr>
          <p:cNvPr id="3" name="Content Placeholder 2"/>
          <p:cNvSpPr>
            <a:spLocks noGrp="1"/>
          </p:cNvSpPr>
          <p:nvPr>
            <p:ph idx="1"/>
          </p:nvPr>
        </p:nvSpPr>
        <p:spPr>
          <a:xfrm>
            <a:off x="120073" y="838915"/>
            <a:ext cx="8922327" cy="1689337"/>
          </a:xfrm>
        </p:spPr>
        <p:txBody>
          <a:bodyPr>
            <a:noAutofit/>
          </a:bodyPr>
          <a:lstStyle/>
          <a:p>
            <a:pPr marL="0" indent="0" algn="ctr">
              <a:lnSpc>
                <a:spcPct val="90000"/>
              </a:lnSpc>
              <a:buNone/>
            </a:pPr>
            <a:r>
              <a:rPr lang="en-US" sz="1600" b="1" i="1" dirty="0" smtClean="0">
                <a:latin typeface="Arial" panose="020B0604020202020204" pitchFamily="34" charset="0"/>
                <a:cs typeface="Arial" panose="020B0604020202020204" pitchFamily="34" charset="0"/>
              </a:rPr>
              <a:t>Months’ supply is far below the levels in 2005. According to the NAR, monthly inventory for Feb. 2022 was at 1.9 mos. compared to 4.1 mos. in Feb. 2005. Given </a:t>
            </a:r>
            <a:r>
              <a:rPr lang="en-US" sz="1600" b="1" i="1" dirty="0">
                <a:latin typeface="Arial" panose="020B0604020202020204" pitchFamily="34" charset="0"/>
                <a:cs typeface="Arial" panose="020B0604020202020204" pitchFamily="34" charset="0"/>
              </a:rPr>
              <a:t>the strong </a:t>
            </a:r>
            <a:r>
              <a:rPr lang="en-US" sz="1600" b="1" i="1" dirty="0" smtClean="0">
                <a:latin typeface="Arial" panose="020B0604020202020204" pitchFamily="34" charset="0"/>
                <a:cs typeface="Arial" panose="020B0604020202020204" pitchFamily="34" charset="0"/>
              </a:rPr>
              <a:t>inverse relationship </a:t>
            </a:r>
            <a:r>
              <a:rPr lang="en-US" sz="1600" b="1" i="1" dirty="0">
                <a:latin typeface="Arial" panose="020B0604020202020204" pitchFamily="34" charset="0"/>
                <a:cs typeface="Arial" panose="020B0604020202020204" pitchFamily="34" charset="0"/>
              </a:rPr>
              <a:t>between the level of supply and price </a:t>
            </a:r>
            <a:r>
              <a:rPr lang="en-US" sz="1600" b="1" i="1" dirty="0" smtClean="0">
                <a:latin typeface="Arial" panose="020B0604020202020204" pitchFamily="34" charset="0"/>
                <a:cs typeface="Arial" panose="020B0604020202020204" pitchFamily="34" charset="0"/>
              </a:rPr>
              <a:t>movements, there is too much demand </a:t>
            </a:r>
            <a:r>
              <a:rPr lang="en-US" sz="1600" b="1" i="1" dirty="0">
                <a:latin typeface="Arial" panose="020B0604020202020204" pitchFamily="34" charset="0"/>
                <a:cs typeface="Arial" panose="020B0604020202020204" pitchFamily="34" charset="0"/>
              </a:rPr>
              <a:t>chasing too little </a:t>
            </a:r>
            <a:r>
              <a:rPr lang="en-US" sz="1600" b="1" i="1" dirty="0" smtClean="0">
                <a:latin typeface="Arial" panose="020B0604020202020204" pitchFamily="34" charset="0"/>
                <a:cs typeface="Arial" panose="020B0604020202020204" pitchFamily="34" charset="0"/>
              </a:rPr>
              <a:t>supply. This has led to a rapid increase in home price appreciation (HPA)--19.4% in Feb. 2022, triple the rate of 6.4% in Feb. 2020. In order for HPA to slow dramatically, months’ supply will need to return to equilibrium levels (6 months). </a:t>
            </a:r>
            <a:endParaRPr lang="en-US" sz="1600" b="1" i="1" strike="sngStrike"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99EBC0-2918-4B4F-93DA-0B4F20EA1051}"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Rectangle 6"/>
          <p:cNvSpPr/>
          <p:nvPr/>
        </p:nvSpPr>
        <p:spPr>
          <a:xfrm>
            <a:off x="232304" y="5867400"/>
            <a:ext cx="8724900" cy="923330"/>
          </a:xfrm>
          <a:prstGeom prst="rect">
            <a:avLst/>
          </a:prstGeom>
        </p:spPr>
        <p:txBody>
          <a:bodyPr wrap="square">
            <a:spAutoFit/>
          </a:bodyPr>
          <a:lstStyle/>
          <a:p>
            <a:pPr lvl="0">
              <a:defRPr/>
            </a:pPr>
            <a:r>
              <a:rPr kumimoji="0" lang="en-US" sz="9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*Both months’ supply and FHFA House Price Index are</a:t>
            </a:r>
            <a:r>
              <a:rPr kumimoji="0" lang="en-US" sz="900" b="0" i="0" u="none" strike="noStrike" kern="1200" cap="none" spc="0" normalizeH="0" noProof="0" dirty="0" smtClean="0">
                <a:ln>
                  <a:noFill/>
                </a:ln>
                <a:solidFill>
                  <a:prstClr val="black"/>
                </a:solidFill>
                <a:effectLst/>
                <a:uLnTx/>
                <a:uFillTx/>
                <a:latin typeface="Arial" panose="020B0604020202020204" pitchFamily="34" charset="0"/>
                <a:cs typeface="Arial" panose="020B0604020202020204" pitchFamily="34" charset="0"/>
              </a:rPr>
              <a:t> updated through </a:t>
            </a:r>
            <a:r>
              <a:rPr lang="en-US" sz="900" noProof="0" dirty="0" smtClean="0">
                <a:solidFill>
                  <a:prstClr val="black"/>
                </a:solidFill>
                <a:latin typeface="Arial" panose="020B0604020202020204" pitchFamily="34" charset="0"/>
                <a:cs typeface="Arial" panose="020B0604020202020204" pitchFamily="34" charset="0"/>
              </a:rPr>
              <a:t>February 2022</a:t>
            </a:r>
            <a:r>
              <a:rPr kumimoji="0" lang="en-US" sz="900" b="0" i="0" u="none" strike="noStrike" kern="1200" cap="none" spc="0" normalizeH="0" noProof="0" dirty="0" smtClean="0">
                <a:ln>
                  <a:noFill/>
                </a:ln>
                <a:solidFill>
                  <a:prstClr val="black"/>
                </a:solidFill>
                <a:effectLst/>
                <a:uLnTx/>
                <a:uFillTx/>
                <a:latin typeface="Arial" panose="020B0604020202020204" pitchFamily="34" charset="0"/>
                <a:cs typeface="Arial" panose="020B0604020202020204" pitchFamily="34" charset="0"/>
              </a:rPr>
              <a:t>.</a:t>
            </a:r>
            <a:endParaRPr kumimoji="0" lang="en-US" sz="9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US" sz="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FHFA Monthly Purchase-Only Seasonally </a:t>
            </a:r>
            <a:r>
              <a:rPr kumimoji="0" lang="en-US" sz="9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Adjusted </a:t>
            </a:r>
            <a:r>
              <a:rPr kumimoji="0" lang="en-US" sz="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house price </a:t>
            </a:r>
            <a:r>
              <a:rPr kumimoji="0" lang="en-US" sz="9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index. </a:t>
            </a:r>
          </a:p>
          <a:p>
            <a:pPr defTabSz="914400">
              <a:defRPr/>
            </a:pPr>
            <a:r>
              <a:rPr lang="en-US" sz="900" dirty="0" smtClean="0">
                <a:solidFill>
                  <a:prstClr val="black"/>
                </a:solidFill>
                <a:latin typeface="Arial" panose="020B0604020202020204" pitchFamily="34" charset="0"/>
                <a:cs typeface="Arial" panose="020B0604020202020204" pitchFamily="34" charset="0"/>
              </a:rPr>
              <a:t>Note: </a:t>
            </a:r>
            <a:r>
              <a:rPr lang="en-US" sz="900" dirty="0" smtClean="0">
                <a:latin typeface="Arial" panose="020B0604020202020204" pitchFamily="34" charset="0"/>
                <a:cs typeface="Arial" panose="020B0604020202020204" pitchFamily="34" charset="0"/>
              </a:rPr>
              <a:t>According to the NAR, a seller’s market exists </a:t>
            </a:r>
            <a:r>
              <a:rPr lang="en-US" sz="900" dirty="0">
                <a:latin typeface="Arial" panose="020B0604020202020204" pitchFamily="34" charset="0"/>
                <a:cs typeface="Arial" panose="020B0604020202020204" pitchFamily="34" charset="0"/>
              </a:rPr>
              <a:t>when</a:t>
            </a:r>
            <a:r>
              <a:rPr lang="en-US" sz="900" dirty="0">
                <a:solidFill>
                  <a:prstClr val="black"/>
                </a:solidFill>
                <a:latin typeface="Arial" panose="020B0604020202020204" pitchFamily="34" charset="0"/>
                <a:cs typeface="Arial" panose="020B0604020202020204" pitchFamily="34" charset="0"/>
              </a:rPr>
              <a:t> the inventory of existing homes for sale would be exhausted in six months or less at the current sales pace. </a:t>
            </a:r>
            <a:r>
              <a:rPr lang="en-US" sz="900" dirty="0" smtClean="0">
                <a:solidFill>
                  <a:prstClr val="black"/>
                </a:solidFill>
                <a:latin typeface="Arial" panose="020B0604020202020204" pitchFamily="34" charset="0"/>
                <a:cs typeface="Arial" panose="020B0604020202020204" pitchFamily="34" charset="0"/>
              </a:rPr>
              <a:t>Conversely</a:t>
            </a:r>
            <a:r>
              <a:rPr lang="en-US" sz="900" dirty="0">
                <a:solidFill>
                  <a:prstClr val="black"/>
                </a:solidFill>
                <a:latin typeface="Arial" panose="020B0604020202020204" pitchFamily="34" charset="0"/>
                <a:cs typeface="Arial" panose="020B0604020202020204" pitchFamily="34" charset="0"/>
              </a:rPr>
              <a:t>, a buyer’s market exists when the inventory of existing homes for sale exceeds six months at the current sales pace. </a:t>
            </a:r>
            <a:r>
              <a:rPr lang="en-US" sz="900" dirty="0" smtClean="0">
                <a:solidFill>
                  <a:prstClr val="black"/>
                </a:solidFill>
                <a:latin typeface="Arial" panose="020B0604020202020204" pitchFamily="34" charset="0"/>
                <a:cs typeface="Arial" panose="020B0604020202020204" pitchFamily="34" charset="0"/>
              </a:rPr>
              <a:t>(</a:t>
            </a:r>
            <a:r>
              <a:rPr lang="en-US" sz="900" u="sng" dirty="0">
                <a:solidFill>
                  <a:prstClr val="black"/>
                </a:solidFill>
                <a:latin typeface="Arial" panose="020B0604020202020204" pitchFamily="34" charset="0"/>
                <a:cs typeface="Arial" panose="020B0604020202020204" pitchFamily="34" charset="0"/>
                <a:hlinkClick r:id="rId2"/>
              </a:rPr>
              <a:t>http://www.realtor.org/news-releases/2013/04/march-existing-home-sales-slip-due-to-limited-inventory-prices-maintain-uptrend</a:t>
            </a:r>
            <a:r>
              <a:rPr lang="en-US" sz="900" dirty="0">
                <a:solidFill>
                  <a:prstClr val="black"/>
                </a:solidFill>
                <a:latin typeface="Arial" panose="020B0604020202020204" pitchFamily="34" charset="0"/>
                <a:cs typeface="Arial" panose="020B0604020202020204" pitchFamily="34" charset="0"/>
              </a:rPr>
              <a:t>). </a:t>
            </a: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lvl="0">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Source: </a:t>
            </a:r>
            <a:r>
              <a:rPr kumimoji="0" lang="en-US" sz="9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National </a:t>
            </a:r>
            <a:r>
              <a:rPr kumimoji="0" lang="en-US" sz="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Association of Realtors, </a:t>
            </a:r>
            <a:r>
              <a:rPr kumimoji="0" lang="en-US" sz="9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FHFA, and AEI Housing Center,</a:t>
            </a:r>
            <a:r>
              <a:rPr kumimoji="0" lang="en-US" sz="900" b="0" i="0" u="none" strike="noStrike" kern="1200" cap="none" spc="0" normalizeH="0" noProof="0" dirty="0" smtClean="0">
                <a:ln>
                  <a:noFill/>
                </a:ln>
                <a:solidFill>
                  <a:prstClr val="black"/>
                </a:solidFill>
                <a:effectLst/>
                <a:uLnTx/>
                <a:uFillTx/>
                <a:latin typeface="Arial" panose="020B0604020202020204" pitchFamily="34" charset="0"/>
                <a:cs typeface="Arial" panose="020B0604020202020204" pitchFamily="34" charset="0"/>
              </a:rPr>
              <a:t> </a:t>
            </a:r>
            <a:r>
              <a:rPr lang="en-US" sz="900" dirty="0" smtClean="0">
                <a:solidFill>
                  <a:prstClr val="black"/>
                </a:solidFill>
                <a:latin typeface="Arial" panose="020B0604020202020204" pitchFamily="34" charset="0"/>
                <a:cs typeface="Arial" panose="020B0604020202020204" pitchFamily="34" charset="0"/>
                <a:hlinkClick r:id="rId3"/>
              </a:rPr>
              <a:t>www.AEI.org/housing</a:t>
            </a:r>
            <a:r>
              <a:rPr lang="en-US" sz="900" dirty="0" smtClean="0">
                <a:solidFill>
                  <a:prstClr val="black"/>
                </a:solidFill>
                <a:latin typeface="Arial" panose="020B0604020202020204" pitchFamily="34" charset="0"/>
                <a:cs typeface="Arial" panose="020B0604020202020204" pitchFamily="34" charset="0"/>
              </a:rPr>
              <a:t>.</a:t>
            </a: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0" name="Rectangle 9"/>
          <p:cNvSpPr/>
          <p:nvPr/>
        </p:nvSpPr>
        <p:spPr>
          <a:xfrm>
            <a:off x="2510405" y="2272241"/>
            <a:ext cx="4311821" cy="276999"/>
          </a:xfrm>
          <a:prstGeom prst="rect">
            <a:avLst/>
          </a:prstGeom>
          <a:solidFill>
            <a:schemeClr val="accent2">
              <a:lumMod val="20000"/>
              <a:lumOff val="80000"/>
            </a:schemeClr>
          </a:solid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600" b="1" i="0" u="none" strike="noStrike" kern="1200" spc="0" baseline="0">
                <a:solidFill>
                  <a:sysClr val="windowText" lastClr="000000"/>
                </a:solidFill>
                <a:latin typeface="+mn-lt"/>
                <a:ea typeface="+mn-ea"/>
                <a:cs typeface="+mn-cs"/>
              </a:defRPr>
            </a:pPr>
            <a:r>
              <a:rPr kumimoji="0" lang="en-US" sz="1200" b="1" i="0" u="none" strike="noStrike" kern="1200" cap="none" spc="0" normalizeH="0" baseline="0" noProof="0" dirty="0">
                <a:ln>
                  <a:noFill/>
                </a:ln>
                <a:solidFill>
                  <a:sysClr val="windowText" lastClr="000000"/>
                </a:solidFill>
                <a:effectLst/>
                <a:uLnTx/>
                <a:uFillTx/>
                <a:latin typeface="Calibri"/>
                <a:ea typeface="+mn-ea"/>
                <a:cs typeface="+mn-cs"/>
              </a:rPr>
              <a:t>National </a:t>
            </a:r>
            <a:r>
              <a:rPr kumimoji="0" lang="en-US" sz="1200" b="1" i="0" u="none" strike="noStrike" kern="1200" cap="none" spc="0" normalizeH="0" baseline="0" noProof="0" dirty="0" smtClean="0">
                <a:ln>
                  <a:noFill/>
                </a:ln>
                <a:solidFill>
                  <a:sysClr val="windowText" lastClr="000000"/>
                </a:solidFill>
                <a:effectLst/>
                <a:uLnTx/>
                <a:uFillTx/>
                <a:latin typeface="Calibri"/>
                <a:ea typeface="+mn-ea"/>
                <a:cs typeface="+mn-cs"/>
              </a:rPr>
              <a:t>Months’ Supply </a:t>
            </a:r>
            <a:r>
              <a:rPr kumimoji="0" lang="en-US" sz="1200" b="1" i="0" u="none" strike="noStrike" kern="1200" cap="none" spc="0" normalizeH="0" baseline="0" noProof="0" dirty="0">
                <a:ln>
                  <a:noFill/>
                </a:ln>
                <a:solidFill>
                  <a:sysClr val="windowText" lastClr="000000"/>
                </a:solidFill>
                <a:effectLst/>
                <a:uLnTx/>
                <a:uFillTx/>
                <a:latin typeface="Calibri"/>
                <a:ea typeface="+mn-ea"/>
                <a:cs typeface="+mn-cs"/>
              </a:rPr>
              <a:t>&amp; Changes in </a:t>
            </a:r>
            <a:r>
              <a:rPr kumimoji="0" lang="en-US" sz="1200" b="1" i="0" u="none" strike="noStrike" kern="1200" cap="none" spc="0" normalizeH="0" baseline="0" noProof="0" dirty="0" smtClean="0">
                <a:ln>
                  <a:noFill/>
                </a:ln>
                <a:solidFill>
                  <a:sysClr val="windowText" lastClr="000000"/>
                </a:solidFill>
                <a:effectLst/>
                <a:uLnTx/>
                <a:uFillTx/>
                <a:latin typeface="Calibri"/>
                <a:ea typeface="+mn-ea"/>
                <a:cs typeface="+mn-cs"/>
              </a:rPr>
              <a:t>Nominal House Prices* </a:t>
            </a:r>
            <a:endParaRPr kumimoji="0" lang="en-US" sz="1200" b="1" i="0" u="none" strike="noStrike" kern="1200" cap="none" spc="0" normalizeH="0" baseline="0" noProof="0" dirty="0">
              <a:ln>
                <a:noFill/>
              </a:ln>
              <a:solidFill>
                <a:sysClr val="windowText" lastClr="000000"/>
              </a:solidFill>
              <a:effectLst/>
              <a:uLnTx/>
              <a:uFillTx/>
              <a:latin typeface="Calibri"/>
              <a:ea typeface="+mn-ea"/>
              <a:cs typeface="+mn-cs"/>
            </a:endParaRPr>
          </a:p>
        </p:txBody>
      </p:sp>
      <p:graphicFrame>
        <p:nvGraphicFramePr>
          <p:cNvPr id="8" name="Chart 7"/>
          <p:cNvGraphicFramePr>
            <a:graphicFrameLocks/>
          </p:cNvGraphicFramePr>
          <p:nvPr>
            <p:extLst>
              <p:ext uri="{D42A27DB-BD31-4B8C-83A1-F6EECF244321}">
                <p14:modId xmlns:p14="http://schemas.microsoft.com/office/powerpoint/2010/main" val="2109478659"/>
              </p:ext>
            </p:extLst>
          </p:nvPr>
        </p:nvGraphicFramePr>
        <p:xfrm>
          <a:off x="232304" y="2471427"/>
          <a:ext cx="8730164" cy="335414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52367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291" y="69443"/>
            <a:ext cx="8967523" cy="395732"/>
          </a:xfrm>
          <a:solidFill>
            <a:schemeClr val="accent1">
              <a:lumMod val="40000"/>
              <a:lumOff val="60000"/>
            </a:schemeClr>
          </a:solidFill>
        </p:spPr>
        <p:txBody>
          <a:bodyPr>
            <a:noAutofit/>
          </a:bodyPr>
          <a:lstStyle/>
          <a:p>
            <a:pPr algn="ctr"/>
            <a:r>
              <a:rPr lang="en-US" sz="2400" dirty="0" smtClean="0">
                <a:latin typeface="Arial" panose="020B0604020202020204" pitchFamily="34" charset="0"/>
                <a:cs typeface="Arial" panose="020B0604020202020204" pitchFamily="34" charset="0"/>
              </a:rPr>
              <a:t>Historical Stressed Mortgage Default Rates</a:t>
            </a:r>
            <a:endParaRPr lang="en-US" sz="2400" strike="sngStrike" dirty="0">
              <a:solidFill>
                <a:srgbClr val="FF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954087"/>
            <a:ext cx="8229600" cy="569914"/>
          </a:xfrm>
        </p:spPr>
        <p:txBody>
          <a:bodyPr>
            <a:normAutofit/>
          </a:bodyPr>
          <a:lstStyle/>
          <a:p>
            <a:pPr marL="0" indent="0" algn="ctr">
              <a:buNone/>
            </a:pPr>
            <a:endParaRPr lang="en-US" sz="1600" b="1" dirty="0"/>
          </a:p>
          <a:p>
            <a:pPr marL="0" indent="0" algn="ctr">
              <a:buNone/>
            </a:pPr>
            <a:endParaRPr lang="en-US" sz="1600" b="1" i="1" dirty="0">
              <a:latin typeface="Arial" panose="020B0604020202020204" pitchFamily="34" charset="0"/>
              <a:cs typeface="Arial" panose="020B0604020202020204" pitchFamily="34" charset="0"/>
            </a:endParaRPr>
          </a:p>
        </p:txBody>
      </p:sp>
      <p:sp>
        <p:nvSpPr>
          <p:cNvPr id="6" name="Rectangle 5"/>
          <p:cNvSpPr/>
          <p:nvPr/>
        </p:nvSpPr>
        <p:spPr>
          <a:xfrm>
            <a:off x="0" y="515051"/>
            <a:ext cx="9143999" cy="1962076"/>
          </a:xfrm>
          <a:prstGeom prst="rect">
            <a:avLst/>
          </a:prstGeom>
        </p:spPr>
        <p:txBody>
          <a:bodyPr wrap="square">
            <a:spAutoFit/>
          </a:bodyPr>
          <a:lstStyle/>
          <a:p>
            <a:pPr algn="ctr">
              <a:lnSpc>
                <a:spcPct val="90000"/>
              </a:lnSpc>
            </a:pPr>
            <a:r>
              <a:rPr lang="en-US" sz="1500" b="1" i="1" dirty="0" smtClean="0">
                <a:latin typeface="Arial" panose="020B0604020202020204" pitchFamily="34" charset="0"/>
                <a:cs typeface="Arial" panose="020B0604020202020204" pitchFamily="34" charset="0"/>
              </a:rPr>
              <a:t>Mortgage risk today is about 1/3 the level in 2006, as evidenced by joint FHFA &amp; AEI work. The chart below shows the Stressed </a:t>
            </a:r>
            <a:r>
              <a:rPr lang="en-US" sz="1500" b="1" i="1" dirty="0">
                <a:latin typeface="Arial" panose="020B0604020202020204" pitchFamily="34" charset="0"/>
                <a:cs typeface="Arial" panose="020B0604020202020204" pitchFamily="34" charset="0"/>
              </a:rPr>
              <a:t>M</a:t>
            </a:r>
            <a:r>
              <a:rPr lang="en-US" sz="1500" b="1" i="1" dirty="0" smtClean="0">
                <a:latin typeface="Arial" panose="020B0604020202020204" pitchFamily="34" charset="0"/>
                <a:cs typeface="Arial" panose="020B0604020202020204" pitchFamily="34" charset="0"/>
              </a:rPr>
              <a:t>ortgage </a:t>
            </a:r>
            <a:r>
              <a:rPr lang="en-US" sz="1500" b="1" i="1" dirty="0">
                <a:latin typeface="Arial" panose="020B0604020202020204" pitchFamily="34" charset="0"/>
                <a:cs typeface="Arial" panose="020B0604020202020204" pitchFamily="34" charset="0"/>
              </a:rPr>
              <a:t>D</a:t>
            </a:r>
            <a:r>
              <a:rPr lang="en-US" sz="1500" b="1" i="1" dirty="0" smtClean="0">
                <a:latin typeface="Arial" panose="020B0604020202020204" pitchFamily="34" charset="0"/>
                <a:cs typeface="Arial" panose="020B0604020202020204" pitchFamily="34" charset="0"/>
              </a:rPr>
              <a:t>efault Rate (SMDR) from 1994 to 2019 for home purchase loans. SMDR measures </a:t>
            </a:r>
            <a:r>
              <a:rPr lang="en-US" sz="1500" b="1" i="1" dirty="0">
                <a:latin typeface="Arial" panose="020B0604020202020204" pitchFamily="34" charset="0"/>
                <a:cs typeface="Arial" panose="020B0604020202020204" pitchFamily="34" charset="0"/>
              </a:rPr>
              <a:t>how the loans originated in a given month would perform if subjected to the same stress as loans originated </a:t>
            </a:r>
            <a:r>
              <a:rPr lang="en-US" sz="1500" b="1" i="1" dirty="0" smtClean="0">
                <a:latin typeface="Arial" panose="020B0604020202020204" pitchFamily="34" charset="0"/>
                <a:cs typeface="Arial" panose="020B0604020202020204" pitchFamily="34" charset="0"/>
              </a:rPr>
              <a:t>in 2006-07 (the peak of the boom prior to the </a:t>
            </a:r>
            <a:r>
              <a:rPr lang="en-US" sz="1500" b="1" i="1" dirty="0">
                <a:latin typeface="Arial" panose="020B0604020202020204" pitchFamily="34" charset="0"/>
                <a:cs typeface="Arial" panose="020B0604020202020204" pitchFamily="34" charset="0"/>
              </a:rPr>
              <a:t>Financial </a:t>
            </a:r>
            <a:r>
              <a:rPr lang="en-US" sz="1500" b="1" i="1" dirty="0" smtClean="0">
                <a:latin typeface="Arial" panose="020B0604020202020204" pitchFamily="34" charset="0"/>
                <a:cs typeface="Arial" panose="020B0604020202020204" pitchFamily="34" charset="0"/>
              </a:rPr>
              <a:t>Crisis). After rising </a:t>
            </a:r>
            <a:r>
              <a:rPr lang="en-US" sz="1500" b="1" i="1" dirty="0">
                <a:latin typeface="Arial" panose="020B0604020202020204" pitchFamily="34" charset="0"/>
                <a:cs typeface="Arial" panose="020B0604020202020204" pitchFamily="34" charset="0"/>
              </a:rPr>
              <a:t>from 1994-2006 </a:t>
            </a:r>
            <a:r>
              <a:rPr lang="en-US" sz="1500" b="1" i="1" dirty="0" smtClean="0">
                <a:latin typeface="Arial" panose="020B0604020202020204" pitchFamily="34" charset="0"/>
                <a:cs typeface="Arial" panose="020B0604020202020204" pitchFamily="34" charset="0"/>
              </a:rPr>
              <a:t>(the </a:t>
            </a:r>
            <a:r>
              <a:rPr lang="en-US" sz="1500" b="1" i="1" dirty="0">
                <a:latin typeface="Arial" panose="020B0604020202020204" pitchFamily="34" charset="0"/>
                <a:cs typeface="Arial" panose="020B0604020202020204" pitchFamily="34" charset="0"/>
              </a:rPr>
              <a:t>“affordable lending” credit loosening </a:t>
            </a:r>
            <a:r>
              <a:rPr lang="en-US" sz="1500" b="1" i="1" dirty="0" smtClean="0">
                <a:latin typeface="Arial" panose="020B0604020202020204" pitchFamily="34" charset="0"/>
                <a:cs typeface="Arial" panose="020B0604020202020204" pitchFamily="34" charset="0"/>
              </a:rPr>
              <a:t>era), the SMDR fell sharply as credit standards tightened, returning to and staying at levels last seen during the early 1990s. Today SMDRs for all loan types</a:t>
            </a:r>
            <a:r>
              <a:rPr lang="en-US" sz="1500" b="1" i="1" dirty="0">
                <a:latin typeface="Arial" panose="020B0604020202020204" pitchFamily="34" charset="0"/>
                <a:cs typeface="Arial" panose="020B0604020202020204" pitchFamily="34" charset="0"/>
              </a:rPr>
              <a:t>, except </a:t>
            </a:r>
            <a:r>
              <a:rPr lang="en-US" sz="1500" b="1" i="1" dirty="0" smtClean="0">
                <a:latin typeface="Arial" panose="020B0604020202020204" pitchFamily="34" charset="0"/>
                <a:cs typeface="Arial" panose="020B0604020202020204" pitchFamily="34" charset="0"/>
              </a:rPr>
              <a:t>for </a:t>
            </a:r>
            <a:r>
              <a:rPr lang="en-US" sz="1500" b="1" i="1" dirty="0">
                <a:latin typeface="Arial" panose="020B0604020202020204" pitchFamily="34" charset="0"/>
                <a:cs typeface="Arial" panose="020B0604020202020204" pitchFamily="34" charset="0"/>
              </a:rPr>
              <a:t>FHA, </a:t>
            </a:r>
            <a:r>
              <a:rPr lang="en-US" sz="1500" b="1" i="1" dirty="0" smtClean="0">
                <a:latin typeface="Arial" panose="020B0604020202020204" pitchFamily="34" charset="0"/>
                <a:cs typeface="Arial" panose="020B0604020202020204" pitchFamily="34" charset="0"/>
              </a:rPr>
              <a:t>remain below their 1994 levels.  As a result, the current housing boom is less prone to a significant home price correction due to dangerous loan leverage associated with high SMDRs or rising rates.</a:t>
            </a:r>
            <a:endParaRPr lang="en-US" sz="1500" b="1" i="1" dirty="0">
              <a:latin typeface="Arial" panose="020B0604020202020204" pitchFamily="34" charset="0"/>
              <a:cs typeface="Arial" panose="020B0604020202020204" pitchFamily="34" charset="0"/>
            </a:endParaRPr>
          </a:p>
        </p:txBody>
      </p:sp>
      <p:sp>
        <p:nvSpPr>
          <p:cNvPr id="9" name="TextBox 8"/>
          <p:cNvSpPr txBox="1"/>
          <p:nvPr/>
        </p:nvSpPr>
        <p:spPr>
          <a:xfrm>
            <a:off x="213335" y="6331164"/>
            <a:ext cx="8373414" cy="253916"/>
          </a:xfrm>
          <a:prstGeom prst="rect">
            <a:avLst/>
          </a:prstGeom>
          <a:noFill/>
        </p:spPr>
        <p:txBody>
          <a:bodyPr wrap="square" rtlCol="0">
            <a:spAutoFit/>
          </a:bodyPr>
          <a:lstStyle/>
          <a:p>
            <a:r>
              <a:rPr lang="en-US" sz="1050" dirty="0" smtClean="0">
                <a:latin typeface="Arial" panose="020B0604020202020204" pitchFamily="34" charset="0"/>
                <a:cs typeface="Arial" panose="020B0604020202020204" pitchFamily="34" charset="0"/>
              </a:rPr>
              <a:t>Source</a:t>
            </a:r>
            <a:r>
              <a:rPr lang="en-US" sz="1050" dirty="0">
                <a:latin typeface="Arial" panose="020B0604020202020204" pitchFamily="34" charset="0"/>
                <a:cs typeface="Arial" panose="020B0604020202020204" pitchFamily="34" charset="0"/>
              </a:rPr>
              <a:t>: </a:t>
            </a:r>
            <a:r>
              <a:rPr lang="en-US" sz="1050" i="1" dirty="0" smtClean="0">
                <a:latin typeface="Arial" panose="020B0604020202020204" pitchFamily="34" charset="0"/>
                <a:cs typeface="Arial" panose="020B0604020202020204" pitchFamily="34" charset="0"/>
              </a:rPr>
              <a:t>A Quarter Century of Mortgage Risk</a:t>
            </a:r>
            <a:r>
              <a:rPr lang="en-US" sz="1050" dirty="0" smtClean="0">
                <a:latin typeface="Arial" panose="020B0604020202020204" pitchFamily="34" charset="0"/>
                <a:cs typeface="Arial" panose="020B0604020202020204" pitchFamily="34" charset="0"/>
              </a:rPr>
              <a:t>, FHFA Working Paper. This paper will be published in the </a:t>
            </a:r>
            <a:r>
              <a:rPr lang="en-US" sz="1050" dirty="0" smtClean="0">
                <a:latin typeface="Arial" panose="020B0604020202020204" pitchFamily="34" charset="0"/>
                <a:cs typeface="Arial" panose="020B0604020202020204" pitchFamily="34" charset="0"/>
              </a:rPr>
              <a:t>Review </a:t>
            </a:r>
            <a:r>
              <a:rPr lang="en-US" sz="1050" dirty="0" smtClean="0">
                <a:latin typeface="Arial" panose="020B0604020202020204" pitchFamily="34" charset="0"/>
                <a:cs typeface="Arial" panose="020B0604020202020204" pitchFamily="34" charset="0"/>
              </a:rPr>
              <a:t>of </a:t>
            </a:r>
            <a:r>
              <a:rPr lang="en-US" sz="1050" dirty="0" smtClean="0">
                <a:latin typeface="Arial" panose="020B0604020202020204" pitchFamily="34" charset="0"/>
                <a:cs typeface="Arial" panose="020B0604020202020204" pitchFamily="34" charset="0"/>
              </a:rPr>
              <a:t>Finance soon. </a:t>
            </a:r>
            <a:endParaRPr lang="en-US" sz="1050" dirty="0">
              <a:latin typeface="Arial" panose="020B0604020202020204" pitchFamily="34" charset="0"/>
              <a:cs typeface="Arial" panose="020B0604020202020204" pitchFamily="34" charset="0"/>
            </a:endParaRPr>
          </a:p>
        </p:txBody>
      </p:sp>
      <p:graphicFrame>
        <p:nvGraphicFramePr>
          <p:cNvPr id="7" name="Chart 6"/>
          <p:cNvGraphicFramePr>
            <a:graphicFrameLocks/>
          </p:cNvGraphicFramePr>
          <p:nvPr>
            <p:extLst>
              <p:ext uri="{D42A27DB-BD31-4B8C-83A1-F6EECF244321}">
                <p14:modId xmlns:p14="http://schemas.microsoft.com/office/powerpoint/2010/main" val="2550759318"/>
              </p:ext>
            </p:extLst>
          </p:nvPr>
        </p:nvGraphicFramePr>
        <p:xfrm>
          <a:off x="1064469" y="2423159"/>
          <a:ext cx="6926592" cy="3802712"/>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7E9B0109-0DFA-4CD3-BBF8-0D1B2706CB64}" type="slidenum">
              <a:rPr lang="en-US" smtClean="0"/>
              <a:t>16</a:t>
            </a:fld>
            <a:endParaRPr lang="en-US" dirty="0"/>
          </a:p>
        </p:txBody>
      </p:sp>
    </p:spTree>
    <p:extLst>
      <p:ext uri="{BB962C8B-B14F-4D97-AF65-F5344CB8AC3E}">
        <p14:creationId xmlns:p14="http://schemas.microsoft.com/office/powerpoint/2010/main" val="16463165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262" y="217793"/>
            <a:ext cx="8283714" cy="548640"/>
          </a:xfrm>
          <a:solidFill>
            <a:schemeClr val="accent1">
              <a:lumMod val="40000"/>
              <a:lumOff val="60000"/>
            </a:schemeClr>
          </a:solidFill>
        </p:spPr>
        <p:txBody>
          <a:bodyPr>
            <a:noAutofit/>
          </a:bodyPr>
          <a:lstStyle/>
          <a:p>
            <a:pPr algn="ctr">
              <a:defRPr sz="1400" b="0" i="0" u="none" strike="noStrike" kern="1200" spc="0" baseline="0">
                <a:solidFill>
                  <a:sysClr val="windowText" lastClr="000000"/>
                </a:solidFill>
                <a:latin typeface="+mn-lt"/>
                <a:ea typeface="+mn-ea"/>
                <a:cs typeface="+mn-cs"/>
              </a:defRPr>
            </a:pPr>
            <a:r>
              <a:rPr lang="en-US" sz="2400" dirty="0" smtClean="0">
                <a:latin typeface="Arial" panose="020B0604020202020204" pitchFamily="34" charset="0"/>
                <a:cs typeface="Arial" panose="020B0604020202020204" pitchFamily="34" charset="0"/>
              </a:rPr>
              <a:t>Stressed NMDR for Agency Home Purchase Loans</a:t>
            </a:r>
            <a:endParaRPr lang="en-US" sz="24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AA64661E-BB1B-4562-AFE2-BCC756829917}" type="slidenum">
              <a:rPr lang="en-US" smtClean="0"/>
              <a:pPr/>
              <a:t>17</a:t>
            </a:fld>
            <a:endParaRPr lang="en-US" dirty="0"/>
          </a:p>
        </p:txBody>
      </p:sp>
      <p:sp>
        <p:nvSpPr>
          <p:cNvPr id="5" name="TextBox 4"/>
          <p:cNvSpPr txBox="1"/>
          <p:nvPr/>
        </p:nvSpPr>
        <p:spPr>
          <a:xfrm>
            <a:off x="213335" y="6331164"/>
            <a:ext cx="8373414" cy="415498"/>
          </a:xfrm>
          <a:prstGeom prst="rect">
            <a:avLst/>
          </a:prstGeom>
          <a:noFill/>
        </p:spPr>
        <p:txBody>
          <a:bodyPr wrap="square" rtlCol="0">
            <a:spAutoFit/>
          </a:bodyPr>
          <a:lstStyle/>
          <a:p>
            <a:r>
              <a:rPr lang="en-US" sz="1050" dirty="0" smtClean="0">
                <a:cs typeface="Arial" panose="020B0604020202020204" pitchFamily="34" charset="0"/>
              </a:rPr>
              <a:t>*Change from January 2013 to January 2022. RHS is Rural Housing Service.</a:t>
            </a:r>
          </a:p>
          <a:p>
            <a:r>
              <a:rPr lang="en-US" sz="1050" dirty="0" smtClean="0">
                <a:cs typeface="Arial" panose="020B0604020202020204" pitchFamily="34" charset="0"/>
              </a:rPr>
              <a:t>Source</a:t>
            </a:r>
            <a:r>
              <a:rPr lang="en-US" sz="1050" dirty="0">
                <a:cs typeface="Arial" panose="020B0604020202020204" pitchFamily="34" charset="0"/>
              </a:rPr>
              <a:t>: AEI Housing Center, </a:t>
            </a:r>
            <a:r>
              <a:rPr lang="en-US" sz="1050" dirty="0">
                <a:cs typeface="Arial" panose="020B0604020202020204" pitchFamily="34" charset="0"/>
                <a:hlinkClick r:id="rId3"/>
              </a:rPr>
              <a:t>www.AEI.org/housing</a:t>
            </a:r>
            <a:r>
              <a:rPr lang="en-US" sz="1050" dirty="0">
                <a:cs typeface="Arial" panose="020B0604020202020204" pitchFamily="34" charset="0"/>
              </a:rPr>
              <a:t>. </a:t>
            </a:r>
          </a:p>
        </p:txBody>
      </p:sp>
      <p:sp>
        <p:nvSpPr>
          <p:cNvPr id="6" name="TextBox 5"/>
          <p:cNvSpPr txBox="1"/>
          <p:nvPr/>
        </p:nvSpPr>
        <p:spPr>
          <a:xfrm>
            <a:off x="3251664" y="900545"/>
            <a:ext cx="45719" cy="369332"/>
          </a:xfrm>
          <a:prstGeom prst="rect">
            <a:avLst/>
          </a:prstGeom>
          <a:noFill/>
        </p:spPr>
        <p:txBody>
          <a:bodyPr wrap="square" rtlCol="0">
            <a:spAutoFit/>
          </a:bodyPr>
          <a:lstStyle/>
          <a:p>
            <a:endParaRPr lang="en-US" dirty="0"/>
          </a:p>
        </p:txBody>
      </p:sp>
      <p:sp>
        <p:nvSpPr>
          <p:cNvPr id="7" name="TextBox 6"/>
          <p:cNvSpPr txBox="1"/>
          <p:nvPr/>
        </p:nvSpPr>
        <p:spPr>
          <a:xfrm>
            <a:off x="255679" y="858577"/>
            <a:ext cx="8636880" cy="1200329"/>
          </a:xfrm>
          <a:prstGeom prst="rect">
            <a:avLst/>
          </a:prstGeom>
          <a:noFill/>
        </p:spPr>
        <p:txBody>
          <a:bodyPr wrap="square" rtlCol="0">
            <a:spAutoFit/>
          </a:bodyPr>
          <a:lstStyle/>
          <a:p>
            <a:pPr marL="0" lvl="1" algn="ctr">
              <a:lnSpc>
                <a:spcPct val="90000"/>
              </a:lnSpc>
            </a:pPr>
            <a:r>
              <a:rPr lang="en-US" sz="1600" b="1" i="1" dirty="0">
                <a:latin typeface="Arial" panose="020B0604020202020204" pitchFamily="34" charset="0"/>
                <a:cs typeface="Arial" panose="020B0604020202020204" pitchFamily="34" charset="0"/>
              </a:rPr>
              <a:t>With the exception of </a:t>
            </a:r>
            <a:r>
              <a:rPr lang="en-US" sz="1600" b="1" i="1" dirty="0" smtClean="0">
                <a:latin typeface="Arial" panose="020B0604020202020204" pitchFamily="34" charset="0"/>
                <a:cs typeface="Arial" panose="020B0604020202020204" pitchFamily="34" charset="0"/>
              </a:rPr>
              <a:t>Fannie, Freddie and RHS, all </a:t>
            </a:r>
            <a:r>
              <a:rPr lang="en-US" sz="1600" b="1" i="1" dirty="0">
                <a:latin typeface="Arial" panose="020B0604020202020204" pitchFamily="34" charset="0"/>
                <a:cs typeface="Arial" panose="020B0604020202020204" pitchFamily="34" charset="0"/>
              </a:rPr>
              <a:t>agencies </a:t>
            </a:r>
            <a:r>
              <a:rPr lang="en-US" sz="1600" b="1" i="1" dirty="0" smtClean="0">
                <a:latin typeface="Arial" panose="020B0604020202020204" pitchFamily="34" charset="0"/>
                <a:cs typeface="Arial" panose="020B0604020202020204" pitchFamily="34" charset="0"/>
              </a:rPr>
              <a:t>and the Composite are </a:t>
            </a:r>
            <a:r>
              <a:rPr lang="en-US" sz="1600" b="1" i="1" dirty="0">
                <a:latin typeface="Arial" panose="020B0604020202020204" pitchFamily="34" charset="0"/>
                <a:cs typeface="Arial" panose="020B0604020202020204" pitchFamily="34" charset="0"/>
              </a:rPr>
              <a:t>now experiencing an uptick in </a:t>
            </a:r>
            <a:r>
              <a:rPr lang="en-US" sz="1600" b="1" i="1" dirty="0" smtClean="0">
                <a:latin typeface="Arial" panose="020B0604020202020204" pitchFamily="34" charset="0"/>
                <a:cs typeface="Arial" panose="020B0604020202020204" pitchFamily="34" charset="0"/>
              </a:rPr>
              <a:t>NMDRs. FHA is within 0.3 ppt. of its series’ high and over 6 </a:t>
            </a:r>
            <a:r>
              <a:rPr lang="en-US" sz="1600" b="1" i="1" dirty="0" err="1" smtClean="0">
                <a:latin typeface="Arial" panose="020B0604020202020204" pitchFamily="34" charset="0"/>
                <a:cs typeface="Arial" panose="020B0604020202020204" pitchFamily="34" charset="0"/>
              </a:rPr>
              <a:t>ppts</a:t>
            </a:r>
            <a:r>
              <a:rPr lang="en-US" sz="1600" b="1" i="1" dirty="0" smtClean="0">
                <a:latin typeface="Arial" panose="020B0604020202020204" pitchFamily="34" charset="0"/>
                <a:cs typeface="Arial" panose="020B0604020202020204" pitchFamily="34" charset="0"/>
              </a:rPr>
              <a:t>. above its level at the beginning of the series. The Composite had trended upwards until March 2019 and then began a sustained decline. By August 2020, the Composite was near its lowest level for the series and remains near that low. </a:t>
            </a:r>
          </a:p>
        </p:txBody>
      </p:sp>
      <p:graphicFrame>
        <p:nvGraphicFramePr>
          <p:cNvPr id="8" name="Content Placeholder 8"/>
          <p:cNvGraphicFramePr>
            <a:graphicFrameLocks noGrp="1"/>
          </p:cNvGraphicFramePr>
          <p:nvPr>
            <p:extLst>
              <p:ext uri="{D42A27DB-BD31-4B8C-83A1-F6EECF244321}">
                <p14:modId xmlns:p14="http://schemas.microsoft.com/office/powerpoint/2010/main" val="4220836650"/>
              </p:ext>
            </p:extLst>
          </p:nvPr>
        </p:nvGraphicFramePr>
        <p:xfrm>
          <a:off x="427355" y="2058906"/>
          <a:ext cx="8087995" cy="401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864392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291" y="69442"/>
            <a:ext cx="8967523" cy="471247"/>
          </a:xfrm>
          <a:solidFill>
            <a:schemeClr val="accent1">
              <a:lumMod val="40000"/>
              <a:lumOff val="60000"/>
            </a:schemeClr>
          </a:solidFill>
        </p:spPr>
        <p:txBody>
          <a:bodyPr>
            <a:noAutofit/>
          </a:bodyPr>
          <a:lstStyle/>
          <a:p>
            <a:pPr algn="ctr"/>
            <a:r>
              <a:rPr lang="en-US" sz="2400" dirty="0" smtClean="0">
                <a:latin typeface="Arial" panose="020B0604020202020204" pitchFamily="34" charset="0"/>
                <a:cs typeface="Arial" panose="020B0604020202020204" pitchFamily="34" charset="0"/>
              </a:rPr>
              <a:t>Inflation-adjusted Home Prices and 30-yr FRM</a:t>
            </a:r>
            <a:endParaRPr lang="en-US" sz="2400" strike="sngStrike" dirty="0">
              <a:solidFill>
                <a:srgbClr val="FF0000"/>
              </a:solidFill>
              <a:latin typeface="Arial" panose="020B0604020202020204" pitchFamily="34" charset="0"/>
              <a:cs typeface="Arial" panose="020B0604020202020204" pitchFamily="34" charset="0"/>
            </a:endParaRPr>
          </a:p>
        </p:txBody>
      </p:sp>
      <p:sp>
        <p:nvSpPr>
          <p:cNvPr id="6" name="Rectangle 5"/>
          <p:cNvSpPr/>
          <p:nvPr/>
        </p:nvSpPr>
        <p:spPr>
          <a:xfrm>
            <a:off x="186870" y="563032"/>
            <a:ext cx="8728363" cy="1546577"/>
          </a:xfrm>
          <a:prstGeom prst="rect">
            <a:avLst/>
          </a:prstGeom>
        </p:spPr>
        <p:txBody>
          <a:bodyPr wrap="square">
            <a:spAutoFit/>
          </a:bodyPr>
          <a:lstStyle/>
          <a:p>
            <a:pPr algn="ctr">
              <a:lnSpc>
                <a:spcPct val="90000"/>
              </a:lnSpc>
            </a:pPr>
            <a:r>
              <a:rPr lang="en-US" sz="1500" b="1" i="1" dirty="0" smtClean="0">
                <a:latin typeface="Arial" panose="020B0604020202020204" pitchFamily="34" charset="0"/>
                <a:cs typeface="Arial" panose="020B0604020202020204" pitchFamily="34" charset="0"/>
              </a:rPr>
              <a:t>Home prices today may seem exuberant, but the inflation in the consumer prices account for almost half of the growth. </a:t>
            </a:r>
            <a:r>
              <a:rPr lang="en-US" sz="1500" b="1" i="1" dirty="0">
                <a:latin typeface="Arial" panose="020B0604020202020204" pitchFamily="34" charset="0"/>
                <a:cs typeface="Arial" panose="020B0604020202020204" pitchFamily="34" charset="0"/>
              </a:rPr>
              <a:t>According to the FHFA </a:t>
            </a:r>
            <a:r>
              <a:rPr lang="en-US" sz="1500" b="1" i="1" dirty="0" smtClean="0">
                <a:latin typeface="Arial" panose="020B0604020202020204" pitchFamily="34" charset="0"/>
                <a:cs typeface="Arial" panose="020B0604020202020204" pitchFamily="34" charset="0"/>
              </a:rPr>
              <a:t>House </a:t>
            </a:r>
            <a:r>
              <a:rPr lang="en-US" sz="1500" b="1" i="1" dirty="0">
                <a:latin typeface="Arial" panose="020B0604020202020204" pitchFamily="34" charset="0"/>
                <a:cs typeface="Arial" panose="020B0604020202020204" pitchFamily="34" charset="0"/>
              </a:rPr>
              <a:t>Price Index (HPI</a:t>
            </a:r>
            <a:r>
              <a:rPr lang="en-US" sz="1500" b="1" i="1" dirty="0" smtClean="0">
                <a:latin typeface="Arial" panose="020B0604020202020204" pitchFamily="34" charset="0"/>
                <a:cs typeface="Arial" panose="020B0604020202020204" pitchFamily="34" charset="0"/>
              </a:rPr>
              <a:t>), </a:t>
            </a:r>
            <a:r>
              <a:rPr lang="en-US" sz="1500" b="1" i="1" dirty="0">
                <a:latin typeface="Arial" panose="020B0604020202020204" pitchFamily="34" charset="0"/>
                <a:cs typeface="Arial" panose="020B0604020202020204" pitchFamily="34" charset="0"/>
              </a:rPr>
              <a:t>i</a:t>
            </a:r>
            <a:r>
              <a:rPr lang="en-US" sz="1500" b="1" i="1" dirty="0" smtClean="0">
                <a:latin typeface="Arial" panose="020B0604020202020204" pitchFamily="34" charset="0"/>
                <a:cs typeface="Arial" panose="020B0604020202020204" pitchFamily="34" charset="0"/>
              </a:rPr>
              <a:t>n February 2022, home prices have increased 19.4% compared to a year ago, but the real HPI after adjusting for inflation is substantially lower at 11.5%. On the other hand, borrowing costs remain very low as the inflation-adjusted 30-year FRM is still -4% as of February 2022. As a result, the </a:t>
            </a:r>
            <a:r>
              <a:rPr lang="en-US" sz="1500" b="1" i="1" dirty="0">
                <a:latin typeface="Arial" panose="020B0604020202020204" pitchFamily="34" charset="0"/>
                <a:cs typeface="Arial" panose="020B0604020202020204" pitchFamily="34" charset="0"/>
              </a:rPr>
              <a:t>current housing boom is less prone to a </a:t>
            </a:r>
            <a:r>
              <a:rPr lang="en-US" sz="1500" b="1" i="1" dirty="0" smtClean="0">
                <a:latin typeface="Arial" panose="020B0604020202020204" pitchFamily="34" charset="0"/>
                <a:cs typeface="Arial" panose="020B0604020202020204" pitchFamily="34" charset="0"/>
              </a:rPr>
              <a:t>slow down or significant home </a:t>
            </a:r>
            <a:r>
              <a:rPr lang="en-US" sz="1500" b="1" i="1" dirty="0">
                <a:latin typeface="Arial" panose="020B0604020202020204" pitchFamily="34" charset="0"/>
                <a:cs typeface="Arial" panose="020B0604020202020204" pitchFamily="34" charset="0"/>
              </a:rPr>
              <a:t>price correction </a:t>
            </a:r>
            <a:r>
              <a:rPr lang="en-US" sz="1500" b="1" i="1" dirty="0" smtClean="0">
                <a:latin typeface="Arial" panose="020B0604020202020204" pitchFamily="34" charset="0"/>
                <a:cs typeface="Arial" panose="020B0604020202020204" pitchFamily="34" charset="0"/>
              </a:rPr>
              <a:t>due to rising </a:t>
            </a:r>
            <a:r>
              <a:rPr lang="en-US" sz="1500" b="1" i="1" dirty="0">
                <a:latin typeface="Arial" panose="020B0604020202020204" pitchFamily="34" charset="0"/>
                <a:cs typeface="Arial" panose="020B0604020202020204" pitchFamily="34" charset="0"/>
              </a:rPr>
              <a:t>rates.</a:t>
            </a:r>
          </a:p>
        </p:txBody>
      </p:sp>
      <p:sp>
        <p:nvSpPr>
          <p:cNvPr id="8" name="TextBox 7"/>
          <p:cNvSpPr txBox="1"/>
          <p:nvPr/>
        </p:nvSpPr>
        <p:spPr>
          <a:xfrm>
            <a:off x="203695" y="6162891"/>
            <a:ext cx="8728363" cy="415498"/>
          </a:xfrm>
          <a:prstGeom prst="rect">
            <a:avLst/>
          </a:prstGeom>
          <a:noFill/>
        </p:spPr>
        <p:txBody>
          <a:bodyPr wrap="square" rtlCol="0">
            <a:spAutoFit/>
          </a:bodyPr>
          <a:lstStyle/>
          <a:p>
            <a:r>
              <a:rPr lang="en-US" sz="1050" dirty="0" smtClean="0">
                <a:cs typeface="Arial" panose="020B0604020202020204" pitchFamily="34" charset="0"/>
              </a:rPr>
              <a:t>Note: FHFA HPI is updated through </a:t>
            </a:r>
            <a:r>
              <a:rPr lang="en-US" sz="1050" smtClean="0">
                <a:cs typeface="Arial" panose="020B0604020202020204" pitchFamily="34" charset="0"/>
              </a:rPr>
              <a:t>February </a:t>
            </a:r>
            <a:r>
              <a:rPr lang="en-US" sz="1050" smtClean="0">
                <a:cs typeface="Arial" panose="020B0604020202020204" pitchFamily="34" charset="0"/>
              </a:rPr>
              <a:t>2022 </a:t>
            </a:r>
            <a:r>
              <a:rPr lang="en-US" sz="1050" dirty="0" smtClean="0">
                <a:cs typeface="Arial" panose="020B0604020202020204" pitchFamily="34" charset="0"/>
              </a:rPr>
              <a:t>and 30-yr FRM is updated through March 2022.</a:t>
            </a:r>
          </a:p>
          <a:p>
            <a:r>
              <a:rPr lang="en-US" sz="1050" dirty="0" smtClean="0">
                <a:cs typeface="Arial" panose="020B0604020202020204" pitchFamily="34" charset="0"/>
              </a:rPr>
              <a:t>Source</a:t>
            </a:r>
            <a:r>
              <a:rPr lang="en-US" sz="1050" dirty="0">
                <a:cs typeface="Arial" panose="020B0604020202020204" pitchFamily="34" charset="0"/>
              </a:rPr>
              <a:t>: </a:t>
            </a:r>
            <a:r>
              <a:rPr lang="en-US" sz="1050" dirty="0" smtClean="0">
                <a:cs typeface="Arial" panose="020B0604020202020204" pitchFamily="34" charset="0"/>
              </a:rPr>
              <a:t>Bureau of Labor Statistics (BLS), FHFA, Freddie Mac and AEI Housing Center, </a:t>
            </a:r>
            <a:r>
              <a:rPr lang="en-US" sz="1050" dirty="0">
                <a:cs typeface="Arial" panose="020B0604020202020204" pitchFamily="34" charset="0"/>
                <a:hlinkClick r:id="rId3"/>
              </a:rPr>
              <a:t>www.AEI.org/housing</a:t>
            </a:r>
            <a:r>
              <a:rPr lang="en-US" sz="1050" dirty="0">
                <a:cs typeface="Arial" panose="020B0604020202020204" pitchFamily="34" charset="0"/>
              </a:rPr>
              <a:t>. </a:t>
            </a:r>
          </a:p>
        </p:txBody>
      </p:sp>
      <p:graphicFrame>
        <p:nvGraphicFramePr>
          <p:cNvPr id="7" name="Chart 6"/>
          <p:cNvGraphicFramePr>
            <a:graphicFrameLocks/>
          </p:cNvGraphicFramePr>
          <p:nvPr>
            <p:extLst>
              <p:ext uri="{D42A27DB-BD31-4B8C-83A1-F6EECF244321}">
                <p14:modId xmlns:p14="http://schemas.microsoft.com/office/powerpoint/2010/main" val="2151571967"/>
              </p:ext>
            </p:extLst>
          </p:nvPr>
        </p:nvGraphicFramePr>
        <p:xfrm>
          <a:off x="646363" y="2089277"/>
          <a:ext cx="7843025" cy="4073614"/>
        </p:xfrm>
        <a:graphic>
          <a:graphicData uri="http://schemas.openxmlformats.org/drawingml/2006/chart">
            <c:chart xmlns:c="http://schemas.openxmlformats.org/drawingml/2006/chart" xmlns:r="http://schemas.openxmlformats.org/officeDocument/2006/relationships" r:id="rId4"/>
          </a:graphicData>
        </a:graphic>
      </p:graphicFrame>
      <p:sp>
        <p:nvSpPr>
          <p:cNvPr id="3" name="Slide Number Placeholder 2"/>
          <p:cNvSpPr>
            <a:spLocks noGrp="1"/>
          </p:cNvSpPr>
          <p:nvPr>
            <p:ph type="sldNum" sz="quarter" idx="12"/>
          </p:nvPr>
        </p:nvSpPr>
        <p:spPr/>
        <p:txBody>
          <a:bodyPr/>
          <a:lstStyle/>
          <a:p>
            <a:fld id="{7E9B0109-0DFA-4CD3-BBF8-0D1B2706CB64}" type="slidenum">
              <a:rPr lang="en-US" smtClean="0"/>
              <a:t>18</a:t>
            </a:fld>
            <a:endParaRPr lang="en-US" dirty="0"/>
          </a:p>
        </p:txBody>
      </p:sp>
    </p:spTree>
    <p:extLst>
      <p:ext uri="{BB962C8B-B14F-4D97-AF65-F5344CB8AC3E}">
        <p14:creationId xmlns:p14="http://schemas.microsoft.com/office/powerpoint/2010/main" val="20923338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291" y="69443"/>
            <a:ext cx="8967523" cy="346268"/>
          </a:xfrm>
          <a:solidFill>
            <a:schemeClr val="accent1">
              <a:lumMod val="40000"/>
              <a:lumOff val="60000"/>
            </a:schemeClr>
          </a:solidFill>
        </p:spPr>
        <p:txBody>
          <a:bodyPr>
            <a:noAutofit/>
          </a:bodyPr>
          <a:lstStyle/>
          <a:p>
            <a:pPr algn="ctr"/>
            <a:r>
              <a:rPr lang="en-US" sz="2400" dirty="0" smtClean="0">
                <a:latin typeface="Arial" panose="020B0604020202020204" pitchFamily="34" charset="0"/>
                <a:cs typeface="Arial" panose="020B0604020202020204" pitchFamily="34" charset="0"/>
              </a:rPr>
              <a:t>Home Price Increases Are Now in Line with Rent Increases</a:t>
            </a:r>
            <a:endParaRPr lang="en-US" sz="2400" strike="sngStrike"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954087"/>
            <a:ext cx="8229600" cy="569914"/>
          </a:xfrm>
        </p:spPr>
        <p:txBody>
          <a:bodyPr>
            <a:normAutofit/>
          </a:bodyPr>
          <a:lstStyle/>
          <a:p>
            <a:pPr marL="0" indent="0" algn="ctr">
              <a:buNone/>
            </a:pPr>
            <a:endParaRPr lang="en-US" sz="1600" b="1" dirty="0"/>
          </a:p>
          <a:p>
            <a:pPr marL="0" indent="0" algn="ctr">
              <a:buNone/>
            </a:pPr>
            <a:endParaRPr lang="en-US" sz="1600" b="1" i="1" dirty="0">
              <a:latin typeface="Arial" panose="020B0604020202020204" pitchFamily="34" charset="0"/>
              <a:cs typeface="Arial" panose="020B0604020202020204" pitchFamily="34" charset="0"/>
            </a:endParaRPr>
          </a:p>
        </p:txBody>
      </p:sp>
      <p:sp>
        <p:nvSpPr>
          <p:cNvPr id="6" name="Rectangle 5"/>
          <p:cNvSpPr/>
          <p:nvPr/>
        </p:nvSpPr>
        <p:spPr>
          <a:xfrm>
            <a:off x="0" y="455589"/>
            <a:ext cx="9076709" cy="1962076"/>
          </a:xfrm>
          <a:prstGeom prst="rect">
            <a:avLst/>
          </a:prstGeom>
        </p:spPr>
        <p:txBody>
          <a:bodyPr wrap="square">
            <a:spAutoFit/>
          </a:bodyPr>
          <a:lstStyle/>
          <a:p>
            <a:pPr algn="ctr">
              <a:lnSpc>
                <a:spcPct val="90000"/>
              </a:lnSpc>
            </a:pPr>
            <a:r>
              <a:rPr lang="en-US" sz="1500" b="1" i="1" dirty="0" smtClean="0">
                <a:latin typeface="Arial" panose="020B0604020202020204" pitchFamily="34" charset="0"/>
                <a:cs typeface="Arial" panose="020B0604020202020204" pitchFamily="34" charset="0"/>
              </a:rPr>
              <a:t>While home prices have been spiking for some time, rents are now catching up, a difference from the early 2000s. March 2002 rents posted a 17% y-o-y increase, compared to 4% in 2006. Our stylized example below indicates that home buying today may be a good decision. While many observers focus solely on the increase in monthly payments (PITII of $2,222 with a 5% mortgage rate up from $1,839 with a 3% rate), there are many benefits of owning: 1) the borrower locks in fixed payments, while rents may continue to increase; 2) mortgage </a:t>
            </a:r>
            <a:r>
              <a:rPr lang="en-US" sz="1500" b="1" i="1" dirty="0">
                <a:latin typeface="Arial" panose="020B0604020202020204" pitchFamily="34" charset="0"/>
                <a:cs typeface="Arial" panose="020B0604020202020204" pitchFamily="34" charset="0"/>
              </a:rPr>
              <a:t>costs are </a:t>
            </a:r>
            <a:r>
              <a:rPr lang="en-US" sz="1500" b="1" i="1" dirty="0" smtClean="0">
                <a:latin typeface="Arial" panose="020B0604020202020204" pitchFamily="34" charset="0"/>
                <a:cs typeface="Arial" panose="020B0604020202020204" pitchFamily="34" charset="0"/>
              </a:rPr>
              <a:t>offset in part by </a:t>
            </a:r>
            <a:r>
              <a:rPr lang="en-US" sz="1500" b="1" i="1" dirty="0">
                <a:latin typeface="Arial" panose="020B0604020202020204" pitchFamily="34" charset="0"/>
                <a:cs typeface="Arial" panose="020B0604020202020204" pitchFamily="34" charset="0"/>
              </a:rPr>
              <a:t>the tax deductibility of interest and </a:t>
            </a:r>
            <a:r>
              <a:rPr lang="en-US" sz="1500" b="1" i="1" dirty="0" smtClean="0">
                <a:latin typeface="Arial" panose="020B0604020202020204" pitchFamily="34" charset="0"/>
                <a:cs typeface="Arial" panose="020B0604020202020204" pitchFamily="34" charset="0"/>
              </a:rPr>
              <a:t>taxes; 3) modest </a:t>
            </a:r>
            <a:r>
              <a:rPr lang="en-US" sz="1500" b="1" i="1" dirty="0">
                <a:latin typeface="Arial" panose="020B0604020202020204" pitchFamily="34" charset="0"/>
                <a:cs typeface="Arial" panose="020B0604020202020204" pitchFamily="34" charset="0"/>
              </a:rPr>
              <a:t>equity </a:t>
            </a:r>
            <a:r>
              <a:rPr lang="en-US" sz="1500" b="1" i="1" dirty="0" smtClean="0">
                <a:latin typeface="Arial" panose="020B0604020202020204" pitchFamily="34" charset="0"/>
                <a:cs typeface="Arial" panose="020B0604020202020204" pitchFamily="34" charset="0"/>
              </a:rPr>
              <a:t>accumulation; 4) the benefit of any </a:t>
            </a:r>
            <a:r>
              <a:rPr lang="en-US" sz="1500" b="1" i="1" dirty="0">
                <a:latin typeface="Arial" panose="020B0604020202020204" pitchFamily="34" charset="0"/>
                <a:cs typeface="Arial" panose="020B0604020202020204" pitchFamily="34" charset="0"/>
              </a:rPr>
              <a:t>continued home price appreciation</a:t>
            </a:r>
            <a:r>
              <a:rPr lang="en-US" sz="1500" b="1" i="1" dirty="0" smtClean="0">
                <a:latin typeface="Arial" panose="020B0604020202020204" pitchFamily="34" charset="0"/>
                <a:cs typeface="Arial" panose="020B0604020202020204" pitchFamily="34" charset="0"/>
              </a:rPr>
              <a:t>. For at least the next three years, owning appears financially superior to renting, especially if the buyer has financial staying power (will not need to move).</a:t>
            </a:r>
            <a:endParaRPr lang="en-US" sz="1500" b="1" i="1" dirty="0">
              <a:latin typeface="Arial" panose="020B0604020202020204" pitchFamily="34" charset="0"/>
              <a:cs typeface="Arial" panose="020B0604020202020204" pitchFamily="34" charset="0"/>
            </a:endParaRPr>
          </a:p>
        </p:txBody>
      </p:sp>
      <p:sp>
        <p:nvSpPr>
          <p:cNvPr id="9" name="TextBox 8"/>
          <p:cNvSpPr txBox="1"/>
          <p:nvPr/>
        </p:nvSpPr>
        <p:spPr>
          <a:xfrm>
            <a:off x="174172" y="6090700"/>
            <a:ext cx="8728363" cy="577081"/>
          </a:xfrm>
          <a:prstGeom prst="rect">
            <a:avLst/>
          </a:prstGeom>
          <a:noFill/>
        </p:spPr>
        <p:txBody>
          <a:bodyPr wrap="square" rtlCol="0">
            <a:spAutoFit/>
          </a:bodyPr>
          <a:lstStyle/>
          <a:p>
            <a:r>
              <a:rPr lang="en-US" sz="1050" dirty="0" smtClean="0">
                <a:cs typeface="Arial" panose="020B0604020202020204" pitchFamily="34" charset="0"/>
              </a:rPr>
              <a:t>* This is a simplified example and does not account for the time-value of money. Net Gain = (home price appreciation + principal paid + mortgage interest deduction) – (monthly payment</a:t>
            </a:r>
            <a:r>
              <a:rPr lang="en-US" sz="1050" dirty="0">
                <a:cs typeface="Arial" panose="020B0604020202020204" pitchFamily="34" charset="0"/>
              </a:rPr>
              <a:t>). This </a:t>
            </a:r>
            <a:r>
              <a:rPr lang="en-US" sz="1050" dirty="0">
                <a:cs typeface="Arial" panose="020B0604020202020204" pitchFamily="34" charset="0"/>
                <a:hlinkClick r:id="rId3"/>
              </a:rPr>
              <a:t>Fortune</a:t>
            </a:r>
            <a:r>
              <a:rPr lang="en-US" sz="1050" dirty="0">
                <a:cs typeface="Arial" panose="020B0604020202020204" pitchFamily="34" charset="0"/>
              </a:rPr>
              <a:t> report explains in detail how high inflation blunts mortgage costs. </a:t>
            </a:r>
            <a:endParaRPr lang="en-US" sz="1050" dirty="0" smtClean="0">
              <a:cs typeface="Arial" panose="020B0604020202020204" pitchFamily="34" charset="0"/>
            </a:endParaRPr>
          </a:p>
          <a:p>
            <a:r>
              <a:rPr lang="en-US" sz="1050" dirty="0" smtClean="0">
                <a:cs typeface="Arial" panose="020B0604020202020204" pitchFamily="34" charset="0"/>
              </a:rPr>
              <a:t>Source: </a:t>
            </a:r>
            <a:r>
              <a:rPr lang="en-US" sz="1050" dirty="0" err="1" smtClean="0">
                <a:cs typeface="Arial" panose="020B0604020202020204" pitchFamily="34" charset="0"/>
              </a:rPr>
              <a:t>CoreLogic</a:t>
            </a:r>
            <a:r>
              <a:rPr lang="en-US" sz="1050" dirty="0" smtClean="0">
                <a:cs typeface="Arial" panose="020B0604020202020204" pitchFamily="34" charset="0"/>
              </a:rPr>
              <a:t> and AEI Housing Center, </a:t>
            </a:r>
            <a:r>
              <a:rPr lang="en-US" sz="1050" dirty="0">
                <a:cs typeface="Arial" panose="020B0604020202020204" pitchFamily="34" charset="0"/>
                <a:hlinkClick r:id="rId4"/>
              </a:rPr>
              <a:t>www.AEI.org/housing</a:t>
            </a:r>
            <a:r>
              <a:rPr lang="en-US" sz="1050" dirty="0">
                <a:cs typeface="Arial" panose="020B0604020202020204" pitchFamily="34" charset="0"/>
              </a:rPr>
              <a:t>. </a:t>
            </a:r>
          </a:p>
        </p:txBody>
      </p:sp>
      <p:graphicFrame>
        <p:nvGraphicFramePr>
          <p:cNvPr id="7" name="Chart 6"/>
          <p:cNvGraphicFramePr>
            <a:graphicFrameLocks/>
          </p:cNvGraphicFramePr>
          <p:nvPr>
            <p:extLst>
              <p:ext uri="{D42A27DB-BD31-4B8C-83A1-F6EECF244321}">
                <p14:modId xmlns:p14="http://schemas.microsoft.com/office/powerpoint/2010/main" val="1254956024"/>
              </p:ext>
            </p:extLst>
          </p:nvPr>
        </p:nvGraphicFramePr>
        <p:xfrm>
          <a:off x="213412" y="2417665"/>
          <a:ext cx="4231388" cy="3870244"/>
        </p:xfrm>
        <a:graphic>
          <a:graphicData uri="http://schemas.openxmlformats.org/drawingml/2006/chart">
            <c:chart xmlns:c="http://schemas.openxmlformats.org/drawingml/2006/chart" xmlns:r="http://schemas.openxmlformats.org/officeDocument/2006/relationships" r:id="rId5"/>
          </a:graphicData>
        </a:graphic>
      </p:graphicFrame>
      <p:sp>
        <p:nvSpPr>
          <p:cNvPr id="4" name="Slide Number Placeholder 3"/>
          <p:cNvSpPr>
            <a:spLocks noGrp="1"/>
          </p:cNvSpPr>
          <p:nvPr>
            <p:ph type="sldNum" sz="quarter" idx="12"/>
          </p:nvPr>
        </p:nvSpPr>
        <p:spPr/>
        <p:txBody>
          <a:bodyPr/>
          <a:lstStyle/>
          <a:p>
            <a:fld id="{7E9B0109-0DFA-4CD3-BBF8-0D1B2706CB64}" type="slidenum">
              <a:rPr lang="en-US" smtClean="0"/>
              <a:t>19</a:t>
            </a:fld>
            <a:endParaRPr lang="en-US"/>
          </a:p>
        </p:txBody>
      </p:sp>
      <p:graphicFrame>
        <p:nvGraphicFramePr>
          <p:cNvPr id="10" name="Chart 9"/>
          <p:cNvGraphicFramePr>
            <a:graphicFrameLocks/>
          </p:cNvGraphicFramePr>
          <p:nvPr>
            <p:extLst>
              <p:ext uri="{D42A27DB-BD31-4B8C-83A1-F6EECF244321}">
                <p14:modId xmlns:p14="http://schemas.microsoft.com/office/powerpoint/2010/main" val="4185941677"/>
              </p:ext>
            </p:extLst>
          </p:nvPr>
        </p:nvGraphicFramePr>
        <p:xfrm>
          <a:off x="4775350" y="2417665"/>
          <a:ext cx="4023360" cy="371966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6874027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457200"/>
          </a:xfrm>
          <a:solidFill>
            <a:schemeClr val="accent1">
              <a:lumMod val="40000"/>
              <a:lumOff val="60000"/>
            </a:schemeClr>
          </a:solidFill>
        </p:spPr>
        <p:txBody>
          <a:bodyPr>
            <a:noAutofit/>
          </a:bodyPr>
          <a:lstStyle/>
          <a:p>
            <a:pPr algn="ctr"/>
            <a:r>
              <a:rPr lang="en-US" sz="2600" dirty="0">
                <a:latin typeface="Arial" panose="020B0604020202020204" pitchFamily="34" charset="0"/>
                <a:cs typeface="Arial" panose="020B0604020202020204" pitchFamily="34" charset="0"/>
              </a:rPr>
              <a:t>AEI Housing Market Indicators: An Introduction</a:t>
            </a:r>
          </a:p>
        </p:txBody>
      </p:sp>
      <p:sp>
        <p:nvSpPr>
          <p:cNvPr id="3" name="Content Placeholder 2"/>
          <p:cNvSpPr>
            <a:spLocks noGrp="1"/>
          </p:cNvSpPr>
          <p:nvPr>
            <p:ph idx="1"/>
          </p:nvPr>
        </p:nvSpPr>
        <p:spPr>
          <a:xfrm>
            <a:off x="152400" y="823913"/>
            <a:ext cx="8839200" cy="5734829"/>
          </a:xfrm>
        </p:spPr>
        <p:txBody>
          <a:bodyPr>
            <a:noAutofit/>
          </a:bodyPr>
          <a:lstStyle/>
          <a:p>
            <a:pPr>
              <a:spcBef>
                <a:spcPts val="0"/>
              </a:spcBef>
            </a:pPr>
            <a:r>
              <a:rPr lang="en-US" sz="1800" dirty="0">
                <a:latin typeface="Arial" panose="020B0604020202020204" pitchFamily="34" charset="0"/>
                <a:cs typeface="Arial" panose="020B0604020202020204" pitchFamily="34" charset="0"/>
              </a:rPr>
              <a:t>Provide accurate and timely metrics for the housing market. These include:</a:t>
            </a:r>
          </a:p>
          <a:p>
            <a:pPr lvl="2">
              <a:spcBef>
                <a:spcPts val="0"/>
              </a:spcBef>
            </a:pPr>
            <a:r>
              <a:rPr lang="en-US" sz="1400" dirty="0">
                <a:latin typeface="Arial" panose="020B0604020202020204" pitchFamily="34" charset="0"/>
                <a:cs typeface="Arial" panose="020B0604020202020204" pitchFamily="34" charset="0"/>
              </a:rPr>
              <a:t>Mortgage Risk/Leverage</a:t>
            </a:r>
          </a:p>
          <a:p>
            <a:pPr lvl="3">
              <a:spcBef>
                <a:spcPts val="0"/>
              </a:spcBef>
            </a:pPr>
            <a:r>
              <a:rPr lang="en-US" sz="1200" dirty="0">
                <a:latin typeface="Arial" panose="020B0604020202020204" pitchFamily="34" charset="0"/>
                <a:cs typeface="Arial" panose="020B0604020202020204" pitchFamily="34" charset="0"/>
              </a:rPr>
              <a:t>Particular attention is paid to agency first-time buyer volume and risk</a:t>
            </a:r>
          </a:p>
          <a:p>
            <a:pPr lvl="2">
              <a:spcBef>
                <a:spcPts val="0"/>
              </a:spcBef>
            </a:pPr>
            <a:r>
              <a:rPr lang="en-US" sz="1400" dirty="0">
                <a:latin typeface="Arial" panose="020B0604020202020204" pitchFamily="34" charset="0"/>
                <a:cs typeface="Arial" panose="020B0604020202020204" pitchFamily="34" charset="0"/>
              </a:rPr>
              <a:t>House price appreciation trends</a:t>
            </a:r>
          </a:p>
          <a:p>
            <a:pPr lvl="2">
              <a:spcBef>
                <a:spcPts val="0"/>
              </a:spcBef>
            </a:pPr>
            <a:r>
              <a:rPr lang="en-US" sz="1400" dirty="0">
                <a:latin typeface="Arial" panose="020B0604020202020204" pitchFamily="34" charset="0"/>
                <a:cs typeface="Arial" panose="020B0604020202020204" pitchFamily="34" charset="0"/>
              </a:rPr>
              <a:t>Housing sales </a:t>
            </a:r>
          </a:p>
          <a:p>
            <a:pPr lvl="3">
              <a:spcBef>
                <a:spcPts val="0"/>
              </a:spcBef>
            </a:pPr>
            <a:r>
              <a:rPr lang="en-US" sz="1200" dirty="0">
                <a:latin typeface="Arial" panose="020B0604020202020204" pitchFamily="34" charset="0"/>
                <a:cs typeface="Arial" panose="020B0604020202020204" pitchFamily="34" charset="0"/>
              </a:rPr>
              <a:t>New and existing sales whether institutionally financed, cash, or other-financed</a:t>
            </a:r>
          </a:p>
          <a:p>
            <a:pPr lvl="2">
              <a:spcBef>
                <a:spcPts val="0"/>
              </a:spcBef>
            </a:pPr>
            <a:r>
              <a:rPr lang="en-US" sz="1400" dirty="0">
                <a:latin typeface="Arial" panose="020B0604020202020204" pitchFamily="34" charset="0"/>
                <a:cs typeface="Arial" panose="020B0604020202020204" pitchFamily="34" charset="0"/>
              </a:rPr>
              <a:t>Months’</a:t>
            </a:r>
            <a:r>
              <a:rPr lang="en-US" sz="1400" dirty="0">
                <a:solidFill>
                  <a:srgbClr val="FF0000"/>
                </a:solidFill>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inventory</a:t>
            </a:r>
          </a:p>
          <a:p>
            <a:pPr>
              <a:spcBef>
                <a:spcPts val="0"/>
              </a:spcBef>
            </a:pPr>
            <a:r>
              <a:rPr lang="en-US" sz="1800" dirty="0">
                <a:latin typeface="Arial" panose="020B0604020202020204" pitchFamily="34" charset="0"/>
                <a:cs typeface="Arial" panose="020B0604020202020204" pitchFamily="34" charset="0"/>
              </a:rPr>
              <a:t>The housing market is influenced by many different levers. </a:t>
            </a:r>
            <a:r>
              <a:rPr lang="en-US" sz="1800" dirty="0" smtClean="0">
                <a:latin typeface="Arial" panose="020B0604020202020204" pitchFamily="34" charset="0"/>
                <a:cs typeface="Arial" panose="020B0604020202020204" pitchFamily="34" charset="0"/>
              </a:rPr>
              <a:t>Measuring </a:t>
            </a:r>
            <a:r>
              <a:rPr lang="en-US" sz="1800" dirty="0">
                <a:latin typeface="Arial" panose="020B0604020202020204" pitchFamily="34" charset="0"/>
                <a:cs typeface="Arial" panose="020B0604020202020204" pitchFamily="34" charset="0"/>
              </a:rPr>
              <a:t>and evaluating with the right metrics provides a clearer understanding of market trends.</a:t>
            </a:r>
          </a:p>
          <a:p>
            <a:pPr lvl="1">
              <a:spcBef>
                <a:spcPts val="0"/>
              </a:spcBef>
            </a:pPr>
            <a:r>
              <a:rPr lang="en-US" sz="1400" dirty="0">
                <a:latin typeface="Arial" pitchFamily="34" charset="0"/>
                <a:cs typeface="Arial" pitchFamily="34" charset="0"/>
              </a:rPr>
              <a:t>AEI HMI adds geography and price points to the broad set of metrics:</a:t>
            </a:r>
          </a:p>
          <a:p>
            <a:pPr lvl="2">
              <a:spcBef>
                <a:spcPts val="0"/>
              </a:spcBef>
            </a:pPr>
            <a:r>
              <a:rPr lang="en-US" sz="1400" dirty="0">
                <a:latin typeface="Arial" pitchFamily="34" charset="0"/>
                <a:cs typeface="Arial" pitchFamily="34" charset="0"/>
              </a:rPr>
              <a:t>Geography: national, state, and selected metros </a:t>
            </a:r>
          </a:p>
          <a:p>
            <a:pPr lvl="3">
              <a:spcBef>
                <a:spcPts val="0"/>
              </a:spcBef>
            </a:pPr>
            <a:r>
              <a:rPr lang="en-US" sz="1200" dirty="0">
                <a:latin typeface="Arial" pitchFamily="34" charset="0"/>
                <a:cs typeface="Arial" pitchFamily="34" charset="0"/>
              </a:rPr>
              <a:t>House prices down to the census tract level</a:t>
            </a:r>
          </a:p>
          <a:p>
            <a:pPr lvl="2">
              <a:spcBef>
                <a:spcPts val="0"/>
              </a:spcBef>
            </a:pPr>
            <a:r>
              <a:rPr lang="en-US" sz="1400" dirty="0">
                <a:latin typeface="Arial" pitchFamily="34" charset="0"/>
                <a:cs typeface="Arial" pitchFamily="34" charset="0"/>
              </a:rPr>
              <a:t>Price points: low, low-medium, medium-high, and high price tiers</a:t>
            </a:r>
          </a:p>
          <a:p>
            <a:pPr lvl="3">
              <a:spcBef>
                <a:spcPts val="0"/>
              </a:spcBef>
            </a:pPr>
            <a:r>
              <a:rPr lang="en-US" sz="1200" dirty="0">
                <a:latin typeface="Arial" panose="020B0604020202020204" pitchFamily="34" charset="0"/>
                <a:cs typeface="Arial" panose="020B0604020202020204" pitchFamily="34" charset="0"/>
              </a:rPr>
              <a:t>Price tiers are defined based on the availability of leverage for borrowers at the metro level.</a:t>
            </a:r>
          </a:p>
          <a:p>
            <a:pPr>
              <a:lnSpc>
                <a:spcPct val="90000"/>
              </a:lnSpc>
              <a:spcBef>
                <a:spcPts val="0"/>
              </a:spcBef>
            </a:pPr>
            <a:r>
              <a:rPr lang="en-US" sz="1800" dirty="0">
                <a:latin typeface="Arial" pitchFamily="34" charset="0"/>
                <a:cs typeface="Arial" pitchFamily="34" charset="0"/>
              </a:rPr>
              <a:t>Expanded Housing Market Indicators use and connect many different datasets:</a:t>
            </a:r>
          </a:p>
          <a:p>
            <a:pPr lvl="2">
              <a:lnSpc>
                <a:spcPct val="90000"/>
              </a:lnSpc>
              <a:spcBef>
                <a:spcPts val="0"/>
              </a:spcBef>
            </a:pPr>
            <a:r>
              <a:rPr lang="en-US" sz="1400" dirty="0">
                <a:latin typeface="Arial" pitchFamily="34" charset="0"/>
                <a:cs typeface="Arial" pitchFamily="34" charset="0"/>
              </a:rPr>
              <a:t>HMDA</a:t>
            </a:r>
          </a:p>
          <a:p>
            <a:pPr lvl="2">
              <a:lnSpc>
                <a:spcPct val="90000"/>
              </a:lnSpc>
              <a:spcBef>
                <a:spcPts val="0"/>
              </a:spcBef>
            </a:pPr>
            <a:r>
              <a:rPr lang="en-US" sz="1400" dirty="0">
                <a:latin typeface="Arial" pitchFamily="34" charset="0"/>
                <a:cs typeface="Arial" pitchFamily="34" charset="0"/>
              </a:rPr>
              <a:t>Public Records Data</a:t>
            </a:r>
          </a:p>
          <a:p>
            <a:pPr lvl="2">
              <a:lnSpc>
                <a:spcPct val="90000"/>
              </a:lnSpc>
              <a:spcBef>
                <a:spcPts val="0"/>
              </a:spcBef>
            </a:pPr>
            <a:r>
              <a:rPr lang="en-US" sz="1400" dirty="0">
                <a:latin typeface="Arial" pitchFamily="34" charset="0"/>
                <a:cs typeface="Arial" pitchFamily="34" charset="0"/>
              </a:rPr>
              <a:t>National Mortgage Risk Index (agency MBS data)</a:t>
            </a:r>
          </a:p>
          <a:p>
            <a:pPr lvl="2">
              <a:lnSpc>
                <a:spcPct val="90000"/>
              </a:lnSpc>
              <a:spcBef>
                <a:spcPts val="0"/>
              </a:spcBef>
            </a:pPr>
            <a:r>
              <a:rPr lang="en-US" sz="1400" dirty="0" err="1">
                <a:latin typeface="Arial" pitchFamily="34" charset="0"/>
                <a:cs typeface="Arial" pitchFamily="34" charset="0"/>
              </a:rPr>
              <a:t>CoreLogic’s</a:t>
            </a:r>
            <a:r>
              <a:rPr lang="en-US" sz="1400" dirty="0">
                <a:latin typeface="Arial" pitchFamily="34" charset="0"/>
                <a:cs typeface="Arial" pitchFamily="34" charset="0"/>
              </a:rPr>
              <a:t> LLMA and Black Knight’s </a:t>
            </a:r>
            <a:r>
              <a:rPr lang="en-US" sz="1400" dirty="0" err="1">
                <a:latin typeface="Arial" pitchFamily="34" charset="0"/>
                <a:cs typeface="Arial" pitchFamily="34" charset="0"/>
              </a:rPr>
              <a:t>McDash</a:t>
            </a:r>
            <a:r>
              <a:rPr lang="en-US" sz="1400" dirty="0">
                <a:latin typeface="Arial" pitchFamily="34" charset="0"/>
                <a:cs typeface="Arial" pitchFamily="34" charset="0"/>
              </a:rPr>
              <a:t> (servicer data)</a:t>
            </a:r>
          </a:p>
          <a:p>
            <a:pPr lvl="2">
              <a:lnSpc>
                <a:spcPct val="90000"/>
              </a:lnSpc>
              <a:spcBef>
                <a:spcPts val="0"/>
              </a:spcBef>
            </a:pPr>
            <a:r>
              <a:rPr lang="en-US" sz="1400" dirty="0">
                <a:latin typeface="Arial" pitchFamily="34" charset="0"/>
                <a:cs typeface="Arial" pitchFamily="34" charset="0"/>
              </a:rPr>
              <a:t>Fannie Mae’s Loan Performance data and Freddie Mac’s Loan-Level Data (acquisition data)</a:t>
            </a:r>
          </a:p>
          <a:p>
            <a:pPr lvl="2">
              <a:lnSpc>
                <a:spcPct val="90000"/>
              </a:lnSpc>
              <a:spcBef>
                <a:spcPts val="0"/>
              </a:spcBef>
            </a:pPr>
            <a:r>
              <a:rPr lang="en-US" sz="1400" dirty="0">
                <a:latin typeface="Arial" pitchFamily="34" charset="0"/>
                <a:cs typeface="Arial" pitchFamily="34" charset="0"/>
              </a:rPr>
              <a:t>FHA Snapshot data (endorsement data)</a:t>
            </a:r>
          </a:p>
          <a:p>
            <a:pPr lvl="2">
              <a:lnSpc>
                <a:spcPct val="90000"/>
              </a:lnSpc>
              <a:spcBef>
                <a:spcPts val="0"/>
              </a:spcBef>
            </a:pPr>
            <a:r>
              <a:rPr lang="en-US" sz="1400" dirty="0">
                <a:latin typeface="Arial" pitchFamily="34" charset="0"/>
                <a:cs typeface="Arial" pitchFamily="34" charset="0"/>
              </a:rPr>
              <a:t>Data from Zillow on existing home sales and unique listings</a:t>
            </a:r>
          </a:p>
          <a:p>
            <a:pPr>
              <a:spcBef>
                <a:spcPts val="0"/>
              </a:spcBef>
            </a:pPr>
            <a:r>
              <a:rPr lang="en-US" sz="1800" dirty="0">
                <a:latin typeface="Arial" panose="020B0604020202020204" pitchFamily="34" charset="0"/>
                <a:cs typeface="Arial" panose="020B0604020202020204" pitchFamily="34" charset="0"/>
              </a:rPr>
              <a:t>Advantages of the AEI Housing Market Indicators:</a:t>
            </a:r>
          </a:p>
          <a:p>
            <a:pPr lvl="1">
              <a:spcBef>
                <a:spcPts val="0"/>
              </a:spcBef>
            </a:pPr>
            <a:r>
              <a:rPr lang="en-US" sz="1400" dirty="0">
                <a:latin typeface="Arial" pitchFamily="34" charset="0"/>
                <a:cs typeface="Arial" pitchFamily="34" charset="0"/>
              </a:rPr>
              <a:t>Most in-depth resource for key housing data and trends (select data available online for download)</a:t>
            </a:r>
          </a:p>
          <a:p>
            <a:pPr lvl="1">
              <a:spcBef>
                <a:spcPts val="0"/>
              </a:spcBef>
            </a:pPr>
            <a:r>
              <a:rPr lang="en-US" sz="1400" dirty="0">
                <a:latin typeface="Arial" pitchFamily="34" charset="0"/>
                <a:cs typeface="Arial" pitchFamily="34" charset="0"/>
              </a:rPr>
              <a:t>Accurate, timely, and in-depth coverage of purchase trends</a:t>
            </a:r>
          </a:p>
          <a:p>
            <a:pPr lvl="1">
              <a:spcBef>
                <a:spcPts val="0"/>
              </a:spcBef>
            </a:pPr>
            <a:r>
              <a:rPr lang="en-US" sz="1400" dirty="0">
                <a:latin typeface="Arial" pitchFamily="34" charset="0"/>
                <a:cs typeface="Arial" pitchFamily="34" charset="0"/>
              </a:rPr>
              <a:t>Connects the dots for many housing indicators, yielding the most comprehensive analysis of the housing market and boom/bust cycles</a:t>
            </a:r>
          </a:p>
          <a:p>
            <a:pPr>
              <a:spcBef>
                <a:spcPts val="0"/>
              </a:spcBef>
            </a:pPr>
            <a:r>
              <a:rPr lang="en-US" sz="1800" dirty="0">
                <a:latin typeface="Arial" pitchFamily="34" charset="0"/>
                <a:cs typeface="Arial" pitchFamily="34" charset="0"/>
              </a:rPr>
              <a:t>Detailed methodologies are available after “Remaining Briefing Dates” slide.</a:t>
            </a:r>
          </a:p>
        </p:txBody>
      </p:sp>
      <p:sp>
        <p:nvSpPr>
          <p:cNvPr id="4" name="Slide Number Placeholder 3"/>
          <p:cNvSpPr>
            <a:spLocks noGrp="1"/>
          </p:cNvSpPr>
          <p:nvPr>
            <p:ph type="sldNum" sz="quarter" idx="12"/>
          </p:nvPr>
        </p:nvSpPr>
        <p:spPr>
          <a:xfrm>
            <a:off x="6808931" y="6193617"/>
            <a:ext cx="2057400" cy="365125"/>
          </a:xfrm>
        </p:spPr>
        <p:txBody>
          <a:bodyPr/>
          <a:lstStyle/>
          <a:p>
            <a:fld id="{AA64661E-BB1B-4562-AFE2-BCC756829917}" type="slidenum">
              <a:rPr lang="en-US" smtClean="0"/>
              <a:pPr/>
              <a:t>2</a:t>
            </a:fld>
            <a:endParaRPr lang="en-US" dirty="0"/>
          </a:p>
        </p:txBody>
      </p:sp>
    </p:spTree>
    <p:extLst>
      <p:ext uri="{BB962C8B-B14F-4D97-AF65-F5344CB8AC3E}">
        <p14:creationId xmlns:p14="http://schemas.microsoft.com/office/powerpoint/2010/main" val="7307652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291" y="69442"/>
            <a:ext cx="8967523" cy="471247"/>
          </a:xfrm>
          <a:solidFill>
            <a:schemeClr val="accent1">
              <a:lumMod val="40000"/>
              <a:lumOff val="60000"/>
            </a:schemeClr>
          </a:solidFill>
        </p:spPr>
        <p:txBody>
          <a:bodyPr>
            <a:noAutofit/>
          </a:bodyPr>
          <a:lstStyle/>
          <a:p>
            <a:pPr algn="ctr"/>
            <a:r>
              <a:rPr lang="en-US" sz="2400" dirty="0" smtClean="0">
                <a:latin typeface="Arial" panose="020B0604020202020204" pitchFamily="34" charset="0"/>
                <a:cs typeface="Arial" panose="020B0604020202020204" pitchFamily="34" charset="0"/>
              </a:rPr>
              <a:t>Work from Home and Arbitrage</a:t>
            </a:r>
            <a:endParaRPr lang="en-US" sz="2400" strike="sngStrike" dirty="0">
              <a:solidFill>
                <a:srgbClr val="FF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954087"/>
            <a:ext cx="8229600" cy="569914"/>
          </a:xfrm>
        </p:spPr>
        <p:txBody>
          <a:bodyPr>
            <a:normAutofit/>
          </a:bodyPr>
          <a:lstStyle/>
          <a:p>
            <a:pPr marL="0" indent="0" algn="ctr">
              <a:buNone/>
            </a:pPr>
            <a:endParaRPr lang="en-US" sz="1600" b="1" dirty="0"/>
          </a:p>
          <a:p>
            <a:pPr marL="0" indent="0" algn="ctr">
              <a:buNone/>
            </a:pPr>
            <a:endParaRPr lang="en-US" sz="1600" b="1" i="1" dirty="0">
              <a:latin typeface="Arial" panose="020B0604020202020204" pitchFamily="34" charset="0"/>
              <a:cs typeface="Arial" panose="020B0604020202020204" pitchFamily="34" charset="0"/>
            </a:endParaRPr>
          </a:p>
        </p:txBody>
      </p:sp>
      <p:sp>
        <p:nvSpPr>
          <p:cNvPr id="6" name="Rectangle 5"/>
          <p:cNvSpPr/>
          <p:nvPr/>
        </p:nvSpPr>
        <p:spPr>
          <a:xfrm>
            <a:off x="0" y="625883"/>
            <a:ext cx="9143999" cy="1546577"/>
          </a:xfrm>
          <a:prstGeom prst="rect">
            <a:avLst/>
          </a:prstGeom>
        </p:spPr>
        <p:txBody>
          <a:bodyPr wrap="square">
            <a:spAutoFit/>
          </a:bodyPr>
          <a:lstStyle/>
          <a:p>
            <a:pPr algn="ctr">
              <a:lnSpc>
                <a:spcPct val="90000"/>
              </a:lnSpc>
            </a:pPr>
            <a:r>
              <a:rPr lang="en-US" sz="1500" b="1" i="1" dirty="0" smtClean="0">
                <a:latin typeface="Arial" panose="020B0604020202020204" pitchFamily="34" charset="0"/>
                <a:cs typeface="Arial" panose="020B0604020202020204" pitchFamily="34" charset="0"/>
              </a:rPr>
              <a:t>Another factor that may sustain this housing boom is that higher </a:t>
            </a:r>
            <a:r>
              <a:rPr lang="en-US" sz="1500" b="1" i="1" dirty="0">
                <a:latin typeface="Arial" panose="020B0604020202020204" pitchFamily="34" charset="0"/>
                <a:cs typeface="Arial" panose="020B0604020202020204" pitchFamily="34" charset="0"/>
              </a:rPr>
              <a:t>income workers, who have greater opportunities to Work from Home (WFH), are </a:t>
            </a:r>
            <a:r>
              <a:rPr lang="en-US" sz="1500" b="1" i="1" dirty="0" smtClean="0">
                <a:latin typeface="Arial" panose="020B0604020202020204" pitchFamily="34" charset="0"/>
                <a:cs typeface="Arial" panose="020B0604020202020204" pitchFamily="34" charset="0"/>
              </a:rPr>
              <a:t>now able </a:t>
            </a:r>
            <a:r>
              <a:rPr lang="en-US" sz="1500" b="1" i="1" dirty="0">
                <a:latin typeface="Arial" panose="020B0604020202020204" pitchFamily="34" charset="0"/>
                <a:cs typeface="Arial" panose="020B0604020202020204" pitchFamily="34" charset="0"/>
              </a:rPr>
              <a:t>to profit from arbitrage opportunities offered by </a:t>
            </a:r>
            <a:r>
              <a:rPr lang="en-US" sz="1500" b="1" i="1" dirty="0" smtClean="0">
                <a:latin typeface="Arial" panose="020B0604020202020204" pitchFamily="34" charset="0"/>
                <a:cs typeface="Arial" panose="020B0604020202020204" pitchFamily="34" charset="0"/>
              </a:rPr>
              <a:t>substantially different </a:t>
            </a:r>
            <a:r>
              <a:rPr lang="en-US" sz="1500" b="1" i="1" dirty="0">
                <a:latin typeface="Arial" panose="020B0604020202020204" pitchFamily="34" charset="0"/>
                <a:cs typeface="Arial" panose="020B0604020202020204" pitchFamily="34" charset="0"/>
              </a:rPr>
              <a:t>home prices </a:t>
            </a:r>
            <a:r>
              <a:rPr lang="en-US" sz="1500" b="1" i="1" dirty="0" smtClean="0">
                <a:latin typeface="Arial" panose="020B0604020202020204" pitchFamily="34" charset="0"/>
                <a:cs typeface="Arial" panose="020B0604020202020204" pitchFamily="34" charset="0"/>
              </a:rPr>
              <a:t>within and across metros </a:t>
            </a:r>
            <a:r>
              <a:rPr lang="en-US" sz="1500" b="1" i="1" dirty="0">
                <a:latin typeface="Arial" panose="020B0604020202020204" pitchFamily="34" charset="0"/>
                <a:cs typeface="Arial" panose="020B0604020202020204" pitchFamily="34" charset="0"/>
              </a:rPr>
              <a:t>and regions (especially on a per square foot basis</a:t>
            </a:r>
            <a:r>
              <a:rPr lang="en-US" sz="1500" b="1" i="1" dirty="0" smtClean="0">
                <a:latin typeface="Arial" panose="020B0604020202020204" pitchFamily="34" charset="0"/>
                <a:cs typeface="Arial" panose="020B0604020202020204" pitchFamily="34" charset="0"/>
              </a:rPr>
              <a:t>).  As </a:t>
            </a:r>
            <a:r>
              <a:rPr lang="en-US" sz="1500" b="1" i="1" dirty="0">
                <a:latin typeface="Arial" panose="020B0604020202020204" pitchFamily="34" charset="0"/>
                <a:cs typeface="Arial" panose="020B0604020202020204" pitchFamily="34" charset="0"/>
              </a:rPr>
              <a:t>e</a:t>
            </a:r>
            <a:r>
              <a:rPr lang="en-US" sz="1500" b="1" i="1" dirty="0" smtClean="0">
                <a:latin typeface="Arial" panose="020B0604020202020204" pitchFamily="34" charset="0"/>
                <a:cs typeface="Arial" panose="020B0604020202020204" pitchFamily="34" charset="0"/>
              </a:rPr>
              <a:t>mployers have become more accepting of WFH, more employees will take advantage of the opportunity (left panel). Nearly </a:t>
            </a:r>
            <a:r>
              <a:rPr lang="en-US" sz="1500" b="1" i="1" dirty="0">
                <a:latin typeface="Arial" panose="020B0604020202020204" pitchFamily="34" charset="0"/>
                <a:cs typeface="Arial" panose="020B0604020202020204" pitchFamily="34" charset="0"/>
              </a:rPr>
              <a:t>¼ of US households live in metros with an average median home price/median household income ratio of 6.9, while the rest of the country has a ratio of </a:t>
            </a:r>
            <a:r>
              <a:rPr lang="en-US" sz="1500" b="1" i="1" dirty="0" smtClean="0">
                <a:latin typeface="Arial" panose="020B0604020202020204" pitchFamily="34" charset="0"/>
                <a:cs typeface="Arial" panose="020B0604020202020204" pitchFamily="34" charset="0"/>
              </a:rPr>
              <a:t>3.3 (right panel). </a:t>
            </a:r>
            <a:r>
              <a:rPr lang="en-US" sz="1500" b="1" i="1" dirty="0">
                <a:latin typeface="Arial" panose="020B0604020202020204" pitchFamily="34" charset="0"/>
                <a:cs typeface="Arial" panose="020B0604020202020204" pitchFamily="34" charset="0"/>
              </a:rPr>
              <a:t>And WFH buyer incomes are </a:t>
            </a:r>
            <a:r>
              <a:rPr lang="en-US" sz="1500" b="1" i="1" dirty="0" smtClean="0">
                <a:latin typeface="Arial" panose="020B0604020202020204" pitchFamily="34" charset="0"/>
                <a:cs typeface="Arial" panose="020B0604020202020204" pitchFamily="34" charset="0"/>
              </a:rPr>
              <a:t>well above average.</a:t>
            </a:r>
            <a:endParaRPr lang="en-US" sz="1500" b="1" i="1" dirty="0">
              <a:latin typeface="Arial" panose="020B0604020202020204" pitchFamily="34" charset="0"/>
              <a:cs typeface="Arial" panose="020B0604020202020204" pitchFamily="34" charset="0"/>
            </a:endParaRPr>
          </a:p>
        </p:txBody>
      </p:sp>
      <p:sp>
        <p:nvSpPr>
          <p:cNvPr id="7" name="TextBox 6"/>
          <p:cNvSpPr txBox="1"/>
          <p:nvPr/>
        </p:nvSpPr>
        <p:spPr>
          <a:xfrm>
            <a:off x="183307" y="5747149"/>
            <a:ext cx="8769139" cy="738664"/>
          </a:xfrm>
          <a:prstGeom prst="rect">
            <a:avLst/>
          </a:prstGeom>
          <a:noFill/>
        </p:spPr>
        <p:txBody>
          <a:bodyPr wrap="square" rtlCol="0">
            <a:spAutoFit/>
          </a:bodyPr>
          <a:lstStyle/>
          <a:p>
            <a:r>
              <a:rPr lang="en-US" sz="1050" dirty="0">
                <a:cs typeface="Arial" panose="020B0604020202020204" pitchFamily="34" charset="0"/>
              </a:rPr>
              <a:t>* AVM stands for automated valuation model, which estimates a sales price for a given point in time. We use the Dec. 2020 AVM.</a:t>
            </a:r>
          </a:p>
          <a:p>
            <a:r>
              <a:rPr lang="en-US" sz="1050" dirty="0">
                <a:cs typeface="Arial" panose="020B0604020202020204" pitchFamily="34" charset="0"/>
              </a:rPr>
              <a:t>Note: table is for about 32,000 traced home sellers that sold homes in the San-Francisco CSA and subsequently bought a new home in the highlighted CSAs in 2020.</a:t>
            </a:r>
          </a:p>
          <a:p>
            <a:r>
              <a:rPr lang="en-US" sz="1050" dirty="0" smtClean="0">
                <a:cs typeface="Arial" panose="020B0604020202020204" pitchFamily="34" charset="0"/>
              </a:rPr>
              <a:t>Source</a:t>
            </a:r>
            <a:r>
              <a:rPr lang="en-US" sz="1050" dirty="0">
                <a:cs typeface="Arial" panose="020B0604020202020204" pitchFamily="34" charset="0"/>
              </a:rPr>
              <a:t>: </a:t>
            </a:r>
            <a:r>
              <a:rPr lang="en-US" sz="1050" dirty="0" smtClean="0">
                <a:cs typeface="Arial" panose="020B0604020202020204" pitchFamily="34" charset="0"/>
              </a:rPr>
              <a:t>Survey of Working Arrangements and Attitudes (SWAA) and AEI Housing Center, </a:t>
            </a:r>
            <a:r>
              <a:rPr lang="en-US" sz="1050" dirty="0">
                <a:cs typeface="Arial" panose="020B0604020202020204" pitchFamily="34" charset="0"/>
                <a:hlinkClick r:id="rId3"/>
              </a:rPr>
              <a:t>www.AEI.org/housing</a:t>
            </a:r>
            <a:r>
              <a:rPr lang="en-US" sz="1050" dirty="0">
                <a:cs typeface="Arial" panose="020B0604020202020204" pitchFamily="34" charset="0"/>
              </a:rPr>
              <a:t>. </a:t>
            </a:r>
          </a:p>
        </p:txBody>
      </p:sp>
      <p:pic>
        <p:nvPicPr>
          <p:cNvPr id="8" name="Picture 7"/>
          <p:cNvPicPr>
            <a:picLocks noChangeAspect="1"/>
          </p:cNvPicPr>
          <p:nvPr/>
        </p:nvPicPr>
        <p:blipFill rotWithShape="1">
          <a:blip r:embed="rId4"/>
          <a:srcRect r="889"/>
          <a:stretch/>
        </p:blipFill>
        <p:spPr>
          <a:xfrm>
            <a:off x="183307" y="2508764"/>
            <a:ext cx="4080810" cy="2970310"/>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1985976270"/>
              </p:ext>
            </p:extLst>
          </p:nvPr>
        </p:nvGraphicFramePr>
        <p:xfrm>
          <a:off x="4410724" y="2307560"/>
          <a:ext cx="4425706" cy="3136476"/>
        </p:xfrm>
        <a:graphic>
          <a:graphicData uri="http://schemas.openxmlformats.org/drawingml/2006/table">
            <a:tbl>
              <a:tblPr bandRow="1">
                <a:tableStyleId>{5C22544A-7EE6-4342-B048-85BDC9FD1C3A}</a:tableStyleId>
              </a:tblPr>
              <a:tblGrid>
                <a:gridCol w="2871226">
                  <a:extLst>
                    <a:ext uri="{9D8B030D-6E8A-4147-A177-3AD203B41FA5}">
                      <a16:colId xmlns:a16="http://schemas.microsoft.com/office/drawing/2014/main" val="1298685819"/>
                    </a:ext>
                  </a:extLst>
                </a:gridCol>
                <a:gridCol w="789709">
                  <a:extLst>
                    <a:ext uri="{9D8B030D-6E8A-4147-A177-3AD203B41FA5}">
                      <a16:colId xmlns:a16="http://schemas.microsoft.com/office/drawing/2014/main" val="2461730865"/>
                    </a:ext>
                  </a:extLst>
                </a:gridCol>
                <a:gridCol w="764771">
                  <a:extLst>
                    <a:ext uri="{9D8B030D-6E8A-4147-A177-3AD203B41FA5}">
                      <a16:colId xmlns:a16="http://schemas.microsoft.com/office/drawing/2014/main" val="3533961280"/>
                    </a:ext>
                  </a:extLst>
                </a:gridCol>
              </a:tblGrid>
              <a:tr h="195383">
                <a:tc gridSpan="3">
                  <a:txBody>
                    <a:bodyPr/>
                    <a:lstStyle/>
                    <a:p>
                      <a:pPr algn="l" fontAlgn="b"/>
                      <a:r>
                        <a:rPr lang="en-US" sz="1400" u="none" strike="noStrike" dirty="0">
                          <a:effectLst/>
                        </a:rPr>
                        <a:t>Moved From: San Jose-San Francisco-Oakland, CA CSA </a:t>
                      </a:r>
                      <a:endParaRPr lang="en-US" sz="1400" b="0" i="0" u="none" strike="noStrike" dirty="0">
                        <a:solidFill>
                          <a:srgbClr val="000000"/>
                        </a:solidFill>
                        <a:effectLst/>
                        <a:latin typeface="Calibri" panose="020F0502020204030204" pitchFamily="34" charset="0"/>
                      </a:endParaRPr>
                    </a:p>
                  </a:txBody>
                  <a:tcPr marL="7620" marR="7620" marT="7620" marB="0" anchor="b">
                    <a:noFill/>
                  </a:tcPr>
                </a:tc>
                <a:tc hMerge="1">
                  <a:txBody>
                    <a:bodyPr/>
                    <a:lstStyle/>
                    <a:p>
                      <a:endParaRPr lang="en-US"/>
                    </a:p>
                  </a:txBody>
                  <a:tcPr/>
                </a:tc>
                <a:tc hMerge="1">
                  <a:txBody>
                    <a:bodyPr/>
                    <a:lstStyle/>
                    <a:p>
                      <a:pPr algn="l" fontAlgn="b"/>
                      <a:endParaRPr lang="en-US" sz="1600" b="0" i="0" u="none" strike="noStrike" dirty="0">
                        <a:solidFill>
                          <a:srgbClr val="000000"/>
                        </a:solidFill>
                        <a:effectLst/>
                        <a:latin typeface="Calibri" panose="020F0502020204030204" pitchFamily="34" charset="0"/>
                      </a:endParaRPr>
                    </a:p>
                  </a:txBody>
                  <a:tcPr marL="7620" marR="7620" marT="7620" marB="0" anchor="b">
                    <a:solidFill>
                      <a:srgbClr val="92D050"/>
                    </a:solidFill>
                  </a:tcPr>
                </a:tc>
                <a:extLst>
                  <a:ext uri="{0D108BD9-81ED-4DB2-BD59-A6C34878D82A}">
                    <a16:rowId xmlns:a16="http://schemas.microsoft.com/office/drawing/2014/main" val="3158588151"/>
                  </a:ext>
                </a:extLst>
              </a:tr>
              <a:tr h="350009">
                <a:tc>
                  <a:txBody>
                    <a:bodyPr/>
                    <a:lstStyle/>
                    <a:p>
                      <a:pPr algn="l" fontAlgn="b"/>
                      <a:r>
                        <a:rPr lang="en-US" sz="1200" u="none" strike="noStrike" dirty="0">
                          <a:effectLst/>
                        </a:rPr>
                        <a:t>Moved To </a:t>
                      </a:r>
                      <a:endParaRPr lang="en-US" sz="1200" b="0" i="0" u="none" strike="noStrike" dirty="0">
                        <a:solidFill>
                          <a:srgbClr val="000000"/>
                        </a:solidFill>
                        <a:effectLst/>
                        <a:latin typeface="Calibri" panose="020F0502020204030204" pitchFamily="34" charset="0"/>
                      </a:endParaRPr>
                    </a:p>
                  </a:txBody>
                  <a:tcPr marL="7620" marR="7620" marT="7620" marB="0" anchor="b">
                    <a:solidFill>
                      <a:schemeClr val="accent1"/>
                    </a:solidFill>
                  </a:tcPr>
                </a:tc>
                <a:tc gridSpan="2">
                  <a:txBody>
                    <a:bodyPr/>
                    <a:lstStyle/>
                    <a:p>
                      <a:pPr algn="ctr" fontAlgn="b"/>
                      <a:r>
                        <a:rPr lang="en-US" sz="1200" u="none" strike="noStrike" dirty="0">
                          <a:effectLst/>
                        </a:rPr>
                        <a:t>Median Ratio for </a:t>
                      </a:r>
                      <a:r>
                        <a:rPr lang="en-US" sz="1200" u="none" strike="noStrike" dirty="0" smtClean="0">
                          <a:effectLst/>
                        </a:rPr>
                        <a:t>Home Bought/Home Sold</a:t>
                      </a:r>
                      <a:endParaRPr lang="en-US" sz="1200" b="0" i="0" u="none" strike="noStrike" dirty="0">
                        <a:solidFill>
                          <a:srgbClr val="000000"/>
                        </a:solidFill>
                        <a:effectLst/>
                        <a:latin typeface="Calibri" panose="020F0502020204030204" pitchFamily="34" charset="0"/>
                      </a:endParaRPr>
                    </a:p>
                  </a:txBody>
                  <a:tcPr marL="7620" marR="7620" marT="7620" marB="0" anchor="b">
                    <a:solidFill>
                      <a:schemeClr val="accent1"/>
                    </a:solidFill>
                  </a:tcPr>
                </a:tc>
                <a:tc hMerge="1">
                  <a:txBody>
                    <a:bodyPr/>
                    <a:lstStyle/>
                    <a:p>
                      <a:pPr algn="ctr" fontAlgn="b"/>
                      <a:endParaRPr lang="en-US" sz="1400" b="0" i="0" u="none" strike="noStrike" dirty="0">
                        <a:solidFill>
                          <a:srgbClr val="000000"/>
                        </a:solidFill>
                        <a:effectLst/>
                        <a:latin typeface="Calibri" panose="020F0502020204030204" pitchFamily="34" charset="0"/>
                      </a:endParaRPr>
                    </a:p>
                  </a:txBody>
                  <a:tcPr marL="7620" marR="7620" marT="7620" marB="0" anchor="b">
                    <a:solidFill>
                      <a:schemeClr val="accent1"/>
                    </a:solidFill>
                  </a:tcPr>
                </a:tc>
                <a:extLst>
                  <a:ext uri="{0D108BD9-81ED-4DB2-BD59-A6C34878D82A}">
                    <a16:rowId xmlns:a16="http://schemas.microsoft.com/office/drawing/2014/main" val="1797572550"/>
                  </a:ext>
                </a:extLst>
              </a:tr>
              <a:tr h="388899">
                <a:tc>
                  <a:txBody>
                    <a:bodyPr/>
                    <a:lstStyle/>
                    <a:p>
                      <a:pPr algn="l" fontAlgn="b"/>
                      <a:r>
                        <a:rPr lang="en-US" sz="1200" u="none" strike="noStrike" dirty="0">
                          <a:effectLst/>
                        </a:rPr>
                        <a:t>Combined Statistical Area (CSA)</a:t>
                      </a:r>
                      <a:endParaRPr lang="en-US" sz="1200" b="0" i="0" u="none" strike="noStrike" dirty="0">
                        <a:solidFill>
                          <a:srgbClr val="000000"/>
                        </a:solidFill>
                        <a:effectLst/>
                        <a:latin typeface="Calibri" panose="020F0502020204030204" pitchFamily="34" charset="0"/>
                      </a:endParaRPr>
                    </a:p>
                  </a:txBody>
                  <a:tcPr marL="7620" marR="7620" marT="7620" marB="0" anchor="b">
                    <a:solidFill>
                      <a:schemeClr val="accent1"/>
                    </a:solidFill>
                  </a:tcPr>
                </a:tc>
                <a:tc>
                  <a:txBody>
                    <a:bodyPr/>
                    <a:lstStyle/>
                    <a:p>
                      <a:pPr algn="ctr" fontAlgn="b"/>
                      <a:r>
                        <a:rPr lang="en-US" sz="1200" u="none" strike="noStrike" dirty="0">
                          <a:effectLst/>
                        </a:rPr>
                        <a:t>AVM*</a:t>
                      </a:r>
                      <a:endParaRPr lang="en-US" sz="1200" b="0" i="0" u="none" strike="noStrike" dirty="0">
                        <a:solidFill>
                          <a:srgbClr val="000000"/>
                        </a:solidFill>
                        <a:effectLst/>
                        <a:latin typeface="Calibri" panose="020F0502020204030204" pitchFamily="34" charset="0"/>
                      </a:endParaRPr>
                    </a:p>
                  </a:txBody>
                  <a:tcPr marL="7620" marR="7620" marT="7620" marB="0" anchor="b">
                    <a:solidFill>
                      <a:schemeClr val="accent1"/>
                    </a:solidFill>
                  </a:tcPr>
                </a:tc>
                <a:tc>
                  <a:txBody>
                    <a:bodyPr/>
                    <a:lstStyle/>
                    <a:p>
                      <a:pPr algn="ctr" fontAlgn="b"/>
                      <a:r>
                        <a:rPr lang="en-US" sz="1200" u="none" strike="noStrike" dirty="0">
                          <a:effectLst/>
                        </a:rPr>
                        <a:t>Price</a:t>
                      </a:r>
                      <a:r>
                        <a:rPr lang="en-US" sz="1200" u="none" strike="noStrike" dirty="0" smtClean="0">
                          <a:effectLst/>
                        </a:rPr>
                        <a:t>/</a:t>
                      </a:r>
                    </a:p>
                    <a:p>
                      <a:pPr algn="ctr" fontAlgn="b"/>
                      <a:r>
                        <a:rPr lang="en-US" sz="1200" u="none" strike="noStrike" dirty="0" smtClean="0">
                          <a:effectLst/>
                        </a:rPr>
                        <a:t>Sq</a:t>
                      </a:r>
                      <a:r>
                        <a:rPr lang="en-US" sz="1200" u="none" strike="noStrike" dirty="0">
                          <a:effectLst/>
                        </a:rPr>
                        <a:t>. </a:t>
                      </a:r>
                      <a:r>
                        <a:rPr lang="en-US" sz="1200" u="none" strike="noStrike" dirty="0" smtClean="0">
                          <a:effectLst/>
                        </a:rPr>
                        <a:t>Ft</a:t>
                      </a:r>
                      <a:endParaRPr lang="en-US" sz="1200" b="0" i="0" u="none" strike="noStrike" dirty="0">
                        <a:solidFill>
                          <a:srgbClr val="000000"/>
                        </a:solidFill>
                        <a:effectLst/>
                        <a:latin typeface="Calibri" panose="020F0502020204030204" pitchFamily="34" charset="0"/>
                      </a:endParaRPr>
                    </a:p>
                  </a:txBody>
                  <a:tcPr marL="7620" marR="7620" marT="7620" marB="0" anchor="b">
                    <a:solidFill>
                      <a:schemeClr val="accent1"/>
                    </a:solidFill>
                  </a:tcPr>
                </a:tc>
                <a:extLst>
                  <a:ext uri="{0D108BD9-81ED-4DB2-BD59-A6C34878D82A}">
                    <a16:rowId xmlns:a16="http://schemas.microsoft.com/office/drawing/2014/main" val="2541962023"/>
                  </a:ext>
                </a:extLst>
              </a:tr>
              <a:tr h="195747">
                <a:tc>
                  <a:txBody>
                    <a:bodyPr/>
                    <a:lstStyle/>
                    <a:p>
                      <a:pPr algn="l" fontAlgn="b"/>
                      <a:r>
                        <a:rPr lang="en-US" sz="1200" u="none" strike="noStrike" dirty="0">
                          <a:effectLst/>
                        </a:rPr>
                        <a:t>Boise City-Mountain Home-Ontario, ID-OR</a:t>
                      </a:r>
                      <a:endParaRPr lang="en-US"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200" u="none" strike="noStrike" dirty="0">
                          <a:effectLst/>
                        </a:rPr>
                        <a:t>58%</a:t>
                      </a:r>
                      <a:endParaRPr lang="en-US"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200" u="none" strike="noStrike" dirty="0">
                          <a:effectLst/>
                        </a:rPr>
                        <a:t>43%</a:t>
                      </a:r>
                      <a:endParaRPr lang="en-US" sz="12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282469937"/>
                  </a:ext>
                </a:extLst>
              </a:tr>
              <a:tr h="195747">
                <a:tc>
                  <a:txBody>
                    <a:bodyPr/>
                    <a:lstStyle/>
                    <a:p>
                      <a:pPr algn="l" fontAlgn="b"/>
                      <a:r>
                        <a:rPr lang="en-US" sz="1200" u="none" strike="noStrike" dirty="0">
                          <a:effectLst/>
                        </a:rPr>
                        <a:t>Dallas-Fort Worth, TX-OK</a:t>
                      </a:r>
                      <a:endParaRPr lang="en-US"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200" u="none" strike="noStrike">
                          <a:effectLst/>
                        </a:rPr>
                        <a:t>54%</a:t>
                      </a:r>
                      <a:endParaRPr lang="en-US" sz="12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200" u="none" strike="noStrike" dirty="0">
                          <a:effectLst/>
                        </a:rPr>
                        <a:t>30%</a:t>
                      </a:r>
                      <a:endParaRPr lang="en-US" sz="12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750771985"/>
                  </a:ext>
                </a:extLst>
              </a:tr>
              <a:tr h="195747">
                <a:tc>
                  <a:txBody>
                    <a:bodyPr/>
                    <a:lstStyle/>
                    <a:p>
                      <a:pPr algn="l" fontAlgn="b"/>
                      <a:r>
                        <a:rPr lang="en-US" sz="1200" u="none" strike="noStrike" dirty="0">
                          <a:effectLst/>
                        </a:rPr>
                        <a:t>Denver-Aurora, CO</a:t>
                      </a:r>
                      <a:endParaRPr lang="en-US"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200" u="none" strike="noStrike" dirty="0">
                          <a:effectLst/>
                        </a:rPr>
                        <a:t>68%</a:t>
                      </a:r>
                      <a:endParaRPr lang="en-US"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200" u="none" strike="noStrike" dirty="0">
                          <a:effectLst/>
                        </a:rPr>
                        <a:t>47%</a:t>
                      </a:r>
                      <a:endParaRPr lang="en-US" sz="12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695576981"/>
                  </a:ext>
                </a:extLst>
              </a:tr>
              <a:tr h="195747">
                <a:tc>
                  <a:txBody>
                    <a:bodyPr/>
                    <a:lstStyle/>
                    <a:p>
                      <a:pPr algn="l" fontAlgn="b"/>
                      <a:r>
                        <a:rPr lang="en-US" sz="1200" u="none" strike="noStrike" dirty="0">
                          <a:effectLst/>
                        </a:rPr>
                        <a:t>Las Vegas-Henderson, NV</a:t>
                      </a:r>
                      <a:endParaRPr lang="en-US"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200" u="none" strike="noStrike" dirty="0">
                          <a:effectLst/>
                        </a:rPr>
                        <a:t>53%</a:t>
                      </a:r>
                      <a:endParaRPr lang="en-US"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200" u="none" strike="noStrike" dirty="0">
                          <a:effectLst/>
                        </a:rPr>
                        <a:t>37%</a:t>
                      </a:r>
                      <a:endParaRPr lang="en-US" sz="12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005140949"/>
                  </a:ext>
                </a:extLst>
              </a:tr>
              <a:tr h="195747">
                <a:tc>
                  <a:txBody>
                    <a:bodyPr/>
                    <a:lstStyle/>
                    <a:p>
                      <a:pPr algn="l" fontAlgn="b"/>
                      <a:r>
                        <a:rPr lang="en-US" sz="1200" u="none" strike="noStrike" dirty="0">
                          <a:effectLst/>
                        </a:rPr>
                        <a:t>Los Angeles-Long Beach, CA</a:t>
                      </a:r>
                      <a:endParaRPr lang="en-US"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200" u="none" strike="noStrike" dirty="0" smtClean="0">
                          <a:effectLst/>
                        </a:rPr>
                        <a:t>92%</a:t>
                      </a:r>
                      <a:endParaRPr lang="en-US"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200" u="none" strike="noStrike" dirty="0" smtClean="0">
                          <a:effectLst/>
                        </a:rPr>
                        <a:t>73%</a:t>
                      </a:r>
                      <a:endParaRPr lang="en-US" sz="12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305218831"/>
                  </a:ext>
                </a:extLst>
              </a:tr>
              <a:tr h="195747">
                <a:tc>
                  <a:txBody>
                    <a:bodyPr/>
                    <a:lstStyle/>
                    <a:p>
                      <a:pPr algn="l" fontAlgn="b"/>
                      <a:r>
                        <a:rPr lang="en-US" sz="1200" b="1" u="none" strike="noStrike" dirty="0">
                          <a:effectLst/>
                        </a:rPr>
                        <a:t>Phoenix-Mesa, AZ</a:t>
                      </a:r>
                      <a:endParaRPr lang="en-US" sz="12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200" b="1" u="none" strike="noStrike" dirty="0">
                          <a:effectLst/>
                        </a:rPr>
                        <a:t>58%</a:t>
                      </a:r>
                      <a:endParaRPr lang="en-US" sz="12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200" b="1" u="none" strike="noStrike" dirty="0">
                          <a:effectLst/>
                        </a:rPr>
                        <a:t>42%</a:t>
                      </a:r>
                      <a:endParaRPr lang="en-US" sz="12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252434070"/>
                  </a:ext>
                </a:extLst>
              </a:tr>
              <a:tr h="195747">
                <a:tc>
                  <a:txBody>
                    <a:bodyPr/>
                    <a:lstStyle/>
                    <a:p>
                      <a:pPr algn="l" fontAlgn="b"/>
                      <a:r>
                        <a:rPr lang="en-US" sz="1200" u="none" strike="noStrike" dirty="0">
                          <a:effectLst/>
                        </a:rPr>
                        <a:t>Portland-Vancouver-Salem, OR-WA</a:t>
                      </a:r>
                      <a:endParaRPr lang="en-US"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200" u="none" strike="noStrike" dirty="0">
                          <a:effectLst/>
                        </a:rPr>
                        <a:t>58%</a:t>
                      </a:r>
                      <a:endParaRPr lang="en-US"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200" u="none" strike="noStrike" dirty="0">
                          <a:effectLst/>
                        </a:rPr>
                        <a:t>38%</a:t>
                      </a:r>
                      <a:endParaRPr lang="en-US" sz="12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669829455"/>
                  </a:ext>
                </a:extLst>
              </a:tr>
              <a:tr h="195747">
                <a:tc>
                  <a:txBody>
                    <a:bodyPr/>
                    <a:lstStyle/>
                    <a:p>
                      <a:pPr algn="l" fontAlgn="b"/>
                      <a:r>
                        <a:rPr lang="en-US" sz="1200" u="none" strike="noStrike" dirty="0">
                          <a:effectLst/>
                        </a:rPr>
                        <a:t>Reno-Carson City-Fernley, NV</a:t>
                      </a:r>
                      <a:endParaRPr lang="en-US"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200" u="none" strike="noStrike" dirty="0">
                          <a:effectLst/>
                        </a:rPr>
                        <a:t>60%</a:t>
                      </a:r>
                      <a:endParaRPr lang="en-US"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200" u="none" strike="noStrike" dirty="0">
                          <a:effectLst/>
                        </a:rPr>
                        <a:t>46%</a:t>
                      </a:r>
                      <a:endParaRPr lang="en-US" sz="12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587334440"/>
                  </a:ext>
                </a:extLst>
              </a:tr>
              <a:tr h="195747">
                <a:tc>
                  <a:txBody>
                    <a:bodyPr/>
                    <a:lstStyle/>
                    <a:p>
                      <a:pPr algn="l" fontAlgn="b"/>
                      <a:r>
                        <a:rPr lang="en-US" sz="1200" b="1" u="none" strike="noStrike" dirty="0">
                          <a:effectLst/>
                        </a:rPr>
                        <a:t>Sacramento-Roseville, CA</a:t>
                      </a:r>
                      <a:endParaRPr lang="en-US" sz="12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200" b="1" u="none" strike="noStrike" dirty="0">
                          <a:effectLst/>
                        </a:rPr>
                        <a:t>66%</a:t>
                      </a:r>
                      <a:endParaRPr lang="en-US" sz="12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200" b="1" u="none" strike="noStrike" dirty="0">
                          <a:effectLst/>
                        </a:rPr>
                        <a:t>46%</a:t>
                      </a:r>
                      <a:endParaRPr lang="en-US" sz="12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451309823"/>
                  </a:ext>
                </a:extLst>
              </a:tr>
              <a:tr h="195747">
                <a:tc>
                  <a:txBody>
                    <a:bodyPr/>
                    <a:lstStyle/>
                    <a:p>
                      <a:pPr algn="l" fontAlgn="b"/>
                      <a:r>
                        <a:rPr lang="en-US" sz="1200" b="1" u="none" strike="noStrike" dirty="0">
                          <a:effectLst/>
                        </a:rPr>
                        <a:t>San Jose-San Francisco-Oakland, CA</a:t>
                      </a:r>
                      <a:endParaRPr lang="en-US" sz="12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200" b="1" u="none" strike="noStrike" dirty="0">
                          <a:effectLst/>
                        </a:rPr>
                        <a:t>120%</a:t>
                      </a:r>
                      <a:endParaRPr lang="en-US" sz="12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200" b="1" u="none" strike="noStrike" dirty="0">
                          <a:effectLst/>
                        </a:rPr>
                        <a:t>92%</a:t>
                      </a:r>
                      <a:endParaRPr lang="en-US" sz="12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356211730"/>
                  </a:ext>
                </a:extLst>
              </a:tr>
              <a:tr h="195747">
                <a:tc>
                  <a:txBody>
                    <a:bodyPr/>
                    <a:lstStyle/>
                    <a:p>
                      <a:pPr algn="l" fontAlgn="b"/>
                      <a:r>
                        <a:rPr lang="en-US" sz="1200" u="none" strike="noStrike" dirty="0">
                          <a:effectLst/>
                        </a:rPr>
                        <a:t>Seattle-Tacoma, WA</a:t>
                      </a:r>
                      <a:endParaRPr lang="en-US"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200" u="none" strike="noStrike" dirty="0" smtClean="0">
                          <a:effectLst/>
                        </a:rPr>
                        <a:t>81%</a:t>
                      </a:r>
                      <a:endParaRPr lang="en-US"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200" u="none" strike="noStrike" dirty="0">
                          <a:effectLst/>
                        </a:rPr>
                        <a:t>56%</a:t>
                      </a:r>
                      <a:endParaRPr lang="en-US" sz="12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399784085"/>
                  </a:ext>
                </a:extLst>
              </a:tr>
            </a:tbl>
          </a:graphicData>
        </a:graphic>
      </p:graphicFrame>
      <p:sp>
        <p:nvSpPr>
          <p:cNvPr id="5" name="Slide Number Placeholder 4"/>
          <p:cNvSpPr>
            <a:spLocks noGrp="1"/>
          </p:cNvSpPr>
          <p:nvPr>
            <p:ph type="sldNum" sz="quarter" idx="12"/>
          </p:nvPr>
        </p:nvSpPr>
        <p:spPr/>
        <p:txBody>
          <a:bodyPr/>
          <a:lstStyle/>
          <a:p>
            <a:fld id="{7E9B0109-0DFA-4CD3-BBF8-0D1B2706CB64}" type="slidenum">
              <a:rPr lang="en-US" smtClean="0"/>
              <a:t>20</a:t>
            </a:fld>
            <a:endParaRPr lang="en-US"/>
          </a:p>
        </p:txBody>
      </p:sp>
    </p:spTree>
    <p:extLst>
      <p:ext uri="{BB962C8B-B14F-4D97-AF65-F5344CB8AC3E}">
        <p14:creationId xmlns:p14="http://schemas.microsoft.com/office/powerpoint/2010/main" val="14044842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291" y="69442"/>
            <a:ext cx="8967523" cy="471247"/>
          </a:xfrm>
          <a:solidFill>
            <a:schemeClr val="accent1">
              <a:lumMod val="40000"/>
              <a:lumOff val="60000"/>
            </a:schemeClr>
          </a:solidFill>
        </p:spPr>
        <p:txBody>
          <a:bodyPr>
            <a:noAutofit/>
          </a:bodyPr>
          <a:lstStyle/>
          <a:p>
            <a:pPr algn="ctr"/>
            <a:r>
              <a:rPr lang="en-US" sz="2400" dirty="0" smtClean="0">
                <a:latin typeface="Arial" panose="020B0604020202020204" pitchFamily="34" charset="0"/>
                <a:cs typeface="Arial" panose="020B0604020202020204" pitchFamily="34" charset="0"/>
              </a:rPr>
              <a:t>Home Price Appreciation Accelerates Despite the Rate Hikes</a:t>
            </a:r>
            <a:endParaRPr lang="en-US" sz="2400" strike="sngStrike" dirty="0">
              <a:solidFill>
                <a:srgbClr val="FF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954087"/>
            <a:ext cx="8229600" cy="569914"/>
          </a:xfrm>
        </p:spPr>
        <p:txBody>
          <a:bodyPr>
            <a:normAutofit/>
          </a:bodyPr>
          <a:lstStyle/>
          <a:p>
            <a:pPr marL="0" indent="0" algn="ctr">
              <a:buNone/>
            </a:pPr>
            <a:endParaRPr lang="en-US" sz="1600" b="1" dirty="0"/>
          </a:p>
          <a:p>
            <a:pPr marL="0" indent="0" algn="ctr">
              <a:buNone/>
            </a:pPr>
            <a:endParaRPr lang="en-US" sz="1600" b="1" i="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EC99EBC0-2918-4B4F-93DA-0B4F20EA1051}" type="slidenum">
              <a:rPr lang="en-US" smtClean="0">
                <a:solidFill>
                  <a:prstClr val="black">
                    <a:tint val="75000"/>
                  </a:prstClr>
                </a:solidFill>
              </a:rPr>
              <a:pPr/>
              <a:t>21</a:t>
            </a:fld>
            <a:endParaRPr lang="en-US" dirty="0">
              <a:solidFill>
                <a:prstClr val="black">
                  <a:tint val="75000"/>
                </a:prstClr>
              </a:solidFill>
            </a:endParaRPr>
          </a:p>
        </p:txBody>
      </p:sp>
      <p:sp>
        <p:nvSpPr>
          <p:cNvPr id="6" name="Rectangle 5"/>
          <p:cNvSpPr/>
          <p:nvPr/>
        </p:nvSpPr>
        <p:spPr>
          <a:xfrm>
            <a:off x="29522" y="540689"/>
            <a:ext cx="9076709" cy="1962076"/>
          </a:xfrm>
          <a:prstGeom prst="rect">
            <a:avLst/>
          </a:prstGeom>
        </p:spPr>
        <p:txBody>
          <a:bodyPr wrap="square">
            <a:spAutoFit/>
          </a:bodyPr>
          <a:lstStyle/>
          <a:p>
            <a:pPr algn="ctr">
              <a:lnSpc>
                <a:spcPct val="90000"/>
              </a:lnSpc>
            </a:pPr>
            <a:r>
              <a:rPr lang="en-US" sz="1500" b="1" i="1" dirty="0" smtClean="0">
                <a:latin typeface="Arial" panose="020B0604020202020204" pitchFamily="34" charset="0"/>
                <a:cs typeface="Arial" panose="020B0604020202020204" pitchFamily="34" charset="0"/>
              </a:rPr>
              <a:t>Despite the recent increase in mortgage rates, rampant home price appreciation continues. In March 2022, the preliminary national year-over-year HPA rate was </a:t>
            </a:r>
            <a:r>
              <a:rPr lang="en-US" sz="1500" b="1" i="1" dirty="0">
                <a:latin typeface="Arial" panose="020B0604020202020204" pitchFamily="34" charset="0"/>
                <a:cs typeface="Arial" panose="020B0604020202020204" pitchFamily="34" charset="0"/>
              </a:rPr>
              <a:t>16.6</a:t>
            </a:r>
            <a:r>
              <a:rPr lang="en-US" sz="1500" b="1" i="1" dirty="0" smtClean="0">
                <a:latin typeface="Arial" panose="020B0604020202020204" pitchFamily="34" charset="0"/>
                <a:cs typeface="Arial" panose="020B0604020202020204" pitchFamily="34" charset="0"/>
              </a:rPr>
              <a:t>%, up from </a:t>
            </a:r>
            <a:r>
              <a:rPr lang="en-US" sz="1500" b="1" i="1" dirty="0">
                <a:latin typeface="Arial" panose="020B0604020202020204" pitchFamily="34" charset="0"/>
                <a:cs typeface="Arial" panose="020B0604020202020204" pitchFamily="34" charset="0"/>
              </a:rPr>
              <a:t>16.4</a:t>
            </a:r>
            <a:r>
              <a:rPr lang="en-US" sz="1500" b="1" i="1" dirty="0" smtClean="0">
                <a:latin typeface="Arial" panose="020B0604020202020204" pitchFamily="34" charset="0"/>
                <a:cs typeface="Arial" panose="020B0604020202020204" pitchFamily="34" charset="0"/>
              </a:rPr>
              <a:t>% in Feb. 2022 and </a:t>
            </a:r>
            <a:r>
              <a:rPr lang="en-US" sz="1500" b="1" i="1" dirty="0">
                <a:latin typeface="Arial" panose="020B0604020202020204" pitchFamily="34" charset="0"/>
                <a:cs typeface="Arial" panose="020B0604020202020204" pitchFamily="34" charset="0"/>
              </a:rPr>
              <a:t>12.0</a:t>
            </a:r>
            <a:r>
              <a:rPr lang="en-US" sz="1500" b="1" i="1" dirty="0" smtClean="0">
                <a:latin typeface="Arial" panose="020B0604020202020204" pitchFamily="34" charset="0"/>
                <a:cs typeface="Arial" panose="020B0604020202020204" pitchFamily="34" charset="0"/>
              </a:rPr>
              <a:t>% a year ago. </a:t>
            </a:r>
            <a:r>
              <a:rPr lang="en-US" sz="1500" b="1" i="1" dirty="0">
                <a:latin typeface="Arial" panose="020B0604020202020204" pitchFamily="34" charset="0"/>
                <a:cs typeface="Arial" panose="020B0604020202020204" pitchFamily="34" charset="0"/>
              </a:rPr>
              <a:t>Since the beginning of 2020, </a:t>
            </a:r>
            <a:r>
              <a:rPr lang="en-US" sz="1500" b="1" i="1" dirty="0" smtClean="0">
                <a:latin typeface="Arial" panose="020B0604020202020204" pitchFamily="34" charset="0"/>
                <a:cs typeface="Arial" panose="020B0604020202020204" pitchFamily="34" charset="0"/>
              </a:rPr>
              <a:t>home prices have risen 33%. This rapid pace of HPA is driven by supply constraints (see next slides), relatively low mortgage rates, and an arbitrage opportunity enhanced by the work from home economy. Having entered the spring buying season, HPA is projected to remain in the mid-teens into June 2022 based on Optimal </a:t>
            </a:r>
            <a:r>
              <a:rPr lang="en-US" sz="1500" b="1" i="1" dirty="0">
                <a:latin typeface="Arial" panose="020B0604020202020204" pitchFamily="34" charset="0"/>
                <a:cs typeface="Arial" panose="020B0604020202020204" pitchFamily="34" charset="0"/>
              </a:rPr>
              <a:t>Blue </a:t>
            </a:r>
            <a:r>
              <a:rPr lang="en-US" sz="1500" b="1" i="1" dirty="0" smtClean="0">
                <a:latin typeface="Arial" panose="020B0604020202020204" pitchFamily="34" charset="0"/>
                <a:cs typeface="Arial" panose="020B0604020202020204" pitchFamily="34" charset="0"/>
              </a:rPr>
              <a:t>data. Without more inventory or a mortgage rate higher than 6%, y-o-y HPA is expected to remain in the mid-teens for the rest of 2022. December 2022 year-over-year HPA is expected to be 17%</a:t>
            </a:r>
            <a:r>
              <a:rPr lang="en-US" sz="1500" b="1" i="1" dirty="0">
                <a:latin typeface="Arial" panose="020B0604020202020204" pitchFamily="34" charset="0"/>
                <a:cs typeface="Arial" panose="020B0604020202020204" pitchFamily="34" charset="0"/>
              </a:rPr>
              <a:t> </a:t>
            </a:r>
            <a:r>
              <a:rPr lang="en-US" sz="1500" b="1" i="1" dirty="0" smtClean="0">
                <a:latin typeface="Arial" panose="020B0604020202020204" pitchFamily="34" charset="0"/>
                <a:cs typeface="Arial" panose="020B0604020202020204" pitchFamily="34" charset="0"/>
              </a:rPr>
              <a:t>with 2023 continuing at a robust 10-12%.</a:t>
            </a:r>
            <a:endParaRPr lang="en-US" sz="1500" b="1" i="1" dirty="0">
              <a:latin typeface="Arial" panose="020B0604020202020204" pitchFamily="34" charset="0"/>
              <a:cs typeface="Arial" panose="020B0604020202020204" pitchFamily="34" charset="0"/>
            </a:endParaRPr>
          </a:p>
        </p:txBody>
      </p:sp>
      <p:sp>
        <p:nvSpPr>
          <p:cNvPr id="9" name="TextBox 8"/>
          <p:cNvSpPr txBox="1"/>
          <p:nvPr/>
        </p:nvSpPr>
        <p:spPr>
          <a:xfrm>
            <a:off x="4530111" y="6182860"/>
            <a:ext cx="4613889" cy="430887"/>
          </a:xfrm>
          <a:prstGeom prst="rect">
            <a:avLst/>
          </a:prstGeom>
          <a:noFill/>
        </p:spPr>
        <p:txBody>
          <a:bodyPr wrap="square" rtlCol="0">
            <a:spAutoFit/>
          </a:bodyPr>
          <a:lstStyle/>
          <a:p>
            <a:r>
              <a:rPr lang="en-US" sz="1100" dirty="0">
                <a:cs typeface="Arial" panose="020B0604020202020204" pitchFamily="34" charset="0"/>
              </a:rPr>
              <a:t>Note: Data are for the entire country.</a:t>
            </a:r>
            <a:r>
              <a:rPr lang="en-US" sz="1100" dirty="0">
                <a:solidFill>
                  <a:prstClr val="black"/>
                </a:solidFill>
                <a:cs typeface="Arial" panose="020B0604020202020204" pitchFamily="34" charset="0"/>
              </a:rPr>
              <a:t> </a:t>
            </a:r>
            <a:r>
              <a:rPr lang="en-US" sz="1100" dirty="0">
                <a:cs typeface="Arial" panose="020B0604020202020204" pitchFamily="34" charset="0"/>
              </a:rPr>
              <a:t>Data for </a:t>
            </a:r>
            <a:r>
              <a:rPr lang="en-US" sz="1100" dirty="0" smtClean="0">
                <a:cs typeface="Arial" panose="020B0604020202020204" pitchFamily="34" charset="0"/>
              </a:rPr>
              <a:t>March 2022 are </a:t>
            </a:r>
            <a:r>
              <a:rPr lang="en-US" sz="1100" dirty="0">
                <a:solidFill>
                  <a:prstClr val="black"/>
                </a:solidFill>
                <a:cs typeface="Arial" panose="020B0604020202020204" pitchFamily="34" charset="0"/>
              </a:rPr>
              <a:t>preliminary.</a:t>
            </a:r>
          </a:p>
          <a:p>
            <a:r>
              <a:rPr lang="en-US" sz="1100" dirty="0">
                <a:solidFill>
                  <a:prstClr val="black"/>
                </a:solidFill>
                <a:cs typeface="Arial" panose="020B0604020202020204" pitchFamily="34" charset="0"/>
              </a:rPr>
              <a:t>Source: AEI Housing Center, </a:t>
            </a:r>
            <a:r>
              <a:rPr lang="en-US" sz="1100" dirty="0">
                <a:solidFill>
                  <a:prstClr val="black"/>
                </a:solidFill>
                <a:cs typeface="Arial" panose="020B0604020202020204" pitchFamily="34" charset="0"/>
                <a:hlinkClick r:id="rId3"/>
              </a:rPr>
              <a:t>www.AEI.org/housing</a:t>
            </a:r>
            <a:r>
              <a:rPr lang="en-US" sz="1100" dirty="0">
                <a:solidFill>
                  <a:prstClr val="black"/>
                </a:solidFill>
                <a:cs typeface="Arial" panose="020B0604020202020204" pitchFamily="34" charset="0"/>
              </a:rPr>
              <a:t>.</a:t>
            </a:r>
          </a:p>
        </p:txBody>
      </p:sp>
      <p:sp>
        <p:nvSpPr>
          <p:cNvPr id="12" name="TextBox 11"/>
          <p:cNvSpPr txBox="1"/>
          <p:nvPr/>
        </p:nvSpPr>
        <p:spPr>
          <a:xfrm>
            <a:off x="176475" y="6181704"/>
            <a:ext cx="4227626" cy="600164"/>
          </a:xfrm>
          <a:prstGeom prst="rect">
            <a:avLst/>
          </a:prstGeom>
          <a:noFill/>
        </p:spPr>
        <p:txBody>
          <a:bodyPr wrap="square" rtlCol="0">
            <a:spAutoFit/>
          </a:bodyPr>
          <a:lstStyle/>
          <a:p>
            <a:r>
              <a:rPr lang="en-US" sz="1100" dirty="0">
                <a:solidFill>
                  <a:prstClr val="black"/>
                </a:solidFill>
                <a:cs typeface="Arial" panose="020B0604020202020204" pitchFamily="34" charset="0"/>
              </a:rPr>
              <a:t>Note: Data are for 30-year fixed-rate prime conventional conforming home purchase mortgages with a loan-to-value of 80 percent.</a:t>
            </a:r>
          </a:p>
          <a:p>
            <a:r>
              <a:rPr lang="en-US" sz="1100" dirty="0">
                <a:solidFill>
                  <a:prstClr val="black"/>
                </a:solidFill>
                <a:cs typeface="Arial" panose="020B0604020202020204" pitchFamily="34" charset="0"/>
              </a:rPr>
              <a:t>Source: Freddie Mac. </a:t>
            </a:r>
          </a:p>
        </p:txBody>
      </p:sp>
      <p:graphicFrame>
        <p:nvGraphicFramePr>
          <p:cNvPr id="11" name="Chart 10"/>
          <p:cNvGraphicFramePr>
            <a:graphicFrameLocks/>
          </p:cNvGraphicFramePr>
          <p:nvPr>
            <p:extLst>
              <p:ext uri="{D42A27DB-BD31-4B8C-83A1-F6EECF244321}">
                <p14:modId xmlns:p14="http://schemas.microsoft.com/office/powerpoint/2010/main" val="2100515197"/>
              </p:ext>
            </p:extLst>
          </p:nvPr>
        </p:nvGraphicFramePr>
        <p:xfrm>
          <a:off x="4488366" y="2632676"/>
          <a:ext cx="4505093" cy="352354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p:cNvGraphicFramePr>
            <a:graphicFrameLocks/>
          </p:cNvGraphicFramePr>
          <p:nvPr>
            <p:extLst>
              <p:ext uri="{D42A27DB-BD31-4B8C-83A1-F6EECF244321}">
                <p14:modId xmlns:p14="http://schemas.microsoft.com/office/powerpoint/2010/main" val="1661665529"/>
              </p:ext>
            </p:extLst>
          </p:nvPr>
        </p:nvGraphicFramePr>
        <p:xfrm>
          <a:off x="176475" y="2784432"/>
          <a:ext cx="4329430" cy="342722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934413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E9B0109-0DFA-4CD3-BBF8-0D1B2706CB64}" type="slidenum">
              <a:rPr lang="en-US" smtClean="0"/>
              <a:t>22</a:t>
            </a:fld>
            <a:endParaRPr lang="en-US"/>
          </a:p>
        </p:txBody>
      </p:sp>
      <p:sp>
        <p:nvSpPr>
          <p:cNvPr id="7" name="Title 1"/>
          <p:cNvSpPr>
            <a:spLocks noGrp="1"/>
          </p:cNvSpPr>
          <p:nvPr>
            <p:ph type="title"/>
          </p:nvPr>
        </p:nvSpPr>
        <p:spPr>
          <a:xfrm>
            <a:off x="224444" y="129985"/>
            <a:ext cx="8728363" cy="350306"/>
          </a:xfrm>
          <a:solidFill>
            <a:schemeClr val="accent1">
              <a:lumMod val="40000"/>
              <a:lumOff val="60000"/>
            </a:schemeClr>
          </a:solidFill>
        </p:spPr>
        <p:txBody>
          <a:bodyPr>
            <a:noAutofit/>
          </a:bodyPr>
          <a:lstStyle/>
          <a:p>
            <a:pPr algn="ctr"/>
            <a:r>
              <a:rPr lang="en-US" sz="2400" dirty="0" smtClean="0">
                <a:latin typeface="Arial" panose="020B0604020202020204" pitchFamily="34" charset="0"/>
                <a:cs typeface="Arial" panose="020B0604020202020204" pitchFamily="34" charset="0"/>
              </a:rPr>
              <a:t>Home Price Appreciation by Price Tier</a:t>
            </a:r>
            <a:endParaRPr lang="en-US" sz="2400" dirty="0">
              <a:latin typeface="Arial" panose="020B0604020202020204" pitchFamily="34" charset="0"/>
              <a:cs typeface="Arial" panose="020B0604020202020204" pitchFamily="34" charset="0"/>
            </a:endParaRPr>
          </a:p>
        </p:txBody>
      </p:sp>
      <p:sp>
        <p:nvSpPr>
          <p:cNvPr id="8" name="Rectangle 7"/>
          <p:cNvSpPr/>
          <p:nvPr/>
        </p:nvSpPr>
        <p:spPr>
          <a:xfrm>
            <a:off x="129770" y="514398"/>
            <a:ext cx="8917709" cy="1708160"/>
          </a:xfrm>
          <a:prstGeom prst="rect">
            <a:avLst/>
          </a:prstGeom>
        </p:spPr>
        <p:txBody>
          <a:bodyPr wrap="square">
            <a:spAutoFit/>
          </a:bodyPr>
          <a:lstStyle/>
          <a:p>
            <a:pPr lvl="0" algn="ctr">
              <a:defRPr/>
            </a:pPr>
            <a:r>
              <a:rPr kumimoji="0" lang="en-US" sz="1500" b="1" i="1"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Since 2012 a large gap in HPA </a:t>
            </a:r>
            <a:r>
              <a:rPr kumimoji="0" lang="en-US" sz="1500" b="1" i="1" u="none" strike="noStrike" kern="1200" cap="none" spc="0" normalizeH="0" baseline="0" noProof="0" dirty="0" smtClean="0">
                <a:ln>
                  <a:noFill/>
                </a:ln>
                <a:effectLst/>
                <a:uLnTx/>
                <a:uFillTx/>
                <a:latin typeface="Arial" panose="020B0604020202020204" pitchFamily="34" charset="0"/>
                <a:ea typeface="Calibri" panose="020F0502020204030204" pitchFamily="34" charset="0"/>
                <a:cs typeface="Arial" panose="020B0604020202020204" pitchFamily="34" charset="0"/>
              </a:rPr>
              <a:t>has developed between the lower and upper end of the market (left panel). Preliminary numbers for </a:t>
            </a:r>
            <a:r>
              <a:rPr lang="en-US" sz="1500" b="1" i="1" dirty="0" smtClean="0">
                <a:latin typeface="Arial" panose="020B0604020202020204" pitchFamily="34" charset="0"/>
                <a:ea typeface="Calibri" panose="020F0502020204030204" pitchFamily="34" charset="0"/>
                <a:cs typeface="Arial" panose="020B0604020202020204" pitchFamily="34" charset="0"/>
              </a:rPr>
              <a:t>March</a:t>
            </a:r>
            <a:r>
              <a:rPr kumimoji="0" lang="en-US" sz="1500" b="1" i="1" u="none" strike="noStrike" kern="1200" cap="none" spc="0" normalizeH="0" baseline="0" noProof="0" dirty="0" smtClean="0">
                <a:ln>
                  <a:noFill/>
                </a:ln>
                <a:effectLst/>
                <a:uLnTx/>
                <a:uFillTx/>
                <a:latin typeface="Arial" panose="020B0604020202020204" pitchFamily="34" charset="0"/>
                <a:ea typeface="Calibri" panose="020F0502020204030204" pitchFamily="34" charset="0"/>
                <a:cs typeface="Arial" panose="020B0604020202020204" pitchFamily="34" charset="0"/>
              </a:rPr>
              <a:t> 2022 indicate that the low price tier continues to have strong HPA, but the med-high and high price tiers, which</a:t>
            </a:r>
            <a:r>
              <a:rPr kumimoji="0" lang="en-US" sz="1500" b="1" i="1" u="none" strike="noStrike" kern="1200" cap="none" spc="0" normalizeH="0" noProof="0" dirty="0" smtClean="0">
                <a:ln>
                  <a:noFill/>
                </a:ln>
                <a:effectLst/>
                <a:uLnTx/>
                <a:uFillTx/>
                <a:latin typeface="Arial" panose="020B0604020202020204" pitchFamily="34" charset="0"/>
                <a:ea typeface="Calibri" panose="020F0502020204030204" pitchFamily="34" charset="0"/>
                <a:cs typeface="Arial" panose="020B0604020202020204" pitchFamily="34" charset="0"/>
              </a:rPr>
              <a:t> are</a:t>
            </a:r>
            <a:r>
              <a:rPr kumimoji="0" lang="en-US" sz="1500" b="1" i="1" u="none" strike="noStrike" kern="1200" cap="none" spc="0" normalizeH="0" baseline="0" noProof="0" dirty="0" smtClean="0">
                <a:ln>
                  <a:noFill/>
                </a:ln>
                <a:effectLst/>
                <a:uLnTx/>
                <a:uFillTx/>
                <a:latin typeface="Arial" panose="020B0604020202020204" pitchFamily="34" charset="0"/>
                <a:ea typeface="Calibri" panose="020F0502020204030204" pitchFamily="34" charset="0"/>
                <a:cs typeface="Arial" panose="020B0604020202020204" pitchFamily="34" charset="0"/>
              </a:rPr>
              <a:t> more dependent on the Fed’s </a:t>
            </a:r>
            <a:r>
              <a:rPr lang="en-US" sz="1500" b="1" i="1" dirty="0" smtClean="0">
                <a:latin typeface="Arial" panose="020B0604020202020204" pitchFamily="34" charset="0"/>
                <a:ea typeface="Calibri" panose="020F0502020204030204" pitchFamily="34" charset="0"/>
                <a:cs typeface="Arial" panose="020B0604020202020204" pitchFamily="34" charset="0"/>
              </a:rPr>
              <a:t>monetary punch bowl for increased buying power from low rates</a:t>
            </a:r>
            <a:r>
              <a:rPr kumimoji="0" lang="en-US" sz="1500" b="1" i="1" u="none" kern="1200" cap="none" spc="0" normalizeH="0" baseline="0" noProof="0" dirty="0" smtClean="0">
                <a:ln>
                  <a:noFill/>
                </a:ln>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1500" b="1" i="1" u="none" strike="noStrike" kern="1200" cap="none" spc="0" normalizeH="0" baseline="0" noProof="0" dirty="0" smtClean="0">
                <a:ln>
                  <a:noFill/>
                </a:ln>
                <a:effectLst/>
                <a:uLnTx/>
                <a:uFillTx/>
                <a:latin typeface="Arial" panose="020B0604020202020204" pitchFamily="34" charset="0"/>
                <a:ea typeface="Calibri" panose="020F0502020204030204" pitchFamily="34" charset="0"/>
                <a:cs typeface="Arial" panose="020B0604020202020204" pitchFamily="34" charset="0"/>
              </a:rPr>
              <a:t>are showing the strongest HPA (right panel). This is a trend reversal. Since</a:t>
            </a:r>
            <a:r>
              <a:rPr kumimoji="0" lang="en-US" sz="1500" b="1" i="1" u="none" strike="noStrike" kern="1200" cap="none" spc="0" normalizeH="0" noProof="0" dirty="0" smtClean="0">
                <a:ln>
                  <a:noFill/>
                </a:ln>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1500" b="1" i="1" u="none" strike="noStrike" kern="1200" cap="none" spc="0" normalizeH="0" baseline="0" noProof="0" dirty="0" smtClean="0">
                <a:ln>
                  <a:noFill/>
                </a:ln>
                <a:effectLst/>
                <a:uLnTx/>
                <a:uFillTx/>
                <a:latin typeface="Arial" panose="020B0604020202020204" pitchFamily="34" charset="0"/>
                <a:ea typeface="Calibri" panose="020F0502020204030204" pitchFamily="34" charset="0"/>
                <a:cs typeface="Arial" panose="020B0604020202020204" pitchFamily="34" charset="0"/>
              </a:rPr>
              <a:t>HPA</a:t>
            </a:r>
            <a:r>
              <a:rPr kumimoji="0" lang="en-US" sz="1500" b="1" i="1" u="none" strike="noStrike" kern="1200" cap="none" spc="0" normalizeH="0" noProof="0" dirty="0" smtClean="0">
                <a:ln>
                  <a:noFill/>
                </a:ln>
                <a:effectLst/>
                <a:uLnTx/>
                <a:uFillTx/>
                <a:latin typeface="Arial" panose="020B0604020202020204" pitchFamily="34" charset="0"/>
                <a:ea typeface="Calibri" panose="020F0502020204030204" pitchFamily="34" charset="0"/>
                <a:cs typeface="Arial" panose="020B0604020202020204" pitchFamily="34" charset="0"/>
              </a:rPr>
              <a:t> has not yet </a:t>
            </a:r>
            <a:r>
              <a:rPr kumimoji="0" lang="en-US" sz="1500" b="1" i="1" u="none" strike="noStrike" kern="1200" cap="none" spc="0" normalizeH="0" baseline="0" noProof="0" dirty="0" smtClean="0">
                <a:ln>
                  <a:noFill/>
                </a:ln>
                <a:effectLst/>
                <a:uLnTx/>
                <a:uFillTx/>
                <a:latin typeface="Arial" panose="020B0604020202020204" pitchFamily="34" charset="0"/>
                <a:ea typeface="Calibri" panose="020F0502020204030204" pitchFamily="34" charset="0"/>
                <a:cs typeface="Arial" panose="020B0604020202020204" pitchFamily="34" charset="0"/>
              </a:rPr>
              <a:t>peaked, it will take a sustained mortgage rate of 6% or more to slow HPA in the med-high</a:t>
            </a:r>
            <a:r>
              <a:rPr kumimoji="0" lang="en-US" sz="1500" b="1" i="1" u="none" strike="noStrike" kern="1200" cap="none" spc="0" normalizeH="0" noProof="0" dirty="0" smtClean="0">
                <a:ln>
                  <a:noFill/>
                </a:ln>
                <a:effectLst/>
                <a:uLnTx/>
                <a:uFillTx/>
                <a:latin typeface="Arial" panose="020B0604020202020204" pitchFamily="34" charset="0"/>
                <a:ea typeface="Calibri" panose="020F0502020204030204" pitchFamily="34" charset="0"/>
                <a:cs typeface="Arial" panose="020B0604020202020204" pitchFamily="34" charset="0"/>
              </a:rPr>
              <a:t> and high price tiers. A 6% rate will still lead to an overall 2023 HPA of 10-12%. </a:t>
            </a:r>
            <a:endParaRPr kumimoji="0" lang="en-US" sz="1500" b="1" i="1" u="none" strike="sng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9" name="TextBox 8"/>
          <p:cNvSpPr txBox="1"/>
          <p:nvPr/>
        </p:nvSpPr>
        <p:spPr>
          <a:xfrm>
            <a:off x="544241" y="6293598"/>
            <a:ext cx="4947325" cy="430887"/>
          </a:xfrm>
          <a:prstGeom prst="rect">
            <a:avLst/>
          </a:prstGeom>
          <a:noFill/>
        </p:spPr>
        <p:txBody>
          <a:bodyPr wrap="square" rtlCol="0">
            <a:spAutoFit/>
          </a:bodyPr>
          <a:lstStyle/>
          <a:p>
            <a:r>
              <a:rPr lang="en-US" sz="1100" dirty="0">
                <a:cs typeface="Arial" panose="020B0604020202020204" pitchFamily="34" charset="0"/>
              </a:rPr>
              <a:t>Note: Data are for the entire country.</a:t>
            </a:r>
            <a:r>
              <a:rPr lang="en-US" sz="1100" dirty="0">
                <a:solidFill>
                  <a:prstClr val="black"/>
                </a:solidFill>
                <a:cs typeface="Arial" panose="020B0604020202020204" pitchFamily="34" charset="0"/>
              </a:rPr>
              <a:t> Data </a:t>
            </a:r>
            <a:r>
              <a:rPr lang="en-US" sz="1100" dirty="0" smtClean="0">
                <a:cs typeface="Arial" panose="020B0604020202020204" pitchFamily="34" charset="0"/>
              </a:rPr>
              <a:t>for March 2022 are </a:t>
            </a:r>
            <a:r>
              <a:rPr lang="en-US" sz="1100" dirty="0">
                <a:solidFill>
                  <a:prstClr val="black"/>
                </a:solidFill>
                <a:cs typeface="Arial" panose="020B0604020202020204" pitchFamily="34" charset="0"/>
              </a:rPr>
              <a:t>preliminary.</a:t>
            </a:r>
          </a:p>
          <a:p>
            <a:r>
              <a:rPr lang="en-US" sz="1100" dirty="0">
                <a:solidFill>
                  <a:prstClr val="black"/>
                </a:solidFill>
                <a:cs typeface="Arial" panose="020B0604020202020204" pitchFamily="34" charset="0"/>
              </a:rPr>
              <a:t>Source: AEI Housing Center, </a:t>
            </a:r>
            <a:r>
              <a:rPr lang="en-US" sz="1100" dirty="0">
                <a:solidFill>
                  <a:prstClr val="black"/>
                </a:solidFill>
                <a:cs typeface="Arial" panose="020B0604020202020204" pitchFamily="34" charset="0"/>
                <a:hlinkClick r:id="rId2"/>
              </a:rPr>
              <a:t>www.AEI.org/housing</a:t>
            </a:r>
            <a:r>
              <a:rPr lang="en-US" sz="1100" dirty="0">
                <a:solidFill>
                  <a:prstClr val="black"/>
                </a:solidFill>
                <a:cs typeface="Arial" panose="020B0604020202020204" pitchFamily="34" charset="0"/>
              </a:rPr>
              <a:t>.</a:t>
            </a:r>
          </a:p>
        </p:txBody>
      </p:sp>
      <p:graphicFrame>
        <p:nvGraphicFramePr>
          <p:cNvPr id="10" name="Chart 9"/>
          <p:cNvGraphicFramePr>
            <a:graphicFrameLocks/>
          </p:cNvGraphicFramePr>
          <p:nvPr>
            <p:extLst>
              <p:ext uri="{D42A27DB-BD31-4B8C-83A1-F6EECF244321}">
                <p14:modId xmlns:p14="http://schemas.microsoft.com/office/powerpoint/2010/main" val="3464745498"/>
              </p:ext>
            </p:extLst>
          </p:nvPr>
        </p:nvGraphicFramePr>
        <p:xfrm>
          <a:off x="224444" y="2256665"/>
          <a:ext cx="4313495" cy="407822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a:graphicFrameLocks/>
          </p:cNvGraphicFramePr>
          <p:nvPr>
            <p:extLst>
              <p:ext uri="{D42A27DB-BD31-4B8C-83A1-F6EECF244321}">
                <p14:modId xmlns:p14="http://schemas.microsoft.com/office/powerpoint/2010/main" val="2853737978"/>
              </p:ext>
            </p:extLst>
          </p:nvPr>
        </p:nvGraphicFramePr>
        <p:xfrm>
          <a:off x="4410969" y="2135460"/>
          <a:ext cx="4541838" cy="422089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213714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4927" t="21626" r="4992" b="16260"/>
          <a:stretch/>
        </p:blipFill>
        <p:spPr>
          <a:xfrm>
            <a:off x="224444" y="2490028"/>
            <a:ext cx="5972834" cy="3294762"/>
          </a:xfrm>
          <a:prstGeom prst="rect">
            <a:avLst/>
          </a:prstGeom>
        </p:spPr>
      </p:pic>
      <p:sp>
        <p:nvSpPr>
          <p:cNvPr id="4" name="Slide Number Placeholder 3"/>
          <p:cNvSpPr>
            <a:spLocks noGrp="1"/>
          </p:cNvSpPr>
          <p:nvPr>
            <p:ph type="sldNum" sz="quarter" idx="12"/>
          </p:nvPr>
        </p:nvSpPr>
        <p:spPr/>
        <p:txBody>
          <a:bodyPr/>
          <a:lstStyle/>
          <a:p>
            <a:fld id="{7E9B0109-0DFA-4CD3-BBF8-0D1B2706CB64}" type="slidenum">
              <a:rPr lang="en-US" smtClean="0"/>
              <a:t>23</a:t>
            </a:fld>
            <a:endParaRPr lang="en-US"/>
          </a:p>
        </p:txBody>
      </p:sp>
      <p:sp>
        <p:nvSpPr>
          <p:cNvPr id="7" name="Title 1"/>
          <p:cNvSpPr>
            <a:spLocks noGrp="1"/>
          </p:cNvSpPr>
          <p:nvPr>
            <p:ph type="title"/>
          </p:nvPr>
        </p:nvSpPr>
        <p:spPr>
          <a:xfrm>
            <a:off x="224444" y="129985"/>
            <a:ext cx="8728363" cy="552404"/>
          </a:xfrm>
          <a:solidFill>
            <a:schemeClr val="accent1">
              <a:lumMod val="40000"/>
              <a:lumOff val="60000"/>
            </a:schemeClr>
          </a:solidFill>
        </p:spPr>
        <p:txBody>
          <a:bodyPr>
            <a:noAutofit/>
          </a:bodyPr>
          <a:lstStyle/>
          <a:p>
            <a:pPr algn="ctr"/>
            <a:r>
              <a:rPr lang="en-US" sz="2600" dirty="0" smtClean="0">
                <a:latin typeface="Arial" panose="020B0604020202020204" pitchFamily="34" charset="0"/>
                <a:cs typeface="Arial" panose="020B0604020202020204" pitchFamily="34" charset="0"/>
              </a:rPr>
              <a:t>Home Price Appreciation (HPA) by Metro (50 Largest)</a:t>
            </a:r>
            <a:endParaRPr lang="en-US" sz="2600" dirty="0">
              <a:latin typeface="Arial" panose="020B0604020202020204" pitchFamily="34" charset="0"/>
              <a:cs typeface="Arial" panose="020B0604020202020204" pitchFamily="34" charset="0"/>
            </a:endParaRPr>
          </a:p>
        </p:txBody>
      </p:sp>
      <p:sp>
        <p:nvSpPr>
          <p:cNvPr id="8" name="Rectangle 7"/>
          <p:cNvSpPr/>
          <p:nvPr/>
        </p:nvSpPr>
        <p:spPr>
          <a:xfrm>
            <a:off x="167198" y="695671"/>
            <a:ext cx="8828117" cy="1477328"/>
          </a:xfrm>
          <a:prstGeom prst="rect">
            <a:avLst/>
          </a:prstGeom>
        </p:spPr>
        <p:txBody>
          <a:bodyPr wrap="square">
            <a:spAutoFit/>
          </a:bodyPr>
          <a:lstStyle/>
          <a:p>
            <a:pPr lvl="0" algn="ctr">
              <a:defRPr/>
            </a:pPr>
            <a:r>
              <a:rPr kumimoji="0" lang="en-US" sz="1500" b="1" i="1" u="none" kern="1200" cap="none" spc="0" normalizeH="0" baseline="0" noProof="0" dirty="0" smtClean="0">
                <a:ln>
                  <a:noFill/>
                </a:ln>
                <a:effectLst/>
                <a:uLnTx/>
                <a:uFillTx/>
                <a:latin typeface="Arial" panose="020B0604020202020204" pitchFamily="34" charset="0"/>
                <a:ea typeface="Calibri" panose="020F0502020204030204" pitchFamily="34" charset="0"/>
                <a:cs typeface="Arial" panose="020B0604020202020204" pitchFamily="34" charset="0"/>
              </a:rPr>
              <a:t>While home prices</a:t>
            </a:r>
            <a:r>
              <a:rPr kumimoji="0" lang="en-US" sz="1500" b="1" i="1" u="none" kern="1200" cap="none" spc="0" normalizeH="0" noProof="0" dirty="0" smtClean="0">
                <a:ln>
                  <a:noFill/>
                </a:ln>
                <a:effectLst/>
                <a:uLnTx/>
                <a:uFillTx/>
                <a:latin typeface="Arial" panose="020B0604020202020204" pitchFamily="34" charset="0"/>
                <a:ea typeface="Calibri" panose="020F0502020204030204" pitchFamily="34" charset="0"/>
                <a:cs typeface="Arial" panose="020B0604020202020204" pitchFamily="34" charset="0"/>
              </a:rPr>
              <a:t> are </a:t>
            </a:r>
            <a:r>
              <a:rPr lang="en-US" sz="1500" b="1" i="1" dirty="0">
                <a:latin typeface="Arial" panose="020B0604020202020204" pitchFamily="34" charset="0"/>
                <a:ea typeface="Calibri" panose="020F0502020204030204" pitchFamily="34" charset="0"/>
                <a:cs typeface="Arial" panose="020B0604020202020204" pitchFamily="34" charset="0"/>
              </a:rPr>
              <a:t>booming </a:t>
            </a:r>
            <a:r>
              <a:rPr lang="en-US" sz="1500" b="1" i="1" dirty="0" smtClean="0">
                <a:latin typeface="Arial" panose="020B0604020202020204" pitchFamily="34" charset="0"/>
                <a:ea typeface="Calibri" panose="020F0502020204030204" pitchFamily="34" charset="0"/>
                <a:cs typeface="Arial" panose="020B0604020202020204" pitchFamily="34" charset="0"/>
              </a:rPr>
              <a:t>everywhere,</a:t>
            </a:r>
            <a:r>
              <a:rPr lang="en-US" sz="1500" b="1" i="1" dirty="0" smtClean="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1500" b="1" i="1" dirty="0" smtClean="0">
                <a:latin typeface="Arial" panose="020B0604020202020204" pitchFamily="34" charset="0"/>
                <a:ea typeface="Calibri" panose="020F0502020204030204" pitchFamily="34" charset="0"/>
                <a:cs typeface="Arial" panose="020B0604020202020204" pitchFamily="34" charset="0"/>
              </a:rPr>
              <a:t>metros in Florida (Cape </a:t>
            </a:r>
            <a:r>
              <a:rPr lang="en-US" sz="1500" b="1" i="1" dirty="0">
                <a:latin typeface="Arial" panose="020B0604020202020204" pitchFamily="34" charset="0"/>
                <a:ea typeface="Calibri" panose="020F0502020204030204" pitchFamily="34" charset="0"/>
                <a:cs typeface="Arial" panose="020B0604020202020204" pitchFamily="34" charset="0"/>
              </a:rPr>
              <a:t>Coral, North Port, Tampa, </a:t>
            </a:r>
            <a:r>
              <a:rPr lang="en-US" sz="1500" b="1" i="1" dirty="0" smtClean="0">
                <a:latin typeface="Arial" panose="020B0604020202020204" pitchFamily="34" charset="0"/>
                <a:ea typeface="Calibri" panose="020F0502020204030204" pitchFamily="34" charset="0"/>
                <a:cs typeface="Arial" panose="020B0604020202020204" pitchFamily="34" charset="0"/>
              </a:rPr>
              <a:t>Miami, Jacksonville and Orlando) and metros </a:t>
            </a:r>
            <a:r>
              <a:rPr lang="en-US" sz="1500" b="1" i="1" dirty="0">
                <a:latin typeface="Arial" panose="020B0604020202020204" pitchFamily="34" charset="0"/>
                <a:ea typeface="Calibri" panose="020F0502020204030204" pitchFamily="34" charset="0"/>
                <a:cs typeface="Arial" panose="020B0604020202020204" pitchFamily="34" charset="0"/>
              </a:rPr>
              <a:t>effected by California </a:t>
            </a:r>
            <a:r>
              <a:rPr lang="en-US" sz="1500" b="1" i="1" dirty="0" smtClean="0">
                <a:latin typeface="Arial" panose="020B0604020202020204" pitchFamily="34" charset="0"/>
                <a:ea typeface="Calibri" panose="020F0502020204030204" pitchFamily="34" charset="0"/>
                <a:cs typeface="Arial" panose="020B0604020202020204" pitchFamily="34" charset="0"/>
              </a:rPr>
              <a:t>out-migration (Phoenix</a:t>
            </a:r>
            <a:r>
              <a:rPr lang="en-US" sz="1500" b="1" i="1" dirty="0">
                <a:latin typeface="Arial" panose="020B0604020202020204" pitchFamily="34" charset="0"/>
                <a:ea typeface="Calibri" panose="020F0502020204030204" pitchFamily="34" charset="0"/>
                <a:cs typeface="Arial" panose="020B0604020202020204" pitchFamily="34" charset="0"/>
              </a:rPr>
              <a:t>, Las Vegas</a:t>
            </a:r>
            <a:r>
              <a:rPr lang="en-US" sz="1500" b="1" i="1" dirty="0" smtClean="0">
                <a:latin typeface="Arial" panose="020B0604020202020204" pitchFamily="34" charset="0"/>
                <a:ea typeface="Calibri" panose="020F0502020204030204" pitchFamily="34" charset="0"/>
                <a:cs typeface="Arial" panose="020B0604020202020204" pitchFamily="34" charset="0"/>
              </a:rPr>
              <a:t>, and Austin) are seeing prices rise the most. </a:t>
            </a:r>
            <a:r>
              <a:rPr lang="en-US" sz="1500" b="1" i="1" dirty="0">
                <a:latin typeface="Arial" panose="020B0604020202020204" pitchFamily="34" charset="0"/>
                <a:ea typeface="Calibri" panose="020F0502020204030204" pitchFamily="34" charset="0"/>
                <a:cs typeface="Arial" panose="020B0604020202020204" pitchFamily="34" charset="0"/>
              </a:rPr>
              <a:t>These metros are attractive destinations for work from home employees looking to take advantage of </a:t>
            </a:r>
            <a:r>
              <a:rPr lang="en-US" sz="1500" b="1" i="1" dirty="0" smtClean="0">
                <a:latin typeface="Arial" panose="020B0604020202020204" pitchFamily="34" charset="0"/>
                <a:ea typeface="Calibri" panose="020F0502020204030204" pitchFamily="34" charset="0"/>
                <a:cs typeface="Arial" panose="020B0604020202020204" pitchFamily="34" charset="0"/>
              </a:rPr>
              <a:t>relatively lower </a:t>
            </a:r>
            <a:r>
              <a:rPr lang="en-US" sz="1500" b="1" i="1" dirty="0">
                <a:latin typeface="Arial" panose="020B0604020202020204" pitchFamily="34" charset="0"/>
                <a:ea typeface="Calibri" panose="020F0502020204030204" pitchFamily="34" charset="0"/>
                <a:cs typeface="Arial" panose="020B0604020202020204" pitchFamily="34" charset="0"/>
              </a:rPr>
              <a:t>home </a:t>
            </a:r>
            <a:r>
              <a:rPr lang="en-US" sz="1500" b="1" i="1" dirty="0" smtClean="0">
                <a:latin typeface="Arial" panose="020B0604020202020204" pitchFamily="34" charset="0"/>
                <a:ea typeface="Calibri" panose="020F0502020204030204" pitchFamily="34" charset="0"/>
                <a:cs typeface="Arial" panose="020B0604020202020204" pitchFamily="34" charset="0"/>
              </a:rPr>
              <a:t>prices, as </a:t>
            </a:r>
            <a:r>
              <a:rPr lang="en-US" sz="1500" b="1" i="1" dirty="0">
                <a:latin typeface="Arial" panose="020B0604020202020204" pitchFamily="34" charset="0"/>
                <a:ea typeface="Calibri" panose="020F0502020204030204" pitchFamily="34" charset="0"/>
                <a:cs typeface="Arial" panose="020B0604020202020204" pitchFamily="34" charset="0"/>
              </a:rPr>
              <a:t>well as retirees looking for warmer climates</a:t>
            </a:r>
            <a:r>
              <a:rPr lang="en-US" sz="1500" b="1" i="1" dirty="0" smtClean="0">
                <a:latin typeface="Arial" panose="020B0604020202020204" pitchFamily="34" charset="0"/>
                <a:ea typeface="Calibri" panose="020F0502020204030204" pitchFamily="34" charset="0"/>
                <a:cs typeface="Arial" panose="020B0604020202020204" pitchFamily="34" charset="0"/>
              </a:rPr>
              <a:t>. In these areas, new construction has not been able to keep up with this rapid growth.</a:t>
            </a:r>
            <a:endParaRPr kumimoji="0" lang="en-US" sz="1500" b="1" i="1" u="none" strike="sng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sp>
        <p:nvSpPr>
          <p:cNvPr id="9" name="TextBox 8"/>
          <p:cNvSpPr txBox="1"/>
          <p:nvPr/>
        </p:nvSpPr>
        <p:spPr>
          <a:xfrm>
            <a:off x="379042" y="6121312"/>
            <a:ext cx="8238837" cy="600164"/>
          </a:xfrm>
          <a:prstGeom prst="rect">
            <a:avLst/>
          </a:prstGeom>
          <a:noFill/>
        </p:spPr>
        <p:txBody>
          <a:bodyPr wrap="square" rtlCol="0">
            <a:spAutoFit/>
          </a:bodyPr>
          <a:lstStyle/>
          <a:p>
            <a:r>
              <a:rPr lang="en-US" sz="1100" dirty="0">
                <a:cs typeface="Arial" panose="020B0604020202020204" pitchFamily="34" charset="0"/>
              </a:rPr>
              <a:t>Note: Data are for the </a:t>
            </a:r>
            <a:r>
              <a:rPr lang="en-US" sz="1100" dirty="0" smtClean="0">
                <a:cs typeface="Arial" panose="020B0604020202020204" pitchFamily="34" charset="0"/>
              </a:rPr>
              <a:t>largest 50 </a:t>
            </a:r>
            <a:r>
              <a:rPr lang="en-US" sz="1100" dirty="0">
                <a:cs typeface="Arial" panose="020B0604020202020204" pitchFamily="34" charset="0"/>
              </a:rPr>
              <a:t>metros. We rank metros based on their purchase home sales from 2012 to 2019 in the Public Records. Data for </a:t>
            </a:r>
            <a:r>
              <a:rPr lang="en-US" sz="1100" dirty="0" smtClean="0">
                <a:cs typeface="Arial" panose="020B0604020202020204" pitchFamily="34" charset="0"/>
              </a:rPr>
              <a:t>March 2022 </a:t>
            </a:r>
            <a:r>
              <a:rPr lang="en-US" sz="1100" dirty="0">
                <a:cs typeface="Arial" panose="020B0604020202020204" pitchFamily="34" charset="0"/>
              </a:rPr>
              <a:t>are prelim</a:t>
            </a:r>
            <a:r>
              <a:rPr lang="en-US" sz="1100" dirty="0">
                <a:solidFill>
                  <a:prstClr val="black"/>
                </a:solidFill>
                <a:cs typeface="Arial" panose="020B0604020202020204" pitchFamily="34" charset="0"/>
              </a:rPr>
              <a:t>inary.</a:t>
            </a:r>
          </a:p>
          <a:p>
            <a:r>
              <a:rPr lang="en-US" sz="1100" dirty="0">
                <a:solidFill>
                  <a:prstClr val="black"/>
                </a:solidFill>
                <a:cs typeface="Arial" panose="020B0604020202020204" pitchFamily="34" charset="0"/>
              </a:rPr>
              <a:t>Source: AEI Housing Center, </a:t>
            </a:r>
            <a:r>
              <a:rPr lang="en-US" sz="1100" dirty="0">
                <a:solidFill>
                  <a:prstClr val="black"/>
                </a:solidFill>
                <a:cs typeface="Arial" panose="020B0604020202020204" pitchFamily="34" charset="0"/>
                <a:hlinkClick r:id="rId3"/>
              </a:rPr>
              <a:t>www.AEI.org/housing</a:t>
            </a:r>
            <a:r>
              <a:rPr lang="en-US" sz="1100" dirty="0">
                <a:solidFill>
                  <a:prstClr val="black"/>
                </a:solidFill>
                <a:cs typeface="Arial" panose="020B0604020202020204" pitchFamily="34" charset="0"/>
              </a:rPr>
              <a:t>.</a:t>
            </a:r>
          </a:p>
        </p:txBody>
      </p:sp>
      <p:sp>
        <p:nvSpPr>
          <p:cNvPr id="11" name="TextBox 10">
            <a:extLst>
              <a:ext uri="{FF2B5EF4-FFF2-40B4-BE49-F238E27FC236}">
                <a16:creationId xmlns:a16="http://schemas.microsoft.com/office/drawing/2014/main" id="{20F2C12D-5995-9241-81A6-27F3B27EF76C}"/>
              </a:ext>
            </a:extLst>
          </p:cNvPr>
          <p:cNvSpPr txBox="1"/>
          <p:nvPr/>
        </p:nvSpPr>
        <p:spPr>
          <a:xfrm>
            <a:off x="3723246" y="2439131"/>
            <a:ext cx="2502624" cy="276999"/>
          </a:xfrm>
          <a:prstGeom prst="rect">
            <a:avLst/>
          </a:prstGeom>
          <a:noFill/>
        </p:spPr>
        <p:txBody>
          <a:bodyPr wrap="square" rtlCol="0">
            <a:spAutoFit/>
          </a:bodyPr>
          <a:lstStyle/>
          <a:p>
            <a:pPr algn="ctr" defTabSz="731468"/>
            <a:r>
              <a:rPr lang="en-US" sz="1200" dirty="0">
                <a:solidFill>
                  <a:schemeClr val="tx1">
                    <a:lumMod val="65000"/>
                    <a:lumOff val="35000"/>
                  </a:schemeClr>
                </a:solidFill>
                <a:cs typeface="Gibson Light"/>
              </a:rPr>
              <a:t>Year-over-year</a:t>
            </a:r>
            <a:r>
              <a:rPr lang="en-US" sz="1200" dirty="0">
                <a:solidFill>
                  <a:schemeClr val="tx1">
                    <a:lumMod val="65000"/>
                    <a:lumOff val="35000"/>
                  </a:schemeClr>
                </a:solidFill>
                <a:latin typeface="+mj-lt"/>
                <a:cs typeface="Gibson Light"/>
              </a:rPr>
              <a:t> HPA </a:t>
            </a:r>
            <a:r>
              <a:rPr lang="en-US" sz="1200" dirty="0" smtClean="0">
                <a:solidFill>
                  <a:schemeClr val="tx1">
                    <a:lumMod val="65000"/>
                    <a:lumOff val="35000"/>
                  </a:schemeClr>
                </a:solidFill>
                <a:latin typeface="+mj-lt"/>
                <a:cs typeface="Gibson Light"/>
              </a:rPr>
              <a:t>(Mar. 2022)</a:t>
            </a:r>
            <a:endParaRPr lang="en-US" sz="1200" dirty="0">
              <a:solidFill>
                <a:schemeClr val="tx1">
                  <a:lumMod val="65000"/>
                  <a:lumOff val="35000"/>
                </a:schemeClr>
              </a:solidFill>
              <a:latin typeface="+mj-lt"/>
              <a:cs typeface="Gibson Light"/>
            </a:endParaRPr>
          </a:p>
        </p:txBody>
      </p:sp>
      <p:graphicFrame>
        <p:nvGraphicFramePr>
          <p:cNvPr id="10" name="Table 9"/>
          <p:cNvGraphicFramePr>
            <a:graphicFrameLocks noGrp="1"/>
          </p:cNvGraphicFramePr>
          <p:nvPr>
            <p:extLst>
              <p:ext uri="{D42A27DB-BD31-4B8C-83A1-F6EECF244321}">
                <p14:modId xmlns:p14="http://schemas.microsoft.com/office/powerpoint/2010/main" val="3824047650"/>
              </p:ext>
            </p:extLst>
          </p:nvPr>
        </p:nvGraphicFramePr>
        <p:xfrm>
          <a:off x="6457950" y="2599294"/>
          <a:ext cx="2375275" cy="3076231"/>
        </p:xfrm>
        <a:graphic>
          <a:graphicData uri="http://schemas.openxmlformats.org/drawingml/2006/table">
            <a:tbl>
              <a:tblPr/>
              <a:tblGrid>
                <a:gridCol w="1192751">
                  <a:extLst>
                    <a:ext uri="{9D8B030D-6E8A-4147-A177-3AD203B41FA5}">
                      <a16:colId xmlns:a16="http://schemas.microsoft.com/office/drawing/2014/main" val="1355333066"/>
                    </a:ext>
                  </a:extLst>
                </a:gridCol>
                <a:gridCol w="591262">
                  <a:extLst>
                    <a:ext uri="{9D8B030D-6E8A-4147-A177-3AD203B41FA5}">
                      <a16:colId xmlns:a16="http://schemas.microsoft.com/office/drawing/2014/main" val="3817153354"/>
                    </a:ext>
                  </a:extLst>
                </a:gridCol>
                <a:gridCol w="591262">
                  <a:extLst>
                    <a:ext uri="{9D8B030D-6E8A-4147-A177-3AD203B41FA5}">
                      <a16:colId xmlns:a16="http://schemas.microsoft.com/office/drawing/2014/main" val="2207941458"/>
                    </a:ext>
                  </a:extLst>
                </a:gridCol>
              </a:tblGrid>
              <a:tr h="190500">
                <a:tc>
                  <a:txBody>
                    <a:bodyPr/>
                    <a:lstStyle/>
                    <a:p>
                      <a:pPr algn="l" rtl="0" fontAlgn="ctr"/>
                      <a:endParaRPr lang="en-US" sz="11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fontAlgn="b"/>
                      <a:r>
                        <a:rPr lang="en-US" sz="1100" b="1" i="0" u="none" strike="noStrike" dirty="0" smtClean="0">
                          <a:solidFill>
                            <a:schemeClr val="tx1"/>
                          </a:solidFill>
                          <a:effectLst/>
                          <a:latin typeface="+mn-lt"/>
                        </a:rPr>
                        <a:t>YoY HPA</a:t>
                      </a:r>
                      <a:endParaRPr lang="en-US" sz="1100" b="1" i="0" u="none" strike="noStrik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DD7EE"/>
                    </a:solidFill>
                  </a:tcPr>
                </a:tc>
                <a:tc hMerge="1">
                  <a:txBody>
                    <a:bodyPr/>
                    <a:lstStyle/>
                    <a:p>
                      <a:pPr algn="ctr" fontAlgn="b"/>
                      <a:endParaRPr lang="en-US" sz="1100" b="1" i="0" u="none" strike="noStrik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DD7EE"/>
                    </a:solidFill>
                  </a:tcPr>
                </a:tc>
                <a:extLst>
                  <a:ext uri="{0D108BD9-81ED-4DB2-BD59-A6C34878D82A}">
                    <a16:rowId xmlns:a16="http://schemas.microsoft.com/office/drawing/2014/main" val="3742765099"/>
                  </a:ext>
                </a:extLst>
              </a:tr>
              <a:tr h="190500">
                <a:tc>
                  <a:txBody>
                    <a:bodyPr/>
                    <a:lstStyle/>
                    <a:p>
                      <a:pPr algn="l" rtl="0" fontAlgn="ctr"/>
                      <a:endParaRPr lang="en-US" sz="11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1" i="0" u="none" strike="noStrike" dirty="0" smtClean="0">
                          <a:solidFill>
                            <a:schemeClr val="tx1"/>
                          </a:solidFill>
                          <a:effectLst/>
                          <a:latin typeface="+mn-lt"/>
                        </a:rPr>
                        <a:t>Mar. </a:t>
                      </a:r>
                    </a:p>
                    <a:p>
                      <a:pPr algn="ctr" fontAlgn="b"/>
                      <a:r>
                        <a:rPr lang="en-US" sz="1100" b="1" i="0" u="none" strike="noStrike" dirty="0" smtClean="0">
                          <a:solidFill>
                            <a:schemeClr val="tx1"/>
                          </a:solidFill>
                          <a:effectLst/>
                          <a:latin typeface="+mn-lt"/>
                        </a:rPr>
                        <a:t>2022</a:t>
                      </a:r>
                      <a:endParaRPr lang="en-US" sz="1100" b="1" i="0" u="none" strike="noStrik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DD7EE"/>
                    </a:solidFill>
                  </a:tcPr>
                </a:tc>
                <a:tc>
                  <a:txBody>
                    <a:bodyPr/>
                    <a:lstStyle/>
                    <a:p>
                      <a:pPr algn="ctr" fontAlgn="b"/>
                      <a:r>
                        <a:rPr lang="en-US" sz="1100" b="1" i="0" u="none" strike="noStrike" dirty="0" smtClean="0">
                          <a:solidFill>
                            <a:schemeClr val="tx1"/>
                          </a:solidFill>
                          <a:effectLst/>
                          <a:latin typeface="+mn-lt"/>
                        </a:rPr>
                        <a:t>Mar. </a:t>
                      </a:r>
                    </a:p>
                    <a:p>
                      <a:pPr algn="ctr" fontAlgn="b"/>
                      <a:r>
                        <a:rPr lang="en-US" sz="1100" b="1" i="0" u="none" strike="noStrike" dirty="0" smtClean="0">
                          <a:solidFill>
                            <a:schemeClr val="tx1"/>
                          </a:solidFill>
                          <a:effectLst/>
                          <a:latin typeface="+mn-lt"/>
                        </a:rPr>
                        <a:t>2020</a:t>
                      </a:r>
                      <a:endParaRPr lang="en-US" sz="1100" b="1" i="0" u="none" strike="noStrik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DD7EE"/>
                    </a:solidFill>
                  </a:tcPr>
                </a:tc>
                <a:extLst>
                  <a:ext uri="{0D108BD9-81ED-4DB2-BD59-A6C34878D82A}">
                    <a16:rowId xmlns:a16="http://schemas.microsoft.com/office/drawing/2014/main" val="2828216247"/>
                  </a:ext>
                </a:extLst>
              </a:tr>
              <a:tr h="190500">
                <a:tc gridSpan="3">
                  <a:txBody>
                    <a:bodyPr/>
                    <a:lstStyle/>
                    <a:p>
                      <a:pPr algn="l" rtl="0" fontAlgn="ctr"/>
                      <a:r>
                        <a:rPr lang="en-US" sz="1100" b="1" i="0" u="none" strike="noStrike" dirty="0">
                          <a:solidFill>
                            <a:srgbClr val="000000"/>
                          </a:solidFill>
                          <a:effectLst/>
                          <a:latin typeface="+mn-lt"/>
                        </a:rPr>
                        <a:t>Highest HPA Metros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marL="9525" marR="9525" marT="9525" marB="0" anchor="b">
                    <a:lnL>
                      <a:noFill/>
                    </a:lnL>
                    <a:lnR>
                      <a:noFill/>
                    </a:lnR>
                    <a:lnT>
                      <a:noFill/>
                    </a:lnT>
                    <a:lnB>
                      <a:noFill/>
                    </a:lnB>
                  </a:tcPr>
                </a:tc>
                <a:tc hMerge="1">
                  <a:txBody>
                    <a:bodyPr/>
                    <a:lstStyle/>
                    <a:p>
                      <a:endParaRPr lang="en-US" dirty="0"/>
                    </a:p>
                  </a:txBody>
                  <a:tcPr marL="9525" marR="9525" marT="9525" marB="0" anchor="b">
                    <a:lnL>
                      <a:noFill/>
                    </a:lnL>
                    <a:lnR>
                      <a:noFill/>
                    </a:lnR>
                    <a:lnT>
                      <a:noFill/>
                    </a:lnT>
                    <a:lnB>
                      <a:noFill/>
                    </a:lnB>
                  </a:tcPr>
                </a:tc>
                <a:extLst>
                  <a:ext uri="{0D108BD9-81ED-4DB2-BD59-A6C34878D82A}">
                    <a16:rowId xmlns:a16="http://schemas.microsoft.com/office/drawing/2014/main" val="3913918411"/>
                  </a:ext>
                </a:extLst>
              </a:tr>
              <a:tr h="190500">
                <a:tc>
                  <a:txBody>
                    <a:bodyPr/>
                    <a:lstStyle/>
                    <a:p>
                      <a:pPr algn="l" fontAlgn="b"/>
                      <a:r>
                        <a:rPr lang="en-US" sz="1100" b="0" i="0" u="none" strike="noStrike">
                          <a:solidFill>
                            <a:srgbClr val="000000"/>
                          </a:solidFill>
                          <a:effectLst/>
                          <a:latin typeface="Calibri" panose="020F0502020204030204" pitchFamily="34" charset="0"/>
                        </a:rPr>
                        <a:t>Cape Coral, FL</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1" i="0" u="none" strike="noStrike" dirty="0">
                          <a:solidFill>
                            <a:srgbClr val="000000"/>
                          </a:solidFill>
                          <a:effectLst/>
                          <a:latin typeface="Calibri" panose="020F0502020204030204" pitchFamily="34" charset="0"/>
                        </a:rPr>
                        <a:t>36.8%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1" i="0" u="none" strike="noStrike">
                          <a:solidFill>
                            <a:srgbClr val="000000"/>
                          </a:solidFill>
                          <a:effectLst/>
                          <a:latin typeface="Calibri" panose="020F0502020204030204" pitchFamily="34" charset="0"/>
                        </a:rPr>
                        <a:t>2.7%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01938932"/>
                  </a:ext>
                </a:extLst>
              </a:tr>
              <a:tr h="190500">
                <a:tc>
                  <a:txBody>
                    <a:bodyPr/>
                    <a:lstStyle/>
                    <a:p>
                      <a:pPr algn="l" fontAlgn="b"/>
                      <a:r>
                        <a:rPr lang="en-US" sz="1100" b="0" i="0" u="none" strike="noStrike">
                          <a:solidFill>
                            <a:srgbClr val="000000"/>
                          </a:solidFill>
                          <a:effectLst/>
                          <a:latin typeface="Calibri" panose="020F0502020204030204" pitchFamily="34" charset="0"/>
                        </a:rPr>
                        <a:t>North Port, FL</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1" i="0" u="none" strike="noStrike" dirty="0">
                          <a:solidFill>
                            <a:srgbClr val="000000"/>
                          </a:solidFill>
                          <a:effectLst/>
                          <a:latin typeface="Calibri" panose="020F0502020204030204" pitchFamily="34" charset="0"/>
                        </a:rPr>
                        <a:t>32.8%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1" i="0" u="none" strike="noStrike" dirty="0">
                          <a:solidFill>
                            <a:srgbClr val="000000"/>
                          </a:solidFill>
                          <a:effectLst/>
                          <a:latin typeface="Calibri" panose="020F0502020204030204" pitchFamily="34" charset="0"/>
                        </a:rPr>
                        <a:t>4.3%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84994410"/>
                  </a:ext>
                </a:extLst>
              </a:tr>
              <a:tr h="190500">
                <a:tc>
                  <a:txBody>
                    <a:bodyPr/>
                    <a:lstStyle/>
                    <a:p>
                      <a:pPr algn="l" fontAlgn="b"/>
                      <a:r>
                        <a:rPr lang="en-US" sz="1100" b="0" i="0" u="none" strike="noStrike">
                          <a:solidFill>
                            <a:srgbClr val="000000"/>
                          </a:solidFill>
                          <a:effectLst/>
                          <a:latin typeface="Calibri" panose="020F0502020204030204" pitchFamily="34" charset="0"/>
                        </a:rPr>
                        <a:t>Raleigh, NC</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1" i="0" u="none" strike="noStrike" dirty="0">
                          <a:solidFill>
                            <a:srgbClr val="000000"/>
                          </a:solidFill>
                          <a:effectLst/>
                          <a:latin typeface="Calibri" panose="020F0502020204030204" pitchFamily="34" charset="0"/>
                        </a:rPr>
                        <a:t>28.4%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1" i="0" u="none" strike="noStrike" dirty="0">
                          <a:solidFill>
                            <a:srgbClr val="000000"/>
                          </a:solidFill>
                          <a:effectLst/>
                          <a:latin typeface="Calibri" panose="020F0502020204030204" pitchFamily="34" charset="0"/>
                        </a:rPr>
                        <a:t>6.5%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37831989"/>
                  </a:ext>
                </a:extLst>
              </a:tr>
              <a:tr h="190500">
                <a:tc>
                  <a:txBody>
                    <a:bodyPr/>
                    <a:lstStyle/>
                    <a:p>
                      <a:pPr algn="l" fontAlgn="b"/>
                      <a:r>
                        <a:rPr lang="en-US" sz="1100" b="0" i="0" u="none" strike="noStrike">
                          <a:solidFill>
                            <a:srgbClr val="000000"/>
                          </a:solidFill>
                          <a:effectLst/>
                          <a:latin typeface="Calibri" panose="020F0502020204030204" pitchFamily="34" charset="0"/>
                        </a:rPr>
                        <a:t>Tampa, FL</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1" i="0" u="none" strike="noStrike" dirty="0">
                          <a:solidFill>
                            <a:srgbClr val="000000"/>
                          </a:solidFill>
                          <a:effectLst/>
                          <a:latin typeface="Calibri" panose="020F0502020204030204" pitchFamily="34" charset="0"/>
                        </a:rPr>
                        <a:t>27.3%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1" i="0" u="none" strike="noStrike" dirty="0">
                          <a:solidFill>
                            <a:srgbClr val="000000"/>
                          </a:solidFill>
                          <a:effectLst/>
                          <a:latin typeface="Calibri" panose="020F0502020204030204" pitchFamily="34" charset="0"/>
                        </a:rPr>
                        <a:t>9.6%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3587117"/>
                  </a:ext>
                </a:extLst>
              </a:tr>
              <a:tr h="190500">
                <a:tc>
                  <a:txBody>
                    <a:bodyPr/>
                    <a:lstStyle/>
                    <a:p>
                      <a:pPr algn="l" fontAlgn="b"/>
                      <a:r>
                        <a:rPr lang="en-US" sz="1100" b="0" i="0" u="none" strike="noStrike">
                          <a:solidFill>
                            <a:srgbClr val="000000"/>
                          </a:solidFill>
                          <a:effectLst/>
                          <a:latin typeface="Calibri" panose="020F0502020204030204" pitchFamily="34" charset="0"/>
                        </a:rPr>
                        <a:t>Phoenix, AZ</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1" i="0" u="none" strike="noStrike" dirty="0">
                          <a:solidFill>
                            <a:srgbClr val="000000"/>
                          </a:solidFill>
                          <a:effectLst/>
                          <a:latin typeface="Calibri" panose="020F0502020204030204" pitchFamily="34" charset="0"/>
                        </a:rPr>
                        <a:t>26.9%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1" i="0" u="none" strike="noStrike" dirty="0">
                          <a:solidFill>
                            <a:srgbClr val="000000"/>
                          </a:solidFill>
                          <a:effectLst/>
                          <a:latin typeface="Calibri" panose="020F0502020204030204" pitchFamily="34" charset="0"/>
                        </a:rPr>
                        <a:t>11.1%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8489378"/>
                  </a:ext>
                </a:extLst>
              </a:tr>
              <a:tr h="254926">
                <a:tc>
                  <a:txBody>
                    <a:bodyPr/>
                    <a:lstStyle/>
                    <a:p>
                      <a:pPr algn="l" rtl="0" fontAlgn="ctr"/>
                      <a:endParaRPr lang="en-US" sz="11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sz="11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sz="11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64392245"/>
                  </a:ext>
                </a:extLst>
              </a:tr>
              <a:tr h="190500">
                <a:tc gridSpan="3">
                  <a:txBody>
                    <a:bodyPr/>
                    <a:lstStyle/>
                    <a:p>
                      <a:pPr algn="l" rtl="0" fontAlgn="ctr"/>
                      <a:r>
                        <a:rPr lang="en-US" sz="1100" b="1" i="0" u="none" strike="noStrike" dirty="0">
                          <a:solidFill>
                            <a:srgbClr val="000000"/>
                          </a:solidFill>
                          <a:effectLst/>
                          <a:latin typeface="+mn-lt"/>
                        </a:rPr>
                        <a:t>Lowest HPA Metros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a:noFill/>
                    </a:lnL>
                    <a:lnR>
                      <a:noFill/>
                    </a:lnR>
                    <a:lnT>
                      <a:noFill/>
                    </a:lnT>
                    <a:lnB>
                      <a:noFill/>
                    </a:lnB>
                  </a:tcPr>
                </a:tc>
                <a:tc hMerge="1">
                  <a:txBody>
                    <a:bodyPr/>
                    <a:lstStyle/>
                    <a:p>
                      <a:pPr algn="l" rtl="0" fontAlgn="ctr"/>
                      <a:endParaRPr lang="en-US" sz="1100" b="1" i="0" u="none" strike="noStrike" dirty="0">
                        <a:solidFill>
                          <a:srgbClr val="000000"/>
                        </a:solidFill>
                        <a:effectLst/>
                        <a:latin typeface="+mn-lt"/>
                      </a:endParaRPr>
                    </a:p>
                  </a:txBody>
                  <a:tcPr marL="9525" marR="9525" marT="9525" marB="0" anchor="ctr">
                    <a:lnL>
                      <a:noFill/>
                    </a:lnL>
                    <a:lnR>
                      <a:noFill/>
                    </a:lnR>
                    <a:lnT>
                      <a:noFill/>
                    </a:lnT>
                    <a:lnB>
                      <a:noFill/>
                    </a:lnB>
                  </a:tcPr>
                </a:tc>
                <a:extLst>
                  <a:ext uri="{0D108BD9-81ED-4DB2-BD59-A6C34878D82A}">
                    <a16:rowId xmlns:a16="http://schemas.microsoft.com/office/drawing/2014/main" val="2495067218"/>
                  </a:ext>
                </a:extLst>
              </a:tr>
              <a:tr h="190500">
                <a:tc>
                  <a:txBody>
                    <a:bodyPr/>
                    <a:lstStyle/>
                    <a:p>
                      <a:pPr algn="l" fontAlgn="b"/>
                      <a:r>
                        <a:rPr lang="en-US" sz="1100" b="0" i="0" u="none" strike="noStrike">
                          <a:solidFill>
                            <a:srgbClr val="000000"/>
                          </a:solidFill>
                          <a:effectLst/>
                          <a:latin typeface="Calibri" panose="020F0502020204030204" pitchFamily="34" charset="0"/>
                        </a:rPr>
                        <a:t>Pittsburgh, PA</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1" i="0" u="none" strike="noStrike" dirty="0">
                          <a:solidFill>
                            <a:srgbClr val="000000"/>
                          </a:solidFill>
                          <a:effectLst/>
                          <a:latin typeface="Calibri" panose="020F0502020204030204" pitchFamily="34" charset="0"/>
                        </a:rPr>
                        <a:t>6.8%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1" i="0" u="none" strike="noStrike">
                          <a:solidFill>
                            <a:srgbClr val="000000"/>
                          </a:solidFill>
                          <a:effectLst/>
                          <a:latin typeface="Calibri" panose="020F0502020204030204" pitchFamily="34" charset="0"/>
                        </a:rPr>
                        <a:t>5.9%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95728031"/>
                  </a:ext>
                </a:extLst>
              </a:tr>
              <a:tr h="190500">
                <a:tc>
                  <a:txBody>
                    <a:bodyPr/>
                    <a:lstStyle/>
                    <a:p>
                      <a:pPr algn="l" fontAlgn="b"/>
                      <a:r>
                        <a:rPr lang="en-US" sz="1100" b="0" i="0" u="none" strike="noStrike">
                          <a:solidFill>
                            <a:srgbClr val="000000"/>
                          </a:solidFill>
                          <a:effectLst/>
                          <a:latin typeface="Calibri" panose="020F0502020204030204" pitchFamily="34" charset="0"/>
                        </a:rPr>
                        <a:t>Baltimore, MD</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1" i="0" u="none" strike="noStrike" dirty="0">
                          <a:solidFill>
                            <a:srgbClr val="000000"/>
                          </a:solidFill>
                          <a:effectLst/>
                          <a:latin typeface="Calibri" panose="020F0502020204030204" pitchFamily="34" charset="0"/>
                        </a:rPr>
                        <a:t>8.0%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1" i="0" u="none" strike="noStrike">
                          <a:solidFill>
                            <a:srgbClr val="000000"/>
                          </a:solidFill>
                          <a:effectLst/>
                          <a:latin typeface="Calibri" panose="020F0502020204030204" pitchFamily="34" charset="0"/>
                        </a:rPr>
                        <a:t>5.4%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22298415"/>
                  </a:ext>
                </a:extLst>
              </a:tr>
              <a:tr h="190500">
                <a:tc>
                  <a:txBody>
                    <a:bodyPr/>
                    <a:lstStyle/>
                    <a:p>
                      <a:pPr algn="l" fontAlgn="b"/>
                      <a:r>
                        <a:rPr lang="en-US" sz="1100" b="0" i="0" u="none" strike="noStrike">
                          <a:solidFill>
                            <a:srgbClr val="000000"/>
                          </a:solidFill>
                          <a:effectLst/>
                          <a:latin typeface="Calibri" panose="020F0502020204030204" pitchFamily="34" charset="0"/>
                        </a:rPr>
                        <a:t>Louisville, KY</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1" i="0" u="none" strike="noStrike" dirty="0">
                          <a:solidFill>
                            <a:srgbClr val="000000"/>
                          </a:solidFill>
                          <a:effectLst/>
                          <a:latin typeface="Calibri" panose="020F0502020204030204" pitchFamily="34" charset="0"/>
                        </a:rPr>
                        <a:t>8.7%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1" i="0" u="none" strike="noStrike" dirty="0">
                          <a:solidFill>
                            <a:srgbClr val="000000"/>
                          </a:solidFill>
                          <a:effectLst/>
                          <a:latin typeface="Calibri" panose="020F0502020204030204" pitchFamily="34" charset="0"/>
                        </a:rPr>
                        <a:t>6.1%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48608470"/>
                  </a:ext>
                </a:extLst>
              </a:tr>
              <a:tr h="190500">
                <a:tc>
                  <a:txBody>
                    <a:bodyPr/>
                    <a:lstStyle/>
                    <a:p>
                      <a:pPr algn="l" fontAlgn="b"/>
                      <a:r>
                        <a:rPr lang="en-US" sz="1100" b="0" i="0" u="none" strike="noStrike">
                          <a:solidFill>
                            <a:srgbClr val="000000"/>
                          </a:solidFill>
                          <a:effectLst/>
                          <a:latin typeface="Calibri" panose="020F0502020204030204" pitchFamily="34" charset="0"/>
                        </a:rPr>
                        <a:t>Washington, DC</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1" i="0" u="none" strike="noStrike">
                          <a:solidFill>
                            <a:srgbClr val="000000"/>
                          </a:solidFill>
                          <a:effectLst/>
                          <a:latin typeface="Calibri" panose="020F0502020204030204" pitchFamily="34" charset="0"/>
                        </a:rPr>
                        <a:t>9.1%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1" i="0" u="none" strike="noStrike" dirty="0">
                          <a:solidFill>
                            <a:srgbClr val="000000"/>
                          </a:solidFill>
                          <a:effectLst/>
                          <a:latin typeface="Calibri" panose="020F0502020204030204" pitchFamily="34" charset="0"/>
                        </a:rPr>
                        <a:t>6.5%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905925"/>
                  </a:ext>
                </a:extLst>
              </a:tr>
              <a:tr h="190500">
                <a:tc>
                  <a:txBody>
                    <a:bodyPr/>
                    <a:lstStyle/>
                    <a:p>
                      <a:pPr algn="l" fontAlgn="b"/>
                      <a:r>
                        <a:rPr lang="en-US" sz="1100" b="0" i="0" u="none" strike="noStrike">
                          <a:solidFill>
                            <a:srgbClr val="000000"/>
                          </a:solidFill>
                          <a:effectLst/>
                          <a:latin typeface="Calibri" panose="020F0502020204030204" pitchFamily="34" charset="0"/>
                        </a:rPr>
                        <a:t>Minneapolis, MN</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1" i="0" u="none" strike="noStrike">
                          <a:solidFill>
                            <a:srgbClr val="000000"/>
                          </a:solidFill>
                          <a:effectLst/>
                          <a:latin typeface="Calibri" panose="020F0502020204030204" pitchFamily="34" charset="0"/>
                        </a:rPr>
                        <a:t>9.4%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1" i="0" u="none" strike="noStrike" dirty="0">
                          <a:solidFill>
                            <a:srgbClr val="000000"/>
                          </a:solidFill>
                          <a:effectLst/>
                          <a:latin typeface="Calibri" panose="020F0502020204030204" pitchFamily="34" charset="0"/>
                        </a:rPr>
                        <a:t>7.1%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1219518"/>
                  </a:ext>
                </a:extLst>
              </a:tr>
            </a:tbl>
          </a:graphicData>
        </a:graphic>
      </p:graphicFrame>
    </p:spTree>
    <p:extLst>
      <p:ext uri="{BB962C8B-B14F-4D97-AF65-F5344CB8AC3E}">
        <p14:creationId xmlns:p14="http://schemas.microsoft.com/office/powerpoint/2010/main" val="16070680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9B0109-0DFA-4CD3-BBF8-0D1B2706CB6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extBox 4"/>
          <p:cNvSpPr txBox="1"/>
          <p:nvPr/>
        </p:nvSpPr>
        <p:spPr>
          <a:xfrm>
            <a:off x="334676" y="6056269"/>
            <a:ext cx="8507896" cy="6001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Calibri" panose="020F0502020204030204"/>
                <a:ea typeface="+mn-ea"/>
                <a:cs typeface="Arial" panose="020B0604020202020204" pitchFamily="34" charset="0"/>
              </a:rPr>
              <a:t>Source</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kumimoji="0" lang="en-US" sz="1100" b="0" i="0" u="none" strike="noStrike" kern="1200" cap="none" spc="0" normalizeH="0" baseline="0" noProof="0" dirty="0" smtClean="0">
                <a:ln>
                  <a:noFill/>
                </a:ln>
                <a:solidFill>
                  <a:prstClr val="black"/>
                </a:solidFill>
                <a:effectLst/>
                <a:uLnTx/>
                <a:uFillTx/>
                <a:latin typeface="Calibri" panose="020F0502020204030204"/>
                <a:ea typeface="+mn-ea"/>
                <a:cs typeface="Arial" panose="020B0604020202020204" pitchFamily="34" charset="0"/>
              </a:rPr>
              <a:t>Freddie Mac and U.S. Census Bureau, “Metropolitan and </a:t>
            </a:r>
            <a:r>
              <a:rPr kumimoji="0" lang="en-US" sz="1100" b="0" i="0" u="none" strike="noStrike" kern="1200" cap="none" spc="0" normalizeH="0" baseline="0" noProof="0" dirty="0" err="1" smtClean="0">
                <a:ln>
                  <a:noFill/>
                </a:ln>
                <a:solidFill>
                  <a:prstClr val="black"/>
                </a:solidFill>
                <a:effectLst/>
                <a:uLnTx/>
                <a:uFillTx/>
                <a:latin typeface="Calibri" panose="020F0502020204030204"/>
                <a:ea typeface="+mn-ea"/>
                <a:cs typeface="Arial" panose="020B0604020202020204" pitchFamily="34" charset="0"/>
              </a:rPr>
              <a:t>Micropolitan</a:t>
            </a:r>
            <a:r>
              <a:rPr kumimoji="0" lang="en-US" sz="1100" b="0" i="0" u="none" strike="noStrike" kern="1200" cap="none" spc="0" normalizeH="0" baseline="0" noProof="0" dirty="0" smtClean="0">
                <a:ln>
                  <a:noFill/>
                </a:ln>
                <a:solidFill>
                  <a:prstClr val="black"/>
                </a:solidFill>
                <a:effectLst/>
                <a:uLnTx/>
                <a:uFillTx/>
                <a:latin typeface="Calibri" panose="020F0502020204030204"/>
                <a:ea typeface="+mn-ea"/>
                <a:cs typeface="Arial" panose="020B0604020202020204" pitchFamily="34" charset="0"/>
              </a:rPr>
              <a:t> Statistical Area Population Estimates and Estimated Components of Change: April 1, 2010 to July 1, 2019 (CBSA-EST2019-alldata</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retrieved from </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hlinkClick r:id="rId2"/>
              </a:rPr>
              <a:t>https://</a:t>
            </a:r>
            <a:r>
              <a:rPr kumimoji="0" lang="en-US" sz="1100" b="0" i="0" u="none" strike="noStrike" kern="1200" cap="none" spc="0" normalizeH="0" baseline="0" noProof="0" dirty="0" smtClean="0">
                <a:ln>
                  <a:noFill/>
                </a:ln>
                <a:solidFill>
                  <a:prstClr val="black"/>
                </a:solidFill>
                <a:effectLst/>
                <a:uLnTx/>
                <a:uFillTx/>
                <a:latin typeface="Calibri" panose="020F0502020204030204"/>
                <a:ea typeface="+mn-ea"/>
                <a:cs typeface="Arial" panose="020B0604020202020204" pitchFamily="34" charset="0"/>
                <a:hlinkClick r:id="rId2"/>
              </a:rPr>
              <a:t>www.census.gov/data/tables/time-series/demo/popest/2010s-total-metro-and-micro-statistical-areas.html</a:t>
            </a:r>
            <a:r>
              <a:rPr kumimoji="0" lang="en-US" sz="1100" b="0" i="0" u="none" strike="noStrike" kern="1200" cap="none" spc="0" normalizeH="0" baseline="0" noProof="0" dirty="0" smtClean="0">
                <a:ln>
                  <a:noFill/>
                </a:ln>
                <a:solidFill>
                  <a:prstClr val="black"/>
                </a:solidFill>
                <a:effectLst/>
                <a:uLnTx/>
                <a:uFillTx/>
                <a:latin typeface="Calibri" panose="020F0502020204030204"/>
                <a:ea typeface="+mn-ea"/>
                <a:cs typeface="Arial" panose="020B0604020202020204" pitchFamily="34" charset="0"/>
              </a:rPr>
              <a:t> </a:t>
            </a: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graphicFrame>
        <p:nvGraphicFramePr>
          <p:cNvPr id="6" name="Chart 5"/>
          <p:cNvGraphicFramePr>
            <a:graphicFrameLocks/>
          </p:cNvGraphicFramePr>
          <p:nvPr/>
        </p:nvGraphicFramePr>
        <p:xfrm>
          <a:off x="958702" y="1899507"/>
          <a:ext cx="7259845" cy="4059764"/>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p:cNvSpPr/>
          <p:nvPr/>
        </p:nvSpPr>
        <p:spPr>
          <a:xfrm>
            <a:off x="224444" y="1182110"/>
            <a:ext cx="8728363" cy="553998"/>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1"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Outflow </a:t>
            </a:r>
            <a:r>
              <a:rPr kumimoji="0" lang="en-US" sz="1500" b="1" i="1"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from the 25 largest metros to smaller markets has been </a:t>
            </a:r>
            <a:r>
              <a:rPr kumimoji="0" lang="en-US" sz="1500" b="1" i="1" u="none" strike="noStrike" kern="1200" cap="none" spc="0" normalizeH="0" baseline="0" noProof="0" dirty="0" smtClean="0">
                <a:ln>
                  <a:noFill/>
                </a:ln>
                <a:effectLst/>
                <a:uLnTx/>
                <a:uFillTx/>
                <a:latin typeface="Arial" panose="020B0604020202020204" pitchFamily="34" charset="0"/>
                <a:ea typeface="Calibri" panose="020F0502020204030204" pitchFamily="34" charset="0"/>
                <a:cs typeface="Arial" panose="020B0604020202020204" pitchFamily="34" charset="0"/>
              </a:rPr>
              <a:t>a </a:t>
            </a:r>
            <a:r>
              <a:rPr kumimoji="0" lang="en-US" sz="1500" b="1" i="1" u="none" kern="1200" cap="none" spc="0" normalizeH="0" baseline="0" noProof="0" dirty="0" smtClean="0">
                <a:ln>
                  <a:noFill/>
                </a:ln>
                <a:effectLst/>
                <a:uLnTx/>
                <a:uFillTx/>
                <a:latin typeface="Arial" panose="020B0604020202020204" pitchFamily="34" charset="0"/>
                <a:ea typeface="Calibri" panose="020F0502020204030204" pitchFamily="34" charset="0"/>
                <a:cs typeface="Arial" panose="020B0604020202020204" pitchFamily="34" charset="0"/>
              </a:rPr>
              <a:t>long-term</a:t>
            </a:r>
            <a:r>
              <a:rPr kumimoji="0" lang="en-US" sz="1500" b="1" i="1"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trend and is helping to keep house price appreciation strong.</a:t>
            </a:r>
            <a:endParaRPr kumimoji="0" lang="en-US" sz="1500" b="1"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8" name="Title 1"/>
          <p:cNvSpPr txBox="1">
            <a:spLocks/>
          </p:cNvSpPr>
          <p:nvPr/>
        </p:nvSpPr>
        <p:spPr>
          <a:xfrm>
            <a:off x="224444" y="129984"/>
            <a:ext cx="8728363" cy="888727"/>
          </a:xfrm>
          <a:prstGeom prst="rect">
            <a:avLst/>
          </a:prstGeom>
          <a:solidFill>
            <a:schemeClr val="accent1">
              <a:lumMod val="40000"/>
              <a:lumOff val="6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Outflow from Large Markets to Smaller Markets Remains High</a:t>
            </a:r>
          </a:p>
        </p:txBody>
      </p:sp>
    </p:spTree>
    <p:extLst>
      <p:ext uri="{BB962C8B-B14F-4D97-AF65-F5344CB8AC3E}">
        <p14:creationId xmlns:p14="http://schemas.microsoft.com/office/powerpoint/2010/main" val="10887230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a:graphicFrameLocks/>
          </p:cNvGraphicFramePr>
          <p:nvPr>
            <p:extLst>
              <p:ext uri="{D42A27DB-BD31-4B8C-83A1-F6EECF244321}">
                <p14:modId xmlns:p14="http://schemas.microsoft.com/office/powerpoint/2010/main" val="3031566861"/>
              </p:ext>
            </p:extLst>
          </p:nvPr>
        </p:nvGraphicFramePr>
        <p:xfrm>
          <a:off x="852558" y="2626394"/>
          <a:ext cx="7516368" cy="3621024"/>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7E9B0109-0DFA-4CD3-BBF8-0D1B2706CB64}" type="slidenum">
              <a:rPr lang="en-US" smtClean="0"/>
              <a:t>25</a:t>
            </a:fld>
            <a:endParaRPr lang="en-US"/>
          </a:p>
        </p:txBody>
      </p:sp>
      <p:sp>
        <p:nvSpPr>
          <p:cNvPr id="7" name="Title 1"/>
          <p:cNvSpPr>
            <a:spLocks noGrp="1"/>
          </p:cNvSpPr>
          <p:nvPr>
            <p:ph type="title"/>
          </p:nvPr>
        </p:nvSpPr>
        <p:spPr>
          <a:xfrm>
            <a:off x="224444" y="129985"/>
            <a:ext cx="8728363" cy="740872"/>
          </a:xfrm>
          <a:solidFill>
            <a:schemeClr val="accent1">
              <a:lumMod val="40000"/>
              <a:lumOff val="60000"/>
            </a:schemeClr>
          </a:solidFill>
        </p:spPr>
        <p:txBody>
          <a:bodyPr>
            <a:noAutofit/>
          </a:bodyPr>
          <a:lstStyle/>
          <a:p>
            <a:pPr algn="ctr"/>
            <a:r>
              <a:rPr lang="en-US" sz="2600" dirty="0" smtClean="0">
                <a:latin typeface="Arial" panose="020B0604020202020204" pitchFamily="34" charset="0"/>
                <a:cs typeface="Arial" panose="020B0604020202020204" pitchFamily="34" charset="0"/>
              </a:rPr>
              <a:t>Home Price Appreciation (HPA) by Walk Score Quintile: </a:t>
            </a:r>
            <a:br>
              <a:rPr lang="en-US" sz="2600" dirty="0" smtClean="0">
                <a:latin typeface="Arial" panose="020B0604020202020204" pitchFamily="34" charset="0"/>
                <a:cs typeface="Arial" panose="020B0604020202020204" pitchFamily="34" charset="0"/>
              </a:rPr>
            </a:br>
            <a:r>
              <a:rPr lang="en-US" sz="2600" dirty="0" smtClean="0">
                <a:latin typeface="Arial" panose="020B0604020202020204" pitchFamily="34" charset="0"/>
                <a:cs typeface="Arial" panose="020B0604020202020204" pitchFamily="34" charset="0"/>
              </a:rPr>
              <a:t>Largest 100 Metros</a:t>
            </a:r>
            <a:endParaRPr lang="en-US" sz="2600" dirty="0">
              <a:latin typeface="Arial" panose="020B0604020202020204" pitchFamily="34" charset="0"/>
              <a:cs typeface="Arial" panose="020B0604020202020204" pitchFamily="34" charset="0"/>
            </a:endParaRPr>
          </a:p>
        </p:txBody>
      </p:sp>
      <p:sp>
        <p:nvSpPr>
          <p:cNvPr id="8" name="Rectangle 7"/>
          <p:cNvSpPr/>
          <p:nvPr/>
        </p:nvSpPr>
        <p:spPr>
          <a:xfrm>
            <a:off x="130629" y="919819"/>
            <a:ext cx="8960226" cy="1708160"/>
          </a:xfrm>
          <a:prstGeom prst="rect">
            <a:avLst/>
          </a:prstGeom>
        </p:spPr>
        <p:txBody>
          <a:bodyPr wrap="square">
            <a:spAutoFit/>
          </a:bodyPr>
          <a:lstStyle/>
          <a:p>
            <a:pPr lvl="0" algn="ctr">
              <a:defRPr/>
            </a:pPr>
            <a:r>
              <a:rPr lang="en-US" sz="1500" b="1" i="1" dirty="0">
                <a:solidFill>
                  <a:prstClr val="black"/>
                </a:solidFill>
                <a:latin typeface="Arial" panose="020B0604020202020204" pitchFamily="34" charset="0"/>
                <a:ea typeface="Calibri" panose="020F0502020204030204" pitchFamily="34" charset="0"/>
                <a:cs typeface="Arial" panose="020B0604020202020204" pitchFamily="34" charset="0"/>
              </a:rPr>
              <a:t>Before the pandemic, people </a:t>
            </a:r>
            <a:r>
              <a:rPr lang="en-US" sz="1500" b="1" i="1" dirty="0" smtClean="0">
                <a:solidFill>
                  <a:prstClr val="black"/>
                </a:solidFill>
                <a:latin typeface="Arial" panose="020B0604020202020204" pitchFamily="34" charset="0"/>
                <a:ea typeface="Calibri" panose="020F0502020204030204" pitchFamily="34" charset="0"/>
                <a:cs typeface="Arial" panose="020B0604020202020204" pitchFamily="34" charset="0"/>
              </a:rPr>
              <a:t>were </a:t>
            </a:r>
            <a:r>
              <a:rPr lang="en-US" sz="1500" b="1" i="1" dirty="0">
                <a:solidFill>
                  <a:prstClr val="black"/>
                </a:solidFill>
                <a:latin typeface="Arial" panose="020B0604020202020204" pitchFamily="34" charset="0"/>
                <a:ea typeface="Calibri" panose="020F0502020204030204" pitchFamily="34" charset="0"/>
                <a:cs typeface="Arial" panose="020B0604020202020204" pitchFamily="34" charset="0"/>
              </a:rPr>
              <a:t>willing to </a:t>
            </a:r>
            <a:r>
              <a:rPr lang="en-US" sz="1500" b="1" i="1" dirty="0">
                <a:latin typeface="Arial" panose="020B0604020202020204" pitchFamily="34" charset="0"/>
                <a:ea typeface="Calibri" panose="020F0502020204030204" pitchFamily="34" charset="0"/>
                <a:cs typeface="Arial" panose="020B0604020202020204" pitchFamily="34" charset="0"/>
              </a:rPr>
              <a:t>pay up for </a:t>
            </a:r>
            <a:r>
              <a:rPr lang="en-US" sz="1500" b="1" i="1" dirty="0" smtClean="0">
                <a:latin typeface="Arial" panose="020B0604020202020204" pitchFamily="34" charset="0"/>
                <a:ea typeface="Calibri" panose="020F0502020204030204" pitchFamily="34" charset="0"/>
                <a:cs typeface="Arial" panose="020B0604020202020204" pitchFamily="34" charset="0"/>
              </a:rPr>
              <a:t>the utility provided by locations </a:t>
            </a:r>
            <a:r>
              <a:rPr lang="en-US" sz="1500" b="1" i="1" dirty="0">
                <a:latin typeface="Arial" panose="020B0604020202020204" pitchFamily="34" charset="0"/>
                <a:ea typeface="Calibri" panose="020F0502020204030204" pitchFamily="34" charset="0"/>
                <a:cs typeface="Arial" panose="020B0604020202020204" pitchFamily="34" charset="0"/>
              </a:rPr>
              <a:t>with a high level of </a:t>
            </a:r>
            <a:r>
              <a:rPr lang="en-US" sz="1500" b="1" i="1" dirty="0" smtClean="0">
                <a:latin typeface="Arial" panose="020B0604020202020204" pitchFamily="34" charset="0"/>
                <a:ea typeface="Calibri" panose="020F0502020204030204" pitchFamily="34" charset="0"/>
                <a:cs typeface="Arial" panose="020B0604020202020204" pitchFamily="34" charset="0"/>
              </a:rPr>
              <a:t>walkability (</a:t>
            </a:r>
            <a:r>
              <a:rPr lang="en-US" sz="1500" b="1" i="1" dirty="0" err="1" smtClean="0">
                <a:latin typeface="Arial" panose="020B0604020202020204" pitchFamily="34" charset="0"/>
                <a:ea typeface="Calibri" panose="020F0502020204030204" pitchFamily="34" charset="0"/>
                <a:cs typeface="Arial" panose="020B0604020202020204" pitchFamily="34" charset="0"/>
              </a:rPr>
              <a:t>ie</a:t>
            </a:r>
            <a:r>
              <a:rPr lang="en-US" sz="1500" b="1" i="1" dirty="0" smtClean="0">
                <a:latin typeface="Arial" panose="020B0604020202020204" pitchFamily="34" charset="0"/>
                <a:ea typeface="Calibri" panose="020F0502020204030204" pitchFamily="34" charset="0"/>
                <a:cs typeface="Arial" panose="020B0604020202020204" pitchFamily="34" charset="0"/>
              </a:rPr>
              <a:t>. the </a:t>
            </a:r>
            <a:r>
              <a:rPr lang="en-US" sz="1500" b="1" i="1" dirty="0">
                <a:latin typeface="Arial" panose="020B0604020202020204" pitchFamily="34" charset="0"/>
                <a:ea typeface="Calibri" panose="020F0502020204030204" pitchFamily="34" charset="0"/>
                <a:cs typeface="Arial" panose="020B0604020202020204" pitchFamily="34" charset="0"/>
              </a:rPr>
              <a:t>ability to complete most of life’s daily errands on foot as measured by </a:t>
            </a:r>
            <a:r>
              <a:rPr lang="en-US" sz="1500" b="1" i="1" dirty="0" err="1">
                <a:latin typeface="Arial" panose="020B0604020202020204" pitchFamily="34" charset="0"/>
                <a:ea typeface="Calibri" panose="020F0502020204030204" pitchFamily="34" charset="0"/>
                <a:cs typeface="Arial" panose="020B0604020202020204" pitchFamily="34" charset="0"/>
              </a:rPr>
              <a:t>Redfin’s</a:t>
            </a:r>
            <a:r>
              <a:rPr lang="en-US" sz="1500" b="1" i="1" dirty="0">
                <a:latin typeface="Arial" panose="020B0604020202020204" pitchFamily="34" charset="0"/>
                <a:ea typeface="Calibri" panose="020F0502020204030204" pitchFamily="34" charset="0"/>
                <a:cs typeface="Arial" panose="020B0604020202020204" pitchFamily="34" charset="0"/>
              </a:rPr>
              <a:t> Walk Score</a:t>
            </a:r>
            <a:r>
              <a:rPr lang="en-US" sz="1500" b="1" i="1" baseline="30000" dirty="0" smtClean="0">
                <a:latin typeface="Arial" panose="020B0604020202020204" pitchFamily="34" charset="0"/>
                <a:ea typeface="Calibri" panose="020F0502020204030204" pitchFamily="34" charset="0"/>
                <a:cs typeface="Arial" panose="020B0604020202020204" pitchFamily="34" charset="0"/>
              </a:rPr>
              <a:t>®</a:t>
            </a:r>
            <a:r>
              <a:rPr lang="en-US" sz="1500" b="1" i="1" dirty="0" smtClean="0">
                <a:latin typeface="Arial" panose="020B0604020202020204" pitchFamily="34" charset="0"/>
                <a:ea typeface="Calibri" panose="020F0502020204030204" pitchFamily="34" charset="0"/>
                <a:cs typeface="Arial" panose="020B0604020202020204" pitchFamily="34" charset="0"/>
              </a:rPr>
              <a:t>). </a:t>
            </a:r>
            <a:r>
              <a:rPr lang="en-US" sz="1500" b="1" i="1" dirty="0">
                <a:latin typeface="Arial" panose="020B0604020202020204" pitchFamily="34" charset="0"/>
                <a:ea typeface="Calibri" panose="020F0502020204030204" pitchFamily="34" charset="0"/>
                <a:cs typeface="Arial" panose="020B0604020202020204" pitchFamily="34" charset="0"/>
              </a:rPr>
              <a:t>Pre-pandemic (2012:Q1 through 2020:Q1</a:t>
            </a:r>
            <a:r>
              <a:rPr lang="en-US" sz="1500" b="1" i="1" dirty="0" smtClean="0">
                <a:latin typeface="Arial" panose="020B0604020202020204" pitchFamily="34" charset="0"/>
                <a:ea typeface="Calibri" panose="020F0502020204030204" pitchFamily="34" charset="0"/>
                <a:cs typeface="Arial" panose="020B0604020202020204" pitchFamily="34" charset="0"/>
              </a:rPr>
              <a:t>), home </a:t>
            </a:r>
            <a:r>
              <a:rPr lang="en-US" sz="1500" b="1" i="1" dirty="0">
                <a:latin typeface="Arial" panose="020B0604020202020204" pitchFamily="34" charset="0"/>
                <a:ea typeface="Calibri" panose="020F0502020204030204" pitchFamily="34" charset="0"/>
                <a:cs typeface="Arial" panose="020B0604020202020204" pitchFamily="34" charset="0"/>
              </a:rPr>
              <a:t>price appreciation (HPA) in the most walkable quintile of </a:t>
            </a:r>
            <a:r>
              <a:rPr lang="en-US" sz="1500" b="1" i="1" dirty="0" smtClean="0">
                <a:latin typeface="Arial" panose="020B0604020202020204" pitchFamily="34" charset="0"/>
                <a:ea typeface="Calibri" panose="020F0502020204030204" pitchFamily="34" charset="0"/>
                <a:cs typeface="Arial" panose="020B0604020202020204" pitchFamily="34" charset="0"/>
              </a:rPr>
              <a:t>each of the 100 largest metros averaged 7.2% (</a:t>
            </a:r>
            <a:r>
              <a:rPr lang="en-US" sz="1500" b="1" i="1" dirty="0" err="1" smtClean="0">
                <a:latin typeface="Arial" panose="020B0604020202020204" pitchFamily="34" charset="0"/>
                <a:ea typeface="Calibri" panose="020F0502020204030204" pitchFamily="34" charset="0"/>
                <a:cs typeface="Arial" panose="020B0604020202020204" pitchFamily="34" charset="0"/>
              </a:rPr>
              <a:t>yoy</a:t>
            </a:r>
            <a:r>
              <a:rPr lang="en-US" sz="1500" b="1" i="1" dirty="0" smtClean="0">
                <a:latin typeface="Arial" panose="020B0604020202020204" pitchFamily="34" charset="0"/>
                <a:ea typeface="Calibri" panose="020F0502020204030204" pitchFamily="34" charset="0"/>
                <a:cs typeface="Arial" panose="020B0604020202020204" pitchFamily="34" charset="0"/>
              </a:rPr>
              <a:t>), but only 5.9% </a:t>
            </a:r>
            <a:r>
              <a:rPr lang="en-US" sz="1500" b="1" i="1" dirty="0">
                <a:latin typeface="Arial" panose="020B0604020202020204" pitchFamily="34" charset="0"/>
                <a:ea typeface="Calibri" panose="020F0502020204030204" pitchFamily="34" charset="0"/>
                <a:cs typeface="Arial" panose="020B0604020202020204" pitchFamily="34" charset="0"/>
              </a:rPr>
              <a:t>(</a:t>
            </a:r>
            <a:r>
              <a:rPr lang="en-US" sz="1500" b="1" i="1" dirty="0" err="1">
                <a:latin typeface="Arial" panose="020B0604020202020204" pitchFamily="34" charset="0"/>
                <a:ea typeface="Calibri" panose="020F0502020204030204" pitchFamily="34" charset="0"/>
                <a:cs typeface="Arial" panose="020B0604020202020204" pitchFamily="34" charset="0"/>
              </a:rPr>
              <a:t>yoy</a:t>
            </a:r>
            <a:r>
              <a:rPr lang="en-US" sz="1500" b="1" i="1" dirty="0">
                <a:latin typeface="Arial" panose="020B0604020202020204" pitchFamily="34" charset="0"/>
                <a:ea typeface="Calibri" panose="020F0502020204030204" pitchFamily="34" charset="0"/>
                <a:cs typeface="Arial" panose="020B0604020202020204" pitchFamily="34" charset="0"/>
              </a:rPr>
              <a:t>) </a:t>
            </a:r>
            <a:r>
              <a:rPr lang="en-US" sz="1500" b="1" i="1" dirty="0" smtClean="0">
                <a:latin typeface="Arial" panose="020B0604020202020204" pitchFamily="34" charset="0"/>
                <a:ea typeface="Calibri" panose="020F0502020204030204" pitchFamily="34" charset="0"/>
                <a:cs typeface="Arial" panose="020B0604020202020204" pitchFamily="34" charset="0"/>
              </a:rPr>
              <a:t>in the least walkable quintile. With the onset of the pandemic, the trend first narrowed, then flipped, and the least walkable quintile is appreciating at an average of 13.1% </a:t>
            </a:r>
            <a:r>
              <a:rPr lang="en-US" sz="1500" b="1" i="1" dirty="0">
                <a:latin typeface="Arial" panose="020B0604020202020204" pitchFamily="34" charset="0"/>
                <a:ea typeface="Calibri" panose="020F0502020204030204" pitchFamily="34" charset="0"/>
                <a:cs typeface="Arial" panose="020B0604020202020204" pitchFamily="34" charset="0"/>
              </a:rPr>
              <a:t>(</a:t>
            </a:r>
            <a:r>
              <a:rPr lang="en-US" sz="1500" b="1" i="1" dirty="0" err="1">
                <a:latin typeface="Arial" panose="020B0604020202020204" pitchFamily="34" charset="0"/>
                <a:ea typeface="Calibri" panose="020F0502020204030204" pitchFamily="34" charset="0"/>
                <a:cs typeface="Arial" panose="020B0604020202020204" pitchFamily="34" charset="0"/>
              </a:rPr>
              <a:t>yoy</a:t>
            </a:r>
            <a:r>
              <a:rPr lang="en-US" sz="1500" b="1" i="1" dirty="0">
                <a:latin typeface="Arial" panose="020B0604020202020204" pitchFamily="34" charset="0"/>
                <a:ea typeface="Calibri" panose="020F0502020204030204" pitchFamily="34" charset="0"/>
                <a:cs typeface="Arial" panose="020B0604020202020204" pitchFamily="34" charset="0"/>
              </a:rPr>
              <a:t>)</a:t>
            </a:r>
            <a:r>
              <a:rPr lang="en-US" sz="1500" b="1" i="1" dirty="0" smtClean="0">
                <a:latin typeface="Arial" panose="020B0604020202020204" pitchFamily="34" charset="0"/>
                <a:ea typeface="Calibri" panose="020F0502020204030204" pitchFamily="34" charset="0"/>
                <a:cs typeface="Arial" panose="020B0604020202020204" pitchFamily="34" charset="0"/>
              </a:rPr>
              <a:t>, while the most walkable quintile is appreciating at 11.2% </a:t>
            </a:r>
            <a:r>
              <a:rPr lang="en-US" sz="1500" b="1" i="1" dirty="0">
                <a:latin typeface="Arial" panose="020B0604020202020204" pitchFamily="34" charset="0"/>
                <a:ea typeface="Calibri" panose="020F0502020204030204" pitchFamily="34" charset="0"/>
                <a:cs typeface="Arial" panose="020B0604020202020204" pitchFamily="34" charset="0"/>
              </a:rPr>
              <a:t>(</a:t>
            </a:r>
            <a:r>
              <a:rPr lang="en-US" sz="1500" b="1" i="1" dirty="0" err="1">
                <a:latin typeface="Arial" panose="020B0604020202020204" pitchFamily="34" charset="0"/>
                <a:ea typeface="Calibri" panose="020F0502020204030204" pitchFamily="34" charset="0"/>
                <a:cs typeface="Arial" panose="020B0604020202020204" pitchFamily="34" charset="0"/>
              </a:rPr>
              <a:t>yoy</a:t>
            </a:r>
            <a:r>
              <a:rPr lang="en-US" sz="1500" b="1" i="1" dirty="0" smtClean="0">
                <a:latin typeface="Arial" panose="020B0604020202020204" pitchFamily="34" charset="0"/>
                <a:ea typeface="Calibri" panose="020F0502020204030204" pitchFamily="34" charset="0"/>
                <a:cs typeface="Arial" panose="020B0604020202020204" pitchFamily="34" charset="0"/>
              </a:rPr>
              <a:t>).</a:t>
            </a:r>
            <a:endParaRPr lang="en-US" sz="1500" b="1" i="1" strike="sngStrike" dirty="0" smtClean="0">
              <a:latin typeface="Arial" panose="020B0604020202020204" pitchFamily="34" charset="0"/>
              <a:ea typeface="Calibri" panose="020F0502020204030204" pitchFamily="34" charset="0"/>
              <a:cs typeface="Arial" panose="020B0604020202020204" pitchFamily="34" charset="0"/>
            </a:endParaRPr>
          </a:p>
        </p:txBody>
      </p:sp>
      <p:sp>
        <p:nvSpPr>
          <p:cNvPr id="9" name="TextBox 8"/>
          <p:cNvSpPr txBox="1"/>
          <p:nvPr/>
        </p:nvSpPr>
        <p:spPr>
          <a:xfrm>
            <a:off x="544241" y="6247418"/>
            <a:ext cx="4654001" cy="261610"/>
          </a:xfrm>
          <a:prstGeom prst="rect">
            <a:avLst/>
          </a:prstGeom>
          <a:noFill/>
        </p:spPr>
        <p:txBody>
          <a:bodyPr wrap="square" rtlCol="0">
            <a:spAutoFit/>
          </a:bodyPr>
          <a:lstStyle/>
          <a:p>
            <a:r>
              <a:rPr lang="en-US" sz="1100" dirty="0" smtClean="0">
                <a:solidFill>
                  <a:prstClr val="black"/>
                </a:solidFill>
                <a:cs typeface="Arial" panose="020B0604020202020204" pitchFamily="34" charset="0"/>
              </a:rPr>
              <a:t>Source</a:t>
            </a:r>
            <a:r>
              <a:rPr lang="en-US" sz="1100" dirty="0">
                <a:solidFill>
                  <a:prstClr val="black"/>
                </a:solidFill>
                <a:cs typeface="Arial" panose="020B0604020202020204" pitchFamily="34" charset="0"/>
              </a:rPr>
              <a:t>: </a:t>
            </a:r>
            <a:r>
              <a:rPr lang="en-US" sz="1100" dirty="0" smtClean="0">
                <a:solidFill>
                  <a:prstClr val="black"/>
                </a:solidFill>
                <a:cs typeface="Arial" panose="020B0604020202020204" pitchFamily="34" charset="0"/>
              </a:rPr>
              <a:t>Walk Score and AEI </a:t>
            </a:r>
            <a:r>
              <a:rPr lang="en-US" sz="1100" dirty="0">
                <a:solidFill>
                  <a:prstClr val="black"/>
                </a:solidFill>
                <a:cs typeface="Arial" panose="020B0604020202020204" pitchFamily="34" charset="0"/>
              </a:rPr>
              <a:t>Housing Center, </a:t>
            </a:r>
            <a:r>
              <a:rPr lang="en-US" sz="1100" dirty="0">
                <a:solidFill>
                  <a:prstClr val="black"/>
                </a:solidFill>
                <a:cs typeface="Arial" panose="020B0604020202020204" pitchFamily="34" charset="0"/>
                <a:hlinkClick r:id="rId3"/>
              </a:rPr>
              <a:t>www.AEI.org/housing</a:t>
            </a:r>
            <a:r>
              <a:rPr lang="en-US" sz="1100" dirty="0">
                <a:solidFill>
                  <a:prstClr val="black"/>
                </a:solidFill>
                <a:cs typeface="Arial" panose="020B0604020202020204" pitchFamily="34" charset="0"/>
              </a:rPr>
              <a:t>.</a:t>
            </a:r>
          </a:p>
        </p:txBody>
      </p:sp>
      <p:graphicFrame>
        <p:nvGraphicFramePr>
          <p:cNvPr id="2" name="Table 1"/>
          <p:cNvGraphicFramePr>
            <a:graphicFrameLocks noGrp="1"/>
          </p:cNvGraphicFramePr>
          <p:nvPr>
            <p:extLst>
              <p:ext uri="{D42A27DB-BD31-4B8C-83A1-F6EECF244321}">
                <p14:modId xmlns:p14="http://schemas.microsoft.com/office/powerpoint/2010/main" val="355768853"/>
              </p:ext>
            </p:extLst>
          </p:nvPr>
        </p:nvGraphicFramePr>
        <p:xfrm>
          <a:off x="2107768" y="3847028"/>
          <a:ext cx="4251703" cy="709930"/>
        </p:xfrm>
        <a:graphic>
          <a:graphicData uri="http://schemas.openxmlformats.org/drawingml/2006/table">
            <a:tbl>
              <a:tblPr>
                <a:tableStyleId>{5C22544A-7EE6-4342-B048-85BDC9FD1C3A}</a:tableStyleId>
              </a:tblPr>
              <a:tblGrid>
                <a:gridCol w="2546890">
                  <a:extLst>
                    <a:ext uri="{9D8B030D-6E8A-4147-A177-3AD203B41FA5}">
                      <a16:colId xmlns:a16="http://schemas.microsoft.com/office/drawing/2014/main" val="326325564"/>
                    </a:ext>
                  </a:extLst>
                </a:gridCol>
                <a:gridCol w="568271">
                  <a:extLst>
                    <a:ext uri="{9D8B030D-6E8A-4147-A177-3AD203B41FA5}">
                      <a16:colId xmlns:a16="http://schemas.microsoft.com/office/drawing/2014/main" val="2585646802"/>
                    </a:ext>
                  </a:extLst>
                </a:gridCol>
                <a:gridCol w="568271">
                  <a:extLst>
                    <a:ext uri="{9D8B030D-6E8A-4147-A177-3AD203B41FA5}">
                      <a16:colId xmlns:a16="http://schemas.microsoft.com/office/drawing/2014/main" val="1089056137"/>
                    </a:ext>
                  </a:extLst>
                </a:gridCol>
                <a:gridCol w="568271">
                  <a:extLst>
                    <a:ext uri="{9D8B030D-6E8A-4147-A177-3AD203B41FA5}">
                      <a16:colId xmlns:a16="http://schemas.microsoft.com/office/drawing/2014/main" val="1445246176"/>
                    </a:ext>
                  </a:extLst>
                </a:gridCol>
              </a:tblGrid>
              <a:tr h="184150">
                <a:tc>
                  <a:txBody>
                    <a:bodyPr/>
                    <a:lstStyle/>
                    <a:p>
                      <a:pPr algn="ctr" fontAlgn="b"/>
                      <a:r>
                        <a:rPr lang="en-US" sz="1100" b="1" u="none" strike="noStrike" dirty="0">
                          <a:solidFill>
                            <a:schemeClr val="bg1"/>
                          </a:solidFill>
                          <a:effectLst/>
                        </a:rPr>
                        <a:t>Average YoY HPA</a:t>
                      </a:r>
                      <a:endParaRPr lang="en-US" sz="1100" b="1" i="0" u="none" strike="noStrike" dirty="0">
                        <a:solidFill>
                          <a:schemeClr val="bg1"/>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US" sz="1100" b="1" u="none" strike="noStrike" dirty="0">
                          <a:solidFill>
                            <a:schemeClr val="bg1"/>
                          </a:solidFill>
                          <a:effectLst/>
                        </a:rPr>
                        <a:t>Least Walkable</a:t>
                      </a:r>
                      <a:endParaRPr lang="en-US" sz="1100" b="1" i="0" u="none" strike="noStrike" dirty="0">
                        <a:solidFill>
                          <a:schemeClr val="bg1"/>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US" sz="1100" b="1" u="none" strike="noStrike" dirty="0">
                          <a:solidFill>
                            <a:schemeClr val="bg1"/>
                          </a:solidFill>
                          <a:effectLst/>
                        </a:rPr>
                        <a:t>Middle</a:t>
                      </a:r>
                      <a:endParaRPr lang="en-US" sz="1100" b="1" i="0" u="none" strike="noStrike" dirty="0">
                        <a:solidFill>
                          <a:schemeClr val="bg1"/>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US" sz="1100" b="1" u="none" strike="noStrike" dirty="0">
                          <a:solidFill>
                            <a:schemeClr val="bg1"/>
                          </a:solidFill>
                          <a:effectLst/>
                        </a:rPr>
                        <a:t>Most Walkable</a:t>
                      </a:r>
                      <a:endParaRPr lang="en-US" sz="1100" b="1" i="0" u="none" strike="noStrike" dirty="0">
                        <a:solidFill>
                          <a:schemeClr val="bg1"/>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2620840282"/>
                  </a:ext>
                </a:extLst>
              </a:tr>
              <a:tr h="184150">
                <a:tc>
                  <a:txBody>
                    <a:bodyPr/>
                    <a:lstStyle/>
                    <a:p>
                      <a:pPr algn="l" fontAlgn="b"/>
                      <a:r>
                        <a:rPr lang="en-US" sz="1100" u="none" strike="noStrike" dirty="0" smtClean="0">
                          <a:effectLst/>
                        </a:rPr>
                        <a:t>Before Pandemic (2013:Q1-2020:Q1</a:t>
                      </a:r>
                      <a:r>
                        <a:rPr lang="en-US" sz="1100" u="none" strike="noStrike" dirty="0">
                          <a:effectLst/>
                        </a:rPr>
                        <a:t>)</a:t>
                      </a:r>
                      <a:endParaRPr lang="en-US" sz="11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smtClean="0">
                          <a:effectLst/>
                        </a:rPr>
                        <a:t>5.9%</a:t>
                      </a:r>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smtClean="0">
                          <a:effectLst/>
                        </a:rPr>
                        <a:t>6.5%</a:t>
                      </a:r>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smtClean="0">
                          <a:effectLst/>
                        </a:rPr>
                        <a:t>7.2%</a:t>
                      </a:r>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2491058"/>
                  </a:ext>
                </a:extLst>
              </a:tr>
              <a:tr h="184150">
                <a:tc>
                  <a:txBody>
                    <a:bodyPr/>
                    <a:lstStyle/>
                    <a:p>
                      <a:pPr algn="l" fontAlgn="b"/>
                      <a:r>
                        <a:rPr lang="en-US" sz="1100" u="none" strike="noStrike" dirty="0" smtClean="0">
                          <a:effectLst/>
                        </a:rPr>
                        <a:t>From Pandemic</a:t>
                      </a:r>
                      <a:r>
                        <a:rPr lang="en-US" sz="1100" u="none" strike="noStrike" baseline="0" dirty="0" smtClean="0">
                          <a:effectLst/>
                        </a:rPr>
                        <a:t> onward </a:t>
                      </a:r>
                      <a:r>
                        <a:rPr lang="en-US" sz="1100" u="none" strike="noStrike" dirty="0" smtClean="0">
                          <a:effectLst/>
                        </a:rPr>
                        <a:t>(2020:Q2-2022:Q1)</a:t>
                      </a:r>
                      <a:endParaRPr lang="en-US" sz="11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smtClean="0">
                          <a:effectLst/>
                        </a:rPr>
                        <a:t>13.1%</a:t>
                      </a:r>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smtClean="0">
                          <a:effectLst/>
                        </a:rPr>
                        <a:t>12.7%</a:t>
                      </a:r>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smtClean="0">
                          <a:effectLst/>
                        </a:rPr>
                        <a:t>11.2%</a:t>
                      </a:r>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16734104"/>
                  </a:ext>
                </a:extLst>
              </a:tr>
            </a:tbl>
          </a:graphicData>
        </a:graphic>
      </p:graphicFrame>
      <p:cxnSp>
        <p:nvCxnSpPr>
          <p:cNvPr id="5" name="Straight Connector 4"/>
          <p:cNvCxnSpPr/>
          <p:nvPr/>
        </p:nvCxnSpPr>
        <p:spPr>
          <a:xfrm flipV="1">
            <a:off x="6597904" y="3360135"/>
            <a:ext cx="0" cy="239364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39881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61436" y="141509"/>
            <a:ext cx="8854180" cy="377589"/>
          </a:xfrm>
          <a:prstGeom prst="rect">
            <a:avLst/>
          </a:prstGeom>
          <a:solidFill>
            <a:schemeClr val="accent1">
              <a:lumMod val="40000"/>
              <a:lumOff val="6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sz="1400" b="0" i="0" u="none" strike="noStrike" kern="1200" spc="0" baseline="0">
                <a:solidFill>
                  <a:sysClr val="windowText" lastClr="000000"/>
                </a:solidFill>
                <a:latin typeface="+mn-lt"/>
                <a:ea typeface="+mn-ea"/>
                <a:cs typeface="+mn-cs"/>
              </a:defRPr>
            </a:pPr>
            <a:r>
              <a:rPr lang="en-US" sz="2400" dirty="0">
                <a:latin typeface="Arial" panose="020B0604020202020204" pitchFamily="34" charset="0"/>
                <a:ea typeface="+mn-ea"/>
                <a:cs typeface="Arial" panose="020B0604020202020204" pitchFamily="34" charset="0"/>
              </a:rPr>
              <a:t>Supply </a:t>
            </a:r>
            <a:r>
              <a:rPr lang="en-US" sz="2400" dirty="0" smtClean="0">
                <a:latin typeface="Arial" panose="020B0604020202020204" pitchFamily="34" charset="0"/>
                <a:ea typeface="+mn-ea"/>
                <a:cs typeface="Arial" panose="020B0604020202020204" pitchFamily="34" charset="0"/>
              </a:rPr>
              <a:t>Remains Depleted, Likely Fueling Continued Rapid HPA</a:t>
            </a:r>
            <a:endParaRPr lang="en-US" sz="2400" dirty="0">
              <a:latin typeface="Arial" panose="020B0604020202020204" pitchFamily="34" charset="0"/>
              <a:ea typeface="+mn-ea"/>
              <a:cs typeface="Arial" panose="020B0604020202020204" pitchFamily="34" charset="0"/>
            </a:endParaRPr>
          </a:p>
        </p:txBody>
      </p:sp>
      <p:sp>
        <p:nvSpPr>
          <p:cNvPr id="11" name="TextBox 10"/>
          <p:cNvSpPr txBox="1"/>
          <p:nvPr/>
        </p:nvSpPr>
        <p:spPr>
          <a:xfrm>
            <a:off x="106940" y="511467"/>
            <a:ext cx="8945620" cy="1865126"/>
          </a:xfrm>
          <a:prstGeom prst="rect">
            <a:avLst/>
          </a:prstGeom>
          <a:noFill/>
        </p:spPr>
        <p:txBody>
          <a:bodyPr wrap="square" rtlCol="0">
            <a:spAutoFit/>
          </a:bodyPr>
          <a:lstStyle/>
          <a:p>
            <a:pPr marL="0" lvl="1" algn="ctr">
              <a:lnSpc>
                <a:spcPct val="90000"/>
              </a:lnSpc>
            </a:pPr>
            <a:r>
              <a:rPr lang="en-US" sz="1600" b="1" i="1" dirty="0" smtClean="0">
                <a:latin typeface="Arial" panose="020B0604020202020204" pitchFamily="34" charset="0"/>
                <a:cs typeface="Arial" panose="020B0604020202020204" pitchFamily="34" charset="0"/>
              </a:rPr>
              <a:t>Active listings set a series’ low for the month of March (left), </a:t>
            </a:r>
            <a:r>
              <a:rPr lang="en-US" sz="1600" b="1" i="1" dirty="0">
                <a:latin typeface="Arial" panose="020B0604020202020204" pitchFamily="34" charset="0"/>
                <a:cs typeface="Arial" panose="020B0604020202020204" pitchFamily="34" charset="0"/>
              </a:rPr>
              <a:t>down </a:t>
            </a:r>
            <a:r>
              <a:rPr lang="en-US" sz="1600" b="1" i="1" dirty="0" smtClean="0">
                <a:latin typeface="Arial" panose="020B0604020202020204" pitchFamily="34" charset="0"/>
                <a:cs typeface="Arial" panose="020B0604020202020204" pitchFamily="34" charset="0"/>
              </a:rPr>
              <a:t>19% </a:t>
            </a:r>
            <a:r>
              <a:rPr lang="en-US" sz="1600" b="1" i="1" dirty="0">
                <a:latin typeface="Arial" panose="020B0604020202020204" pitchFamily="34" charset="0"/>
                <a:cs typeface="Arial" panose="020B0604020202020204" pitchFamily="34" charset="0"/>
              </a:rPr>
              <a:t>from the </a:t>
            </a:r>
            <a:r>
              <a:rPr lang="en-US" sz="1600" b="1" i="1" dirty="0" smtClean="0">
                <a:latin typeface="Arial" panose="020B0604020202020204" pitchFamily="34" charset="0"/>
                <a:cs typeface="Arial" panose="020B0604020202020204" pitchFamily="34" charset="0"/>
              </a:rPr>
              <a:t>already depleted </a:t>
            </a:r>
            <a:r>
              <a:rPr lang="en-US" sz="1600" b="1" i="1" dirty="0">
                <a:latin typeface="Arial" panose="020B0604020202020204" pitchFamily="34" charset="0"/>
                <a:cs typeface="Arial" panose="020B0604020202020204" pitchFamily="34" charset="0"/>
              </a:rPr>
              <a:t>levels of </a:t>
            </a:r>
            <a:r>
              <a:rPr lang="en-US" sz="1600" b="1" i="1" dirty="0" smtClean="0">
                <a:latin typeface="Arial" panose="020B0604020202020204" pitchFamily="34" charset="0"/>
                <a:cs typeface="Arial" panose="020B0604020202020204" pitchFamily="34" charset="0"/>
              </a:rPr>
              <a:t>2021 and only about 1/3 of 2017-2020 levels. This does not bode well for entry-level buyers this spring buying season, with home price appreciation likely staying in the mid- to upper-teens. Supply is the most depleted </a:t>
            </a:r>
            <a:r>
              <a:rPr lang="en-US" sz="1600" b="1" i="1" dirty="0">
                <a:latin typeface="Arial" panose="020B0604020202020204" pitchFamily="34" charset="0"/>
                <a:cs typeface="Arial" panose="020B0604020202020204" pitchFamily="34" charset="0"/>
              </a:rPr>
              <a:t>in less dense </a:t>
            </a:r>
            <a:r>
              <a:rPr lang="en-US" sz="1600" b="1" i="1" dirty="0" smtClean="0">
                <a:latin typeface="Arial" panose="020B0604020202020204" pitchFamily="34" charset="0"/>
                <a:cs typeface="Arial" panose="020B0604020202020204" pitchFamily="34" charset="0"/>
              </a:rPr>
              <a:t>areas (right). For </a:t>
            </a:r>
            <a:r>
              <a:rPr lang="en-US" sz="1600" b="1" i="1" dirty="0">
                <a:latin typeface="Arial" panose="020B0604020202020204" pitchFamily="34" charset="0"/>
                <a:cs typeface="Arial" panose="020B0604020202020204" pitchFamily="34" charset="0"/>
              </a:rPr>
              <a:t>the foreseeable future, it will be difficult to replenish or </a:t>
            </a:r>
            <a:r>
              <a:rPr lang="en-US" sz="1600" b="1" i="1" dirty="0" smtClean="0">
                <a:latin typeface="Arial" panose="020B0604020202020204" pitchFamily="34" charset="0"/>
                <a:cs typeface="Arial" panose="020B0604020202020204" pitchFamily="34" charset="0"/>
              </a:rPr>
              <a:t>increase supply since: (</a:t>
            </a:r>
            <a:r>
              <a:rPr lang="en-US" sz="1600" b="1" i="1" dirty="0" err="1">
                <a:latin typeface="Arial" panose="020B0604020202020204" pitchFamily="34" charset="0"/>
                <a:cs typeface="Arial" panose="020B0604020202020204" pitchFamily="34" charset="0"/>
              </a:rPr>
              <a:t>i</a:t>
            </a:r>
            <a:r>
              <a:rPr lang="en-US" sz="1600" b="1" i="1" dirty="0">
                <a:latin typeface="Arial" panose="020B0604020202020204" pitchFamily="34" charset="0"/>
                <a:cs typeface="Arial" panose="020B0604020202020204" pitchFamily="34" charset="0"/>
              </a:rPr>
              <a:t>) </a:t>
            </a:r>
            <a:r>
              <a:rPr lang="en-US" sz="1600" b="1" i="1" dirty="0" smtClean="0">
                <a:latin typeface="Arial" panose="020B0604020202020204" pitchFamily="34" charset="0"/>
                <a:cs typeface="Arial" panose="020B0604020202020204" pitchFamily="34" charset="0"/>
              </a:rPr>
              <a:t>more baby </a:t>
            </a:r>
            <a:r>
              <a:rPr lang="en-US" sz="1600" b="1" i="1" dirty="0">
                <a:latin typeface="Arial" panose="020B0604020202020204" pitchFamily="34" charset="0"/>
                <a:cs typeface="Arial" panose="020B0604020202020204" pitchFamily="34" charset="0"/>
              </a:rPr>
              <a:t>boomers are </a:t>
            </a:r>
            <a:r>
              <a:rPr lang="en-US" sz="1600" b="1" i="1" dirty="0" smtClean="0">
                <a:latin typeface="Arial" panose="020B0604020202020204" pitchFamily="34" charset="0"/>
                <a:cs typeface="Arial" panose="020B0604020202020204" pitchFamily="34" charset="0"/>
              </a:rPr>
              <a:t>staying put, </a:t>
            </a:r>
            <a:r>
              <a:rPr lang="en-US" sz="1600" b="1" i="1" dirty="0">
                <a:latin typeface="Arial" panose="020B0604020202020204" pitchFamily="34" charset="0"/>
                <a:cs typeface="Arial" panose="020B0604020202020204" pitchFamily="34" charset="0"/>
              </a:rPr>
              <a:t>(ii) it takes time to acquire </a:t>
            </a:r>
            <a:r>
              <a:rPr lang="en-US" sz="1600" b="1" i="1" dirty="0" smtClean="0">
                <a:latin typeface="Arial" panose="020B0604020202020204" pitchFamily="34" charset="0"/>
                <a:cs typeface="Arial" panose="020B0604020202020204" pitchFamily="34" charset="0"/>
              </a:rPr>
              <a:t>land, title, and to build even </a:t>
            </a:r>
            <a:r>
              <a:rPr lang="en-US" sz="1600" b="1" i="1" dirty="0">
                <a:latin typeface="Arial" panose="020B0604020202020204" pitchFamily="34" charset="0"/>
                <a:cs typeface="Arial" panose="020B0604020202020204" pitchFamily="34" charset="0"/>
              </a:rPr>
              <a:t>in places like North Carolina and </a:t>
            </a:r>
            <a:r>
              <a:rPr lang="en-US" sz="1600" b="1" i="1" dirty="0" smtClean="0">
                <a:latin typeface="Arial" panose="020B0604020202020204" pitchFamily="34" charset="0"/>
                <a:cs typeface="Arial" panose="020B0604020202020204" pitchFamily="34" charset="0"/>
              </a:rPr>
              <a:t>Texas, which are also growing rapidly, and (iii</a:t>
            </a:r>
            <a:r>
              <a:rPr lang="en-US" sz="1600" b="1" i="1" dirty="0">
                <a:latin typeface="Arial" panose="020B0604020202020204" pitchFamily="34" charset="0"/>
                <a:cs typeface="Arial" panose="020B0604020202020204" pitchFamily="34" charset="0"/>
              </a:rPr>
              <a:t>) adding supply will face the usual difficulties in the Northeast and </a:t>
            </a:r>
            <a:r>
              <a:rPr lang="en-US" sz="1600" b="1" i="1" dirty="0" smtClean="0">
                <a:latin typeface="Arial" panose="020B0604020202020204" pitchFamily="34" charset="0"/>
                <a:cs typeface="Arial" panose="020B0604020202020204" pitchFamily="34" charset="0"/>
              </a:rPr>
              <a:t>much of the West</a:t>
            </a:r>
            <a:r>
              <a:rPr lang="en-US" sz="1600" b="1" i="1" dirty="0">
                <a:latin typeface="Arial" panose="020B0604020202020204" pitchFamily="34" charset="0"/>
                <a:cs typeface="Arial" panose="020B0604020202020204" pitchFamily="34" charset="0"/>
              </a:rPr>
              <a:t>.</a:t>
            </a:r>
            <a:endParaRPr lang="en-US" sz="1600" b="1" i="1" strike="sngStrike" dirty="0">
              <a:latin typeface="Arial" panose="020B0604020202020204" pitchFamily="34" charset="0"/>
              <a:cs typeface="Arial" panose="020B0604020202020204" pitchFamily="34" charset="0"/>
            </a:endParaRPr>
          </a:p>
        </p:txBody>
      </p:sp>
      <p:sp>
        <p:nvSpPr>
          <p:cNvPr id="6" name="TextBox 5"/>
          <p:cNvSpPr txBox="1"/>
          <p:nvPr/>
        </p:nvSpPr>
        <p:spPr>
          <a:xfrm>
            <a:off x="448887" y="6327954"/>
            <a:ext cx="8058150" cy="261610"/>
          </a:xfrm>
          <a:prstGeom prst="rect">
            <a:avLst/>
          </a:prstGeom>
          <a:noFill/>
        </p:spPr>
        <p:txBody>
          <a:bodyPr wrap="square" rtlCol="0">
            <a:spAutoFit/>
          </a:bodyPr>
          <a:lstStyle/>
          <a:p>
            <a:r>
              <a:rPr lang="en-US" sz="1100" dirty="0">
                <a:solidFill>
                  <a:prstClr val="black"/>
                </a:solidFill>
                <a:cs typeface="Arial" panose="020B0604020202020204" pitchFamily="34" charset="0"/>
              </a:rPr>
              <a:t>Source: </a:t>
            </a:r>
            <a:r>
              <a:rPr lang="en-US" sz="1100" dirty="0" smtClean="0">
                <a:solidFill>
                  <a:prstClr val="black"/>
                </a:solidFill>
                <a:cs typeface="Arial" panose="020B0604020202020204" pitchFamily="34" charset="0"/>
              </a:rPr>
              <a:t>Realtor.com, </a:t>
            </a:r>
            <a:r>
              <a:rPr lang="en-US" sz="1100" dirty="0">
                <a:solidFill>
                  <a:srgbClr val="000000"/>
                </a:solidFill>
                <a:cs typeface="Arial"/>
              </a:rPr>
              <a:t>Census </a:t>
            </a:r>
            <a:r>
              <a:rPr lang="en-US" sz="1100" dirty="0" smtClean="0">
                <a:solidFill>
                  <a:srgbClr val="000000"/>
                </a:solidFill>
                <a:cs typeface="Arial"/>
              </a:rPr>
              <a:t>Bureau,</a:t>
            </a:r>
            <a:r>
              <a:rPr lang="en-US" sz="1100" dirty="0" smtClean="0">
                <a:solidFill>
                  <a:prstClr val="black"/>
                </a:solidFill>
                <a:cs typeface="Arial" panose="020B0604020202020204" pitchFamily="34" charset="0"/>
              </a:rPr>
              <a:t> </a:t>
            </a:r>
            <a:r>
              <a:rPr lang="en-US" sz="1100" dirty="0">
                <a:solidFill>
                  <a:prstClr val="black"/>
                </a:solidFill>
                <a:cs typeface="Arial" panose="020B0604020202020204" pitchFamily="34" charset="0"/>
              </a:rPr>
              <a:t>and AEI Housing Center, </a:t>
            </a:r>
            <a:r>
              <a:rPr lang="en-US" sz="1100" dirty="0">
                <a:solidFill>
                  <a:prstClr val="black"/>
                </a:solidFill>
                <a:cs typeface="Arial" panose="020B0604020202020204" pitchFamily="34" charset="0"/>
                <a:hlinkClick r:id="rId2"/>
              </a:rPr>
              <a:t>www.AEI.org/housing</a:t>
            </a:r>
            <a:r>
              <a:rPr lang="en-US" sz="1100" dirty="0">
                <a:solidFill>
                  <a:prstClr val="black"/>
                </a:solidFill>
                <a:cs typeface="Arial" panose="020B0604020202020204" pitchFamily="34" charset="0"/>
              </a:rPr>
              <a:t>.</a:t>
            </a:r>
          </a:p>
        </p:txBody>
      </p:sp>
      <p:sp>
        <p:nvSpPr>
          <p:cNvPr id="10" name="Slide Number Placeholder 3"/>
          <p:cNvSpPr>
            <a:spLocks noGrp="1"/>
          </p:cNvSpPr>
          <p:nvPr>
            <p:ph type="sldNum" sz="quarter" idx="12"/>
          </p:nvPr>
        </p:nvSpPr>
        <p:spPr>
          <a:xfrm>
            <a:off x="6457950" y="6356351"/>
            <a:ext cx="2057400" cy="365125"/>
          </a:xfrm>
        </p:spPr>
        <p:txBody>
          <a:bodyPr/>
          <a:lstStyle/>
          <a:p>
            <a:fld id="{5EC896E7-D138-41A8-AB37-BF01DDA15C47}" type="slidenum">
              <a:rPr lang="en-US" smtClean="0"/>
              <a:t>26</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481002303"/>
              </p:ext>
            </p:extLst>
          </p:nvPr>
        </p:nvGraphicFramePr>
        <p:xfrm>
          <a:off x="4913168" y="2539854"/>
          <a:ext cx="3602182" cy="2200410"/>
        </p:xfrm>
        <a:graphic>
          <a:graphicData uri="http://schemas.openxmlformats.org/drawingml/2006/table">
            <a:tbl>
              <a:tblPr/>
              <a:tblGrid>
                <a:gridCol w="1200727">
                  <a:extLst>
                    <a:ext uri="{9D8B030D-6E8A-4147-A177-3AD203B41FA5}">
                      <a16:colId xmlns:a16="http://schemas.microsoft.com/office/drawing/2014/main" val="696333662"/>
                    </a:ext>
                  </a:extLst>
                </a:gridCol>
                <a:gridCol w="800485">
                  <a:extLst>
                    <a:ext uri="{9D8B030D-6E8A-4147-A177-3AD203B41FA5}">
                      <a16:colId xmlns:a16="http://schemas.microsoft.com/office/drawing/2014/main" val="989138939"/>
                    </a:ext>
                  </a:extLst>
                </a:gridCol>
                <a:gridCol w="800485">
                  <a:extLst>
                    <a:ext uri="{9D8B030D-6E8A-4147-A177-3AD203B41FA5}">
                      <a16:colId xmlns:a16="http://schemas.microsoft.com/office/drawing/2014/main" val="1419897625"/>
                    </a:ext>
                  </a:extLst>
                </a:gridCol>
                <a:gridCol w="800485">
                  <a:extLst>
                    <a:ext uri="{9D8B030D-6E8A-4147-A177-3AD203B41FA5}">
                      <a16:colId xmlns:a16="http://schemas.microsoft.com/office/drawing/2014/main" val="2458356991"/>
                    </a:ext>
                  </a:extLst>
                </a:gridCol>
              </a:tblGrid>
              <a:tr h="435957">
                <a:tc gridSpan="4">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300" b="1" i="0" u="none" strike="noStrike" kern="1200" dirty="0" smtClean="0">
                          <a:solidFill>
                            <a:srgbClr val="FFFFFF"/>
                          </a:solidFill>
                          <a:effectLst/>
                          <a:latin typeface="Calibri" panose="020F0502020204030204" pitchFamily="34" charset="0"/>
                          <a:ea typeface="+mn-ea"/>
                          <a:cs typeface="+mn-cs"/>
                        </a:rPr>
                        <a:t>Change </a:t>
                      </a:r>
                      <a:r>
                        <a:rPr lang="en-US" sz="1300" b="1" i="0" u="none" strike="noStrike" kern="1200" dirty="0">
                          <a:solidFill>
                            <a:srgbClr val="FFFFFF"/>
                          </a:solidFill>
                          <a:effectLst/>
                          <a:latin typeface="Calibri" panose="020F0502020204030204" pitchFamily="34" charset="0"/>
                          <a:ea typeface="+mn-ea"/>
                          <a:cs typeface="+mn-cs"/>
                        </a:rPr>
                        <a:t>in Active </a:t>
                      </a:r>
                      <a:r>
                        <a:rPr lang="en-US" sz="1300" b="1" i="0" u="none" strike="noStrike" kern="1200" dirty="0" smtClean="0">
                          <a:solidFill>
                            <a:srgbClr val="FFFFFF"/>
                          </a:solidFill>
                          <a:effectLst/>
                          <a:latin typeface="Calibri" panose="020F0502020204030204" pitchFamily="34" charset="0"/>
                          <a:ea typeface="+mn-ea"/>
                          <a:cs typeface="+mn-cs"/>
                        </a:rPr>
                        <a:t>Listings by Density </a:t>
                      </a:r>
                    </a:p>
                    <a:p>
                      <a:pPr algn="ctr" fontAlgn="b"/>
                      <a:r>
                        <a:rPr lang="en-US" sz="1300" b="1" i="0" u="none" strike="noStrike" kern="1200" dirty="0" smtClean="0">
                          <a:solidFill>
                            <a:srgbClr val="FFFFFF"/>
                          </a:solidFill>
                          <a:effectLst/>
                          <a:latin typeface="Calibri" panose="020F0502020204030204" pitchFamily="34" charset="0"/>
                          <a:ea typeface="+mn-ea"/>
                          <a:cs typeface="+mn-cs"/>
                        </a:rPr>
                        <a:t>(Mar. 2022 compared</a:t>
                      </a:r>
                      <a:r>
                        <a:rPr lang="en-US" sz="1300" b="1" i="0" u="none" strike="noStrike" kern="1200" baseline="0" dirty="0" smtClean="0">
                          <a:solidFill>
                            <a:srgbClr val="FFFFFF"/>
                          </a:solidFill>
                          <a:effectLst/>
                          <a:latin typeface="Calibri" panose="020F0502020204030204" pitchFamily="34" charset="0"/>
                          <a:ea typeface="+mn-ea"/>
                          <a:cs typeface="+mn-cs"/>
                        </a:rPr>
                        <a:t> to Mar. 2020</a:t>
                      </a:r>
                      <a:r>
                        <a:rPr lang="en-US" sz="1300" b="1" i="0" u="none" strike="noStrike" kern="1200" dirty="0" smtClean="0">
                          <a:solidFill>
                            <a:srgbClr val="FFFFFF"/>
                          </a:solidFill>
                          <a:effectLst/>
                          <a:latin typeface="Calibri" panose="020F0502020204030204" pitchFamily="34" charset="0"/>
                          <a:ea typeface="+mn-ea"/>
                          <a:cs typeface="+mn-cs"/>
                        </a:rPr>
                        <a:t>)</a:t>
                      </a:r>
                      <a:endParaRPr lang="en-US" sz="1300" b="1" i="0" u="none" strike="noStrike" kern="1200" dirty="0">
                        <a:solidFill>
                          <a:srgbClr val="FFFFFF"/>
                        </a:solidFill>
                        <a:effectLst/>
                        <a:latin typeface="Calibri" panose="020F0502020204030204" pitchFamily="34" charset="0"/>
                        <a:ea typeface="+mn-ea"/>
                        <a:cs typeface="+mn-cs"/>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51222730"/>
                  </a:ext>
                </a:extLst>
              </a:tr>
              <a:tr h="435957">
                <a:tc>
                  <a:txBody>
                    <a:bodyPr/>
                    <a:lstStyle/>
                    <a:p>
                      <a:pPr algn="ctr" fontAlgn="b"/>
                      <a:r>
                        <a:rPr lang="en-US" sz="1300" b="1" i="0" u="none" strike="noStrike" kern="1200" dirty="0">
                          <a:solidFill>
                            <a:srgbClr val="FFFFFF"/>
                          </a:solidFill>
                          <a:effectLst/>
                          <a:latin typeface="Calibri" panose="020F0502020204030204" pitchFamily="34" charset="0"/>
                          <a:ea typeface="+mn-ea"/>
                          <a:cs typeface="+mn-cs"/>
                        </a:rPr>
                        <a:t>Density </a:t>
                      </a:r>
                      <a:br>
                        <a:rPr lang="en-US" sz="1300" b="1" i="0" u="none" strike="noStrike" kern="1200" dirty="0">
                          <a:solidFill>
                            <a:srgbClr val="FFFFFF"/>
                          </a:solidFill>
                          <a:effectLst/>
                          <a:latin typeface="Calibri" panose="020F0502020204030204" pitchFamily="34" charset="0"/>
                          <a:ea typeface="+mn-ea"/>
                          <a:cs typeface="+mn-cs"/>
                        </a:rPr>
                      </a:br>
                      <a:r>
                        <a:rPr lang="en-US" sz="1300" b="1" i="0" u="none" strike="noStrike" kern="1200" dirty="0">
                          <a:solidFill>
                            <a:srgbClr val="FFFFFF"/>
                          </a:solidFill>
                          <a:effectLst/>
                          <a:latin typeface="Calibri" panose="020F0502020204030204" pitchFamily="34" charset="0"/>
                          <a:ea typeface="+mn-ea"/>
                          <a:cs typeface="+mn-cs"/>
                        </a:rPr>
                        <a:t>Quintile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b"/>
                      <a:r>
                        <a:rPr lang="en-US" sz="1300" b="1" i="0" u="none" strike="noStrike" kern="1200" dirty="0">
                          <a:solidFill>
                            <a:srgbClr val="FFFFFF"/>
                          </a:solidFill>
                          <a:effectLst/>
                          <a:latin typeface="Calibri" panose="020F0502020204030204" pitchFamily="34" charset="0"/>
                          <a:ea typeface="+mn-ea"/>
                          <a:cs typeface="+mn-cs"/>
                        </a:rPr>
                        <a:t>Nation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b"/>
                      <a:r>
                        <a:rPr lang="en-US" sz="1300" b="1" i="0" u="none" strike="noStrike" kern="1200" dirty="0">
                          <a:solidFill>
                            <a:srgbClr val="FFFFFF"/>
                          </a:solidFill>
                          <a:effectLst/>
                          <a:latin typeface="Calibri" panose="020F0502020204030204" pitchFamily="34" charset="0"/>
                          <a:ea typeface="+mn-ea"/>
                          <a:cs typeface="+mn-cs"/>
                        </a:rPr>
                        <a:t>LA</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b"/>
                      <a:r>
                        <a:rPr lang="en-US" sz="1300" b="1" i="0" u="none" strike="noStrike" kern="1200" dirty="0">
                          <a:solidFill>
                            <a:srgbClr val="FFFFFF"/>
                          </a:solidFill>
                          <a:effectLst/>
                          <a:latin typeface="Calibri" panose="020F0502020204030204" pitchFamily="34" charset="0"/>
                          <a:ea typeface="+mn-ea"/>
                          <a:cs typeface="+mn-cs"/>
                        </a:rPr>
                        <a:t>NYC</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val="3653568252"/>
                  </a:ext>
                </a:extLst>
              </a:tr>
              <a:tr h="221416">
                <a:tc>
                  <a:txBody>
                    <a:bodyPr/>
                    <a:lstStyle/>
                    <a:p>
                      <a:pPr marL="0" algn="ctr" defTabSz="914400" rtl="0" eaLnBrk="1" fontAlgn="b" latinLnBrk="0" hangingPunct="1"/>
                      <a:r>
                        <a:rPr lang="en-US" sz="1300" b="1" i="0" u="none" strike="noStrike" kern="1200" dirty="0">
                          <a:solidFill>
                            <a:srgbClr val="000000"/>
                          </a:solidFill>
                          <a:effectLst/>
                          <a:latin typeface="Calibri" panose="020F0502020204030204" pitchFamily="34" charset="0"/>
                          <a:ea typeface="+mn-ea"/>
                          <a:cs typeface="+mn-cs"/>
                        </a:rPr>
                        <a:t>All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1" i="0" u="none" strike="noStrike" kern="1200" dirty="0">
                          <a:solidFill>
                            <a:srgbClr val="000000"/>
                          </a:solidFill>
                          <a:effectLst/>
                          <a:latin typeface="Calibri" panose="020F0502020204030204" pitchFamily="34" charset="0"/>
                          <a:ea typeface="+mn-ea"/>
                          <a:cs typeface="+mn-cs"/>
                        </a:rPr>
                        <a:t>-63%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1300" b="1" i="0" u="none" strike="noStrike" kern="1200">
                          <a:solidFill>
                            <a:srgbClr val="000000"/>
                          </a:solidFill>
                          <a:effectLst/>
                          <a:latin typeface="Calibri" panose="020F0502020204030204" pitchFamily="34" charset="0"/>
                          <a:ea typeface="+mn-ea"/>
                          <a:cs typeface="+mn-cs"/>
                        </a:rPr>
                        <a:t>-53%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1" i="0" u="none" strike="noStrike" kern="1200">
                          <a:solidFill>
                            <a:srgbClr val="000000"/>
                          </a:solidFill>
                          <a:effectLst/>
                          <a:latin typeface="Calibri" panose="020F0502020204030204" pitchFamily="34" charset="0"/>
                          <a:ea typeface="+mn-ea"/>
                          <a:cs typeface="+mn-cs"/>
                        </a:rPr>
                        <a:t>-41%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972200"/>
                  </a:ext>
                </a:extLst>
              </a:tr>
              <a:tr h="221416">
                <a:tc>
                  <a:txBody>
                    <a:bodyPr/>
                    <a:lstStyle/>
                    <a:p>
                      <a:pPr marL="0" algn="ctr" defTabSz="914400" rtl="0" eaLnBrk="1" fontAlgn="b" latinLnBrk="0" hangingPunct="1"/>
                      <a:r>
                        <a:rPr lang="en-US" sz="1300" b="1" i="0" u="none" strike="noStrike" kern="1200" dirty="0">
                          <a:solidFill>
                            <a:srgbClr val="000000"/>
                          </a:solidFill>
                          <a:effectLst/>
                          <a:latin typeface="Calibri" panose="020F0502020204030204" pitchFamily="34" charset="0"/>
                          <a:ea typeface="+mn-ea"/>
                          <a:cs typeface="+mn-cs"/>
                        </a:rPr>
                        <a:t>1 (least)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1" i="0" u="none" strike="noStrike" kern="1200" dirty="0">
                          <a:solidFill>
                            <a:srgbClr val="000000"/>
                          </a:solidFill>
                          <a:effectLst/>
                          <a:latin typeface="Calibri" panose="020F0502020204030204" pitchFamily="34" charset="0"/>
                          <a:ea typeface="+mn-ea"/>
                          <a:cs typeface="+mn-cs"/>
                        </a:rPr>
                        <a:t>-63%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1300" b="1" i="0" u="none" strike="noStrike" kern="1200">
                          <a:solidFill>
                            <a:srgbClr val="000000"/>
                          </a:solidFill>
                          <a:effectLst/>
                          <a:latin typeface="Calibri" panose="020F0502020204030204" pitchFamily="34" charset="0"/>
                          <a:ea typeface="+mn-ea"/>
                          <a:cs typeface="+mn-cs"/>
                        </a:rPr>
                        <a:t>-57%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1" i="0" u="none" strike="noStrike" kern="1200">
                          <a:solidFill>
                            <a:srgbClr val="000000"/>
                          </a:solidFill>
                          <a:effectLst/>
                          <a:latin typeface="Calibri" panose="020F0502020204030204" pitchFamily="34" charset="0"/>
                          <a:ea typeface="+mn-ea"/>
                          <a:cs typeface="+mn-cs"/>
                        </a:rPr>
                        <a:t>-69%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3517060"/>
                  </a:ext>
                </a:extLst>
              </a:tr>
              <a:tr h="221416">
                <a:tc>
                  <a:txBody>
                    <a:bodyPr/>
                    <a:lstStyle/>
                    <a:p>
                      <a:pPr marL="0" algn="ctr" defTabSz="914400" rtl="0" eaLnBrk="1" fontAlgn="b" latinLnBrk="0" hangingPunct="1"/>
                      <a:r>
                        <a:rPr lang="en-US" sz="1300" b="1" i="0" u="none" strike="noStrike" kern="1200" dirty="0">
                          <a:solidFill>
                            <a:srgbClr val="000000"/>
                          </a:solidFill>
                          <a:effectLst/>
                          <a:latin typeface="Calibri" panose="020F0502020204030204" pitchFamily="34" charset="0"/>
                          <a:ea typeface="+mn-ea"/>
                          <a:cs typeface="+mn-cs"/>
                        </a:rPr>
                        <a:t>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1" i="0" u="none" strike="noStrike" kern="1200" dirty="0">
                          <a:solidFill>
                            <a:srgbClr val="000000"/>
                          </a:solidFill>
                          <a:effectLst/>
                          <a:latin typeface="Calibri" panose="020F0502020204030204" pitchFamily="34" charset="0"/>
                          <a:ea typeface="+mn-ea"/>
                          <a:cs typeface="+mn-cs"/>
                        </a:rPr>
                        <a:t>-68%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1300" b="1" i="0" u="none" strike="noStrike" kern="1200">
                          <a:solidFill>
                            <a:srgbClr val="000000"/>
                          </a:solidFill>
                          <a:effectLst/>
                          <a:latin typeface="Calibri" panose="020F0502020204030204" pitchFamily="34" charset="0"/>
                          <a:ea typeface="+mn-ea"/>
                          <a:cs typeface="+mn-cs"/>
                        </a:rPr>
                        <a:t>-57%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1" i="0" u="none" strike="noStrike" kern="1200">
                          <a:solidFill>
                            <a:srgbClr val="000000"/>
                          </a:solidFill>
                          <a:effectLst/>
                          <a:latin typeface="Calibri" panose="020F0502020204030204" pitchFamily="34" charset="0"/>
                          <a:ea typeface="+mn-ea"/>
                          <a:cs typeface="+mn-cs"/>
                        </a:rPr>
                        <a:t>-66%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4870506"/>
                  </a:ext>
                </a:extLst>
              </a:tr>
              <a:tr h="221416">
                <a:tc>
                  <a:txBody>
                    <a:bodyPr/>
                    <a:lstStyle/>
                    <a:p>
                      <a:pPr marL="0" algn="ctr" defTabSz="914400" rtl="0" eaLnBrk="1" fontAlgn="b" latinLnBrk="0" hangingPunct="1"/>
                      <a:r>
                        <a:rPr lang="en-US" sz="1300" b="1" i="0" u="none" strike="noStrike" kern="1200" dirty="0">
                          <a:solidFill>
                            <a:srgbClr val="000000"/>
                          </a:solidFill>
                          <a:effectLst/>
                          <a:latin typeface="Calibri" panose="020F0502020204030204" pitchFamily="34" charset="0"/>
                          <a:ea typeface="+mn-ea"/>
                          <a:cs typeface="+mn-cs"/>
                        </a:rPr>
                        <a:t>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1" i="0" u="none" strike="noStrike" kern="1200" dirty="0">
                          <a:solidFill>
                            <a:srgbClr val="000000"/>
                          </a:solidFill>
                          <a:effectLst/>
                          <a:latin typeface="Calibri" panose="020F0502020204030204" pitchFamily="34" charset="0"/>
                          <a:ea typeface="+mn-ea"/>
                          <a:cs typeface="+mn-cs"/>
                        </a:rPr>
                        <a:t>-69%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1300" b="1" i="0" u="none" strike="noStrike" kern="1200" dirty="0">
                          <a:solidFill>
                            <a:srgbClr val="000000"/>
                          </a:solidFill>
                          <a:effectLst/>
                          <a:latin typeface="Calibri" panose="020F0502020204030204" pitchFamily="34" charset="0"/>
                          <a:ea typeface="+mn-ea"/>
                          <a:cs typeface="+mn-cs"/>
                        </a:rPr>
                        <a:t>-52%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1" i="0" u="none" strike="noStrike" kern="1200">
                          <a:solidFill>
                            <a:srgbClr val="000000"/>
                          </a:solidFill>
                          <a:effectLst/>
                          <a:latin typeface="Calibri" panose="020F0502020204030204" pitchFamily="34" charset="0"/>
                          <a:ea typeface="+mn-ea"/>
                          <a:cs typeface="+mn-cs"/>
                        </a:rPr>
                        <a:t>-43%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9884286"/>
                  </a:ext>
                </a:extLst>
              </a:tr>
              <a:tr h="221416">
                <a:tc>
                  <a:txBody>
                    <a:bodyPr/>
                    <a:lstStyle/>
                    <a:p>
                      <a:pPr marL="0" algn="ctr" defTabSz="914400" rtl="0" eaLnBrk="1" fontAlgn="b" latinLnBrk="0" hangingPunct="1"/>
                      <a:r>
                        <a:rPr lang="en-US" sz="1300" b="1" i="0" u="none" strike="noStrike" kern="1200">
                          <a:solidFill>
                            <a:srgbClr val="000000"/>
                          </a:solidFill>
                          <a:effectLst/>
                          <a:latin typeface="Calibri" panose="020F0502020204030204" pitchFamily="34" charset="0"/>
                          <a:ea typeface="+mn-ea"/>
                          <a:cs typeface="+mn-cs"/>
                        </a:rPr>
                        <a:t>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1" i="0" u="none" strike="noStrike" kern="1200" dirty="0">
                          <a:solidFill>
                            <a:srgbClr val="000000"/>
                          </a:solidFill>
                          <a:effectLst/>
                          <a:latin typeface="Calibri" panose="020F0502020204030204" pitchFamily="34" charset="0"/>
                          <a:ea typeface="+mn-ea"/>
                          <a:cs typeface="+mn-cs"/>
                        </a:rPr>
                        <a:t>-65%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1300" b="1" i="0" u="none" strike="noStrike" kern="1200" dirty="0">
                          <a:solidFill>
                            <a:srgbClr val="000000"/>
                          </a:solidFill>
                          <a:effectLst/>
                          <a:latin typeface="Calibri" panose="020F0502020204030204" pitchFamily="34" charset="0"/>
                          <a:ea typeface="+mn-ea"/>
                          <a:cs typeface="+mn-cs"/>
                        </a:rPr>
                        <a:t>-43%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1" i="0" u="none" strike="noStrike" kern="1200" dirty="0">
                          <a:solidFill>
                            <a:srgbClr val="000000"/>
                          </a:solidFill>
                          <a:effectLst/>
                          <a:latin typeface="Calibri" panose="020F0502020204030204" pitchFamily="34" charset="0"/>
                          <a:ea typeface="+mn-ea"/>
                          <a:cs typeface="+mn-cs"/>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91363588"/>
                  </a:ext>
                </a:extLst>
              </a:tr>
              <a:tr h="221416">
                <a:tc>
                  <a:txBody>
                    <a:bodyPr/>
                    <a:lstStyle/>
                    <a:p>
                      <a:pPr marL="0" algn="ctr" defTabSz="914400" rtl="0" eaLnBrk="1" fontAlgn="b" latinLnBrk="0" hangingPunct="1"/>
                      <a:r>
                        <a:rPr lang="en-US" sz="1300" b="1" i="0" u="none" strike="noStrike" kern="1200">
                          <a:solidFill>
                            <a:srgbClr val="000000"/>
                          </a:solidFill>
                          <a:effectLst/>
                          <a:latin typeface="Calibri" panose="020F0502020204030204" pitchFamily="34" charset="0"/>
                          <a:ea typeface="+mn-ea"/>
                          <a:cs typeface="+mn-cs"/>
                        </a:rPr>
                        <a:t>5 (most)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1" i="0" u="none" strike="noStrike" kern="1200">
                          <a:solidFill>
                            <a:srgbClr val="000000"/>
                          </a:solidFill>
                          <a:effectLst/>
                          <a:latin typeface="Calibri" panose="020F0502020204030204" pitchFamily="34" charset="0"/>
                          <a:ea typeface="+mn-ea"/>
                          <a:cs typeface="+mn-cs"/>
                        </a:rPr>
                        <a:t>-37%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1300" b="1" i="0" u="none" strike="noStrike" kern="1200" dirty="0">
                          <a:solidFill>
                            <a:srgbClr val="000000"/>
                          </a:solidFill>
                          <a:effectLst/>
                          <a:latin typeface="Calibri" panose="020F0502020204030204" pitchFamily="34" charset="0"/>
                          <a:ea typeface="+mn-ea"/>
                          <a:cs typeface="+mn-cs"/>
                        </a:rPr>
                        <a:t>-31%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1" i="0" u="none" strike="noStrike" kern="1200" dirty="0">
                          <a:solidFill>
                            <a:srgbClr val="000000"/>
                          </a:solidFill>
                          <a:effectLst/>
                          <a:latin typeface="Calibri" panose="020F0502020204030204" pitchFamily="34" charset="0"/>
                          <a:ea typeface="+mn-ea"/>
                          <a:cs typeface="+mn-cs"/>
                        </a:rPr>
                        <a:t>66%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8139701"/>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767912327"/>
              </p:ext>
            </p:extLst>
          </p:nvPr>
        </p:nvGraphicFramePr>
        <p:xfrm>
          <a:off x="4904857" y="4971804"/>
          <a:ext cx="3602180" cy="1154199"/>
        </p:xfrm>
        <a:graphic>
          <a:graphicData uri="http://schemas.openxmlformats.org/drawingml/2006/table">
            <a:tbl>
              <a:tblPr/>
              <a:tblGrid>
                <a:gridCol w="720436">
                  <a:extLst>
                    <a:ext uri="{9D8B030D-6E8A-4147-A177-3AD203B41FA5}">
                      <a16:colId xmlns:a16="http://schemas.microsoft.com/office/drawing/2014/main" val="4175480695"/>
                    </a:ext>
                  </a:extLst>
                </a:gridCol>
                <a:gridCol w="720436">
                  <a:extLst>
                    <a:ext uri="{9D8B030D-6E8A-4147-A177-3AD203B41FA5}">
                      <a16:colId xmlns:a16="http://schemas.microsoft.com/office/drawing/2014/main" val="2142953794"/>
                    </a:ext>
                  </a:extLst>
                </a:gridCol>
                <a:gridCol w="720436">
                  <a:extLst>
                    <a:ext uri="{9D8B030D-6E8A-4147-A177-3AD203B41FA5}">
                      <a16:colId xmlns:a16="http://schemas.microsoft.com/office/drawing/2014/main" val="3835519096"/>
                    </a:ext>
                  </a:extLst>
                </a:gridCol>
                <a:gridCol w="720436">
                  <a:extLst>
                    <a:ext uri="{9D8B030D-6E8A-4147-A177-3AD203B41FA5}">
                      <a16:colId xmlns:a16="http://schemas.microsoft.com/office/drawing/2014/main" val="3818287949"/>
                    </a:ext>
                  </a:extLst>
                </a:gridCol>
                <a:gridCol w="720436">
                  <a:extLst>
                    <a:ext uri="{9D8B030D-6E8A-4147-A177-3AD203B41FA5}">
                      <a16:colId xmlns:a16="http://schemas.microsoft.com/office/drawing/2014/main" val="1274794174"/>
                    </a:ext>
                  </a:extLst>
                </a:gridCol>
              </a:tblGrid>
              <a:tr h="348341">
                <a:tc gridSpan="5">
                  <a:txBody>
                    <a:bodyPr/>
                    <a:lstStyle/>
                    <a:p>
                      <a:pPr algn="ctr" fontAlgn="b"/>
                      <a:r>
                        <a:rPr lang="en-US" sz="1300" b="1" i="0" u="none" strike="noStrike" kern="1200" dirty="0" smtClean="0">
                          <a:solidFill>
                            <a:srgbClr val="FFFFFF"/>
                          </a:solidFill>
                          <a:effectLst/>
                          <a:latin typeface="Calibri" panose="020F0502020204030204" pitchFamily="34" charset="0"/>
                          <a:ea typeface="+mn-ea"/>
                          <a:cs typeface="+mn-cs"/>
                        </a:rPr>
                        <a:t>Change </a:t>
                      </a:r>
                      <a:r>
                        <a:rPr lang="en-US" sz="1300" b="1" i="0" u="none" strike="noStrike" kern="1200" dirty="0">
                          <a:solidFill>
                            <a:srgbClr val="FFFFFF"/>
                          </a:solidFill>
                          <a:effectLst/>
                          <a:latin typeface="Calibri" panose="020F0502020204030204" pitchFamily="34" charset="0"/>
                          <a:ea typeface="+mn-ea"/>
                          <a:cs typeface="+mn-cs"/>
                        </a:rPr>
                        <a:t>in Active </a:t>
                      </a:r>
                      <a:r>
                        <a:rPr lang="en-US" sz="1300" b="1" i="0" u="none" strike="noStrike" kern="1200" dirty="0" smtClean="0">
                          <a:solidFill>
                            <a:srgbClr val="FFFFFF"/>
                          </a:solidFill>
                          <a:effectLst/>
                          <a:latin typeface="Calibri" panose="020F0502020204030204" pitchFamily="34" charset="0"/>
                          <a:ea typeface="+mn-ea"/>
                          <a:cs typeface="+mn-cs"/>
                        </a:rPr>
                        <a:t>Listings by </a:t>
                      </a:r>
                      <a:r>
                        <a:rPr lang="en-US" sz="1300" b="1" i="0" u="none" strike="noStrike" kern="1200" dirty="0">
                          <a:solidFill>
                            <a:srgbClr val="FFFFFF"/>
                          </a:solidFill>
                          <a:effectLst/>
                          <a:latin typeface="Calibri" panose="020F0502020204030204" pitchFamily="34" charset="0"/>
                          <a:ea typeface="+mn-ea"/>
                          <a:cs typeface="+mn-cs"/>
                        </a:rPr>
                        <a:t>Price </a:t>
                      </a:r>
                      <a:r>
                        <a:rPr lang="en-US" sz="1300" b="1" i="0" u="none" strike="noStrike" kern="1200" dirty="0" smtClean="0">
                          <a:solidFill>
                            <a:srgbClr val="FFFFFF"/>
                          </a:solidFill>
                          <a:effectLst/>
                          <a:latin typeface="Calibri" panose="020F0502020204030204" pitchFamily="34" charset="0"/>
                          <a:ea typeface="+mn-ea"/>
                          <a:cs typeface="+mn-cs"/>
                        </a:rPr>
                        <a:t>Tier</a:t>
                      </a:r>
                      <a:r>
                        <a:rPr lang="en-US" sz="1300" b="1" i="0" u="none" strike="noStrike" kern="1200" baseline="0" dirty="0" smtClean="0">
                          <a:solidFill>
                            <a:srgbClr val="FFFFFF"/>
                          </a:solidFill>
                          <a:effectLst/>
                          <a:latin typeface="Calibri" panose="020F0502020204030204" pitchFamily="34" charset="0"/>
                          <a:ea typeface="+mn-ea"/>
                          <a:cs typeface="+mn-cs"/>
                        </a:rPr>
                        <a:t> </a:t>
                      </a:r>
                    </a:p>
                    <a:p>
                      <a:pPr algn="ctr" fontAlgn="b"/>
                      <a:r>
                        <a:rPr lang="en-US" sz="1300" b="1" i="0" u="none" strike="noStrike" kern="1200" dirty="0" smtClean="0">
                          <a:solidFill>
                            <a:srgbClr val="FFFFFF"/>
                          </a:solidFill>
                          <a:effectLst/>
                          <a:latin typeface="Calibri" panose="020F0502020204030204" pitchFamily="34" charset="0"/>
                          <a:ea typeface="+mn-ea"/>
                          <a:cs typeface="+mn-cs"/>
                        </a:rPr>
                        <a:t>(Mar. 2022 compared</a:t>
                      </a:r>
                      <a:r>
                        <a:rPr lang="en-US" sz="1300" b="1" i="0" u="none" strike="noStrike" kern="1200" baseline="0" dirty="0" smtClean="0">
                          <a:solidFill>
                            <a:srgbClr val="FFFFFF"/>
                          </a:solidFill>
                          <a:effectLst/>
                          <a:latin typeface="Calibri" panose="020F0502020204030204" pitchFamily="34" charset="0"/>
                          <a:ea typeface="+mn-ea"/>
                          <a:cs typeface="+mn-cs"/>
                        </a:rPr>
                        <a:t> to Mar. 2020</a:t>
                      </a:r>
                      <a:r>
                        <a:rPr lang="en-US" sz="1300" b="1" i="0" u="none" strike="noStrike" kern="1200" dirty="0" smtClean="0">
                          <a:solidFill>
                            <a:srgbClr val="FFFFFF"/>
                          </a:solidFill>
                          <a:effectLst/>
                          <a:latin typeface="Calibri" panose="020F0502020204030204" pitchFamily="34" charset="0"/>
                          <a:ea typeface="+mn-ea"/>
                          <a:cs typeface="+mn-cs"/>
                        </a:rPr>
                        <a:t>)</a:t>
                      </a:r>
                      <a:endParaRPr lang="en-US" sz="1300" b="1" i="0" u="none" strike="noStrike" kern="1200" dirty="0">
                        <a:solidFill>
                          <a:srgbClr val="FFFFFF"/>
                        </a:solidFill>
                        <a:effectLst/>
                        <a:latin typeface="Calibri" panose="020F0502020204030204" pitchFamily="34" charset="0"/>
                        <a:ea typeface="+mn-ea"/>
                        <a:cs typeface="+mn-cs"/>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23987987"/>
                  </a:ext>
                </a:extLst>
              </a:tr>
              <a:tr h="332509">
                <a:tc>
                  <a:txBody>
                    <a:bodyPr/>
                    <a:lstStyle/>
                    <a:p>
                      <a:pPr marL="0" algn="ctr" defTabSz="914400" rtl="0" eaLnBrk="1" fontAlgn="b" latinLnBrk="0" hangingPunct="1"/>
                      <a:r>
                        <a:rPr lang="en-US" sz="1300" b="1" i="0" u="none" strike="noStrike" kern="1200" dirty="0">
                          <a:solidFill>
                            <a:srgbClr val="FFFFFF"/>
                          </a:solidFill>
                          <a:effectLst/>
                          <a:latin typeface="Calibri" panose="020F0502020204030204" pitchFamily="34" charset="0"/>
                          <a:ea typeface="+mn-ea"/>
                          <a:cs typeface="+mn-cs"/>
                        </a:rPr>
                        <a:t>Overall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marL="0" algn="ctr" defTabSz="914400" rtl="0" eaLnBrk="1" fontAlgn="b" latinLnBrk="0" hangingPunct="1"/>
                      <a:r>
                        <a:rPr lang="en-US" sz="1300" b="1" i="0" u="none" strike="noStrike" kern="1200" dirty="0">
                          <a:solidFill>
                            <a:srgbClr val="FFFFFF"/>
                          </a:solidFill>
                          <a:effectLst/>
                          <a:latin typeface="Calibri" panose="020F0502020204030204" pitchFamily="34" charset="0"/>
                          <a:ea typeface="+mn-ea"/>
                          <a:cs typeface="+mn-cs"/>
                        </a:rPr>
                        <a:t>Low</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marL="0" algn="ctr" defTabSz="914400" rtl="0" eaLnBrk="1" fontAlgn="b" latinLnBrk="0" hangingPunct="1"/>
                      <a:r>
                        <a:rPr lang="en-US" sz="1300" b="1" i="0" u="none" strike="noStrike" kern="1200" dirty="0">
                          <a:solidFill>
                            <a:srgbClr val="FFFFFF"/>
                          </a:solidFill>
                          <a:effectLst/>
                          <a:latin typeface="Calibri" panose="020F0502020204030204" pitchFamily="34" charset="0"/>
                          <a:ea typeface="+mn-ea"/>
                          <a:cs typeface="+mn-cs"/>
                        </a:rPr>
                        <a:t>Low-Med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marL="0" algn="ctr" defTabSz="914400" rtl="0" eaLnBrk="1" fontAlgn="b" latinLnBrk="0" hangingPunct="1"/>
                      <a:r>
                        <a:rPr lang="en-US" sz="1300" b="1" i="0" u="none" strike="noStrike" kern="1200" dirty="0">
                          <a:solidFill>
                            <a:srgbClr val="FFFFFF"/>
                          </a:solidFill>
                          <a:effectLst/>
                          <a:latin typeface="Calibri" panose="020F0502020204030204" pitchFamily="34" charset="0"/>
                          <a:ea typeface="+mn-ea"/>
                          <a:cs typeface="+mn-cs"/>
                        </a:rPr>
                        <a:t>Med-High</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marL="0" algn="ctr" defTabSz="914400" rtl="0" eaLnBrk="1" fontAlgn="b" latinLnBrk="0" hangingPunct="1"/>
                      <a:r>
                        <a:rPr lang="en-US" sz="1300" b="1" i="0" u="none" strike="noStrike" kern="1200" dirty="0">
                          <a:solidFill>
                            <a:srgbClr val="FFFFFF"/>
                          </a:solidFill>
                          <a:effectLst/>
                          <a:latin typeface="Calibri" panose="020F0502020204030204" pitchFamily="34" charset="0"/>
                          <a:ea typeface="+mn-ea"/>
                          <a:cs typeface="+mn-cs"/>
                        </a:rPr>
                        <a:t>High</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val="779066866"/>
                  </a:ext>
                </a:extLst>
              </a:tr>
              <a:tr h="419100">
                <a:tc>
                  <a:txBody>
                    <a:bodyPr/>
                    <a:lstStyle/>
                    <a:p>
                      <a:pPr marL="0" algn="ctr" defTabSz="914400" rtl="0" eaLnBrk="1" fontAlgn="b" latinLnBrk="0" hangingPunct="1"/>
                      <a:r>
                        <a:rPr lang="en-US" sz="1300" b="1" i="0" u="none" strike="noStrike" kern="1200" dirty="0">
                          <a:solidFill>
                            <a:srgbClr val="000000"/>
                          </a:solidFill>
                          <a:effectLst/>
                          <a:latin typeface="Calibri" panose="020F0502020204030204" pitchFamily="34" charset="0"/>
                          <a:ea typeface="+mn-ea"/>
                          <a:cs typeface="+mn-cs"/>
                        </a:rPr>
                        <a:t>-63%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300" b="1" i="0" u="none" strike="noStrike" kern="1200" dirty="0">
                          <a:solidFill>
                            <a:srgbClr val="000000"/>
                          </a:solidFill>
                          <a:effectLst/>
                          <a:latin typeface="Calibri" panose="020F0502020204030204" pitchFamily="34" charset="0"/>
                          <a:ea typeface="+mn-ea"/>
                          <a:cs typeface="+mn-cs"/>
                        </a:rPr>
                        <a:t>-62%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300" b="1" i="0" u="none" strike="noStrike" kern="1200" dirty="0">
                          <a:solidFill>
                            <a:srgbClr val="000000"/>
                          </a:solidFill>
                          <a:effectLst/>
                          <a:latin typeface="Calibri" panose="020F0502020204030204" pitchFamily="34" charset="0"/>
                          <a:ea typeface="+mn-ea"/>
                          <a:cs typeface="+mn-cs"/>
                        </a:rPr>
                        <a:t>-65%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300" b="1" i="0" u="none" strike="noStrike" kern="1200" dirty="0">
                          <a:solidFill>
                            <a:srgbClr val="000000"/>
                          </a:solidFill>
                          <a:effectLst/>
                          <a:latin typeface="Calibri" panose="020F0502020204030204" pitchFamily="34" charset="0"/>
                          <a:ea typeface="+mn-ea"/>
                          <a:cs typeface="+mn-cs"/>
                        </a:rPr>
                        <a:t>-62%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300" b="1" i="0" u="none" strike="noStrike" kern="1200" dirty="0">
                          <a:solidFill>
                            <a:srgbClr val="000000"/>
                          </a:solidFill>
                          <a:effectLst/>
                          <a:latin typeface="Calibri" panose="020F0502020204030204" pitchFamily="34" charset="0"/>
                          <a:ea typeface="+mn-ea"/>
                          <a:cs typeface="+mn-cs"/>
                        </a:rPr>
                        <a:t>-61%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4669637"/>
                  </a:ext>
                </a:extLst>
              </a:tr>
            </a:tbl>
          </a:graphicData>
        </a:graphic>
      </p:graphicFrame>
      <p:graphicFrame>
        <p:nvGraphicFramePr>
          <p:cNvPr id="13" name="Chart 12"/>
          <p:cNvGraphicFramePr>
            <a:graphicFrameLocks/>
          </p:cNvGraphicFramePr>
          <p:nvPr>
            <p:extLst>
              <p:ext uri="{D42A27DB-BD31-4B8C-83A1-F6EECF244321}">
                <p14:modId xmlns:p14="http://schemas.microsoft.com/office/powerpoint/2010/main" val="2671214335"/>
              </p:ext>
            </p:extLst>
          </p:nvPr>
        </p:nvGraphicFramePr>
        <p:xfrm>
          <a:off x="312550" y="2471617"/>
          <a:ext cx="4267200" cy="38563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497573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E9B0109-0DFA-4CD3-BBF8-0D1B2706CB64}" type="slidenum">
              <a:rPr lang="en-US" smtClean="0"/>
              <a:t>27</a:t>
            </a:fld>
            <a:endParaRPr lang="en-US"/>
          </a:p>
        </p:txBody>
      </p:sp>
      <p:sp>
        <p:nvSpPr>
          <p:cNvPr id="5" name="Title 1"/>
          <p:cNvSpPr txBox="1">
            <a:spLocks/>
          </p:cNvSpPr>
          <p:nvPr/>
        </p:nvSpPr>
        <p:spPr>
          <a:xfrm>
            <a:off x="403065" y="156530"/>
            <a:ext cx="8229600" cy="443971"/>
          </a:xfrm>
          <a:prstGeom prst="rect">
            <a:avLst/>
          </a:prstGeom>
          <a:solidFill>
            <a:schemeClr val="accent1">
              <a:lumMod val="40000"/>
              <a:lumOff val="6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sz="1400" b="0" i="0" u="none" strike="noStrike" kern="1200" spc="0" baseline="0">
                <a:solidFill>
                  <a:sysClr val="windowText" lastClr="000000"/>
                </a:solidFill>
                <a:latin typeface="+mn-lt"/>
                <a:ea typeface="+mn-ea"/>
                <a:cs typeface="+mn-cs"/>
              </a:defRPr>
            </a:pPr>
            <a:r>
              <a:rPr lang="en-US" sz="2400" dirty="0" smtClean="0">
                <a:solidFill>
                  <a:sysClr val="windowText" lastClr="000000"/>
                </a:solidFill>
                <a:latin typeface="Arial" panose="020B0604020202020204" pitchFamily="34" charset="0"/>
                <a:ea typeface="+mn-ea"/>
                <a:cs typeface="Arial" panose="020B0604020202020204" pitchFamily="34" charset="0"/>
              </a:rPr>
              <a:t>Months’ Supply by Price Tiers</a:t>
            </a:r>
            <a:endParaRPr lang="en-US" sz="2400" dirty="0">
              <a:solidFill>
                <a:sysClr val="windowText" lastClr="000000"/>
              </a:solidFill>
              <a:latin typeface="Arial" panose="020B0604020202020204" pitchFamily="34" charset="0"/>
              <a:ea typeface="+mn-ea"/>
              <a:cs typeface="Arial" panose="020B0604020202020204" pitchFamily="34" charset="0"/>
            </a:endParaRPr>
          </a:p>
        </p:txBody>
      </p:sp>
      <p:sp>
        <p:nvSpPr>
          <p:cNvPr id="6" name="TextBox 5"/>
          <p:cNvSpPr txBox="1"/>
          <p:nvPr/>
        </p:nvSpPr>
        <p:spPr>
          <a:xfrm>
            <a:off x="164852" y="674971"/>
            <a:ext cx="8562211" cy="1421928"/>
          </a:xfrm>
          <a:prstGeom prst="rect">
            <a:avLst/>
          </a:prstGeom>
          <a:noFill/>
        </p:spPr>
        <p:txBody>
          <a:bodyPr wrap="square" rtlCol="0">
            <a:spAutoFit/>
          </a:bodyPr>
          <a:lstStyle/>
          <a:p>
            <a:pPr marL="0" lvl="1" algn="ctr">
              <a:lnSpc>
                <a:spcPct val="90000"/>
              </a:lnSpc>
            </a:pPr>
            <a:r>
              <a:rPr lang="en-US" sz="1600" b="1" i="1" dirty="0" smtClean="0">
                <a:latin typeface="Arial" panose="020B0604020202020204" pitchFamily="34" charset="0"/>
                <a:cs typeface="Arial" panose="020B0604020202020204" pitchFamily="34" charset="0"/>
              </a:rPr>
              <a:t>Starting in June 2020, months’ supply started to drop precipitously across all price tiers and remains at or near the series’ lows. </a:t>
            </a:r>
            <a:r>
              <a:rPr lang="en-US" sz="1600" b="1" i="1" dirty="0">
                <a:latin typeface="Arial" panose="020B0604020202020204" pitchFamily="34" charset="0"/>
                <a:cs typeface="Arial" panose="020B0604020202020204" pitchFamily="34" charset="0"/>
              </a:rPr>
              <a:t>In </a:t>
            </a:r>
            <a:r>
              <a:rPr lang="en-US" sz="1600" b="1" i="1" dirty="0" smtClean="0">
                <a:latin typeface="Arial" panose="020B0604020202020204" pitchFamily="34" charset="0"/>
                <a:cs typeface="Arial" panose="020B0604020202020204" pitchFamily="34" charset="0"/>
              </a:rPr>
              <a:t>March 2022, </a:t>
            </a:r>
            <a:r>
              <a:rPr lang="en-US" sz="1600" b="1" i="1" dirty="0">
                <a:latin typeface="Arial" panose="020B0604020202020204" pitchFamily="34" charset="0"/>
                <a:cs typeface="Arial" panose="020B0604020202020204" pitchFamily="34" charset="0"/>
              </a:rPr>
              <a:t>overall months’ supply stood at </a:t>
            </a:r>
            <a:r>
              <a:rPr lang="en-US" sz="1600" b="1" i="1" dirty="0" smtClean="0">
                <a:latin typeface="Arial" panose="020B0604020202020204" pitchFamily="34" charset="0"/>
                <a:cs typeface="Arial" panose="020B0604020202020204" pitchFamily="34" charset="0"/>
              </a:rPr>
              <a:t>0.9 </a:t>
            </a:r>
            <a:r>
              <a:rPr lang="en-US" sz="1600" b="1" i="1" dirty="0">
                <a:latin typeface="Arial" panose="020B0604020202020204" pitchFamily="34" charset="0"/>
                <a:cs typeface="Arial" panose="020B0604020202020204" pitchFamily="34" charset="0"/>
              </a:rPr>
              <a:t>months</a:t>
            </a:r>
            <a:r>
              <a:rPr lang="en-US" sz="1600" b="1" i="1" dirty="0" smtClean="0">
                <a:latin typeface="Arial" panose="020B0604020202020204" pitchFamily="34" charset="0"/>
                <a:cs typeface="Arial" panose="020B0604020202020204" pitchFamily="34" charset="0"/>
              </a:rPr>
              <a:t>. While supply remains lowest in the low (</a:t>
            </a:r>
            <a:r>
              <a:rPr lang="en-US" sz="1600" b="1" i="1" dirty="0">
                <a:latin typeface="Arial" panose="020B0604020202020204" pitchFamily="34" charset="0"/>
                <a:cs typeface="Arial" panose="020B0604020202020204" pitchFamily="34" charset="0"/>
              </a:rPr>
              <a:t>0.6</a:t>
            </a:r>
            <a:r>
              <a:rPr lang="en-US" sz="1600" b="1" i="1" dirty="0" smtClean="0">
                <a:latin typeface="Arial" panose="020B0604020202020204" pitchFamily="34" charset="0"/>
                <a:cs typeface="Arial" panose="020B0604020202020204" pitchFamily="34" charset="0"/>
              </a:rPr>
              <a:t> months) and low-med tiers (0.8 months), the drop in the med-high and high price tiers is especially noteworthy. The high tier has fallen from 9.4 months in May 2020 to</a:t>
            </a:r>
            <a:r>
              <a:rPr lang="en-US" sz="1600" b="1" i="1" dirty="0">
                <a:latin typeface="Arial" panose="020B0604020202020204" pitchFamily="34" charset="0"/>
                <a:cs typeface="Arial" panose="020B0604020202020204" pitchFamily="34" charset="0"/>
              </a:rPr>
              <a:t> 2.2</a:t>
            </a:r>
            <a:r>
              <a:rPr lang="en-US" sz="1600" b="1" i="1" dirty="0" smtClean="0">
                <a:latin typeface="Arial" panose="020B0604020202020204" pitchFamily="34" charset="0"/>
                <a:cs typeface="Arial" panose="020B0604020202020204" pitchFamily="34" charset="0"/>
              </a:rPr>
              <a:t> months in March 2022, while the med-high tier has fallen from 4.2 to </a:t>
            </a:r>
            <a:r>
              <a:rPr lang="en-US" sz="1600" b="1" i="1" dirty="0">
                <a:latin typeface="Arial" panose="020B0604020202020204" pitchFamily="34" charset="0"/>
                <a:cs typeface="Arial" panose="020B0604020202020204" pitchFamily="34" charset="0"/>
              </a:rPr>
              <a:t>1.2</a:t>
            </a:r>
            <a:r>
              <a:rPr lang="en-US" sz="1600" b="1" i="1" dirty="0" smtClean="0">
                <a:latin typeface="Arial" panose="020B0604020202020204" pitchFamily="34" charset="0"/>
                <a:cs typeface="Arial" panose="020B0604020202020204" pitchFamily="34" charset="0"/>
              </a:rPr>
              <a:t>. </a:t>
            </a:r>
            <a:endParaRPr lang="en-US" sz="1600" b="1" i="1" strike="sngStrike" dirty="0" smtClean="0">
              <a:latin typeface="Arial" panose="020B0604020202020204" pitchFamily="34" charset="0"/>
              <a:cs typeface="Arial" panose="020B0604020202020204" pitchFamily="34" charset="0"/>
            </a:endParaRPr>
          </a:p>
        </p:txBody>
      </p:sp>
      <p:sp>
        <p:nvSpPr>
          <p:cNvPr id="8" name="TextBox 7"/>
          <p:cNvSpPr txBox="1"/>
          <p:nvPr/>
        </p:nvSpPr>
        <p:spPr>
          <a:xfrm>
            <a:off x="259251" y="6112886"/>
            <a:ext cx="8373414" cy="600164"/>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Note: Months’ supply measures how long it would take for the existing level of inventory to be sold off at the current sale’s pace. While the listings data come from the MLS, the sales numbers come from the public records</a:t>
            </a:r>
            <a:r>
              <a:rPr lang="en-US" sz="1100" dirty="0" smtClean="0">
                <a:latin typeface="Arial" panose="020B0604020202020204" pitchFamily="34" charset="0"/>
                <a:cs typeface="Arial" panose="020B0604020202020204" pitchFamily="34" charset="0"/>
              </a:rPr>
              <a:t>.</a:t>
            </a:r>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Source: Realtor.com, Zillow, and AEI Housing Center, </a:t>
            </a:r>
            <a:r>
              <a:rPr lang="en-US" sz="1100" dirty="0">
                <a:latin typeface="Arial" panose="020B0604020202020204" pitchFamily="34" charset="0"/>
                <a:cs typeface="Arial" panose="020B0604020202020204" pitchFamily="34" charset="0"/>
                <a:hlinkClick r:id="rId2"/>
              </a:rPr>
              <a:t>www.AEI.org/housing</a:t>
            </a:r>
            <a:r>
              <a:rPr lang="en-US" sz="1100" dirty="0">
                <a:latin typeface="Arial" panose="020B0604020202020204" pitchFamily="34" charset="0"/>
                <a:cs typeface="Arial" panose="020B0604020202020204" pitchFamily="34" charset="0"/>
              </a:rPr>
              <a:t>.</a:t>
            </a:r>
          </a:p>
        </p:txBody>
      </p:sp>
      <p:graphicFrame>
        <p:nvGraphicFramePr>
          <p:cNvPr id="9" name="Chart 8"/>
          <p:cNvGraphicFramePr>
            <a:graphicFrameLocks/>
          </p:cNvGraphicFramePr>
          <p:nvPr>
            <p:extLst>
              <p:ext uri="{D42A27DB-BD31-4B8C-83A1-F6EECF244321}">
                <p14:modId xmlns:p14="http://schemas.microsoft.com/office/powerpoint/2010/main" val="70726901"/>
              </p:ext>
            </p:extLst>
          </p:nvPr>
        </p:nvGraphicFramePr>
        <p:xfrm>
          <a:off x="1371347" y="2318499"/>
          <a:ext cx="6713539" cy="37943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867715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EC896E7-D138-41A8-AB37-BF01DDA15C47}" type="slidenum">
              <a:rPr lang="en-US" smtClean="0"/>
              <a:t>28</a:t>
            </a:fld>
            <a:endParaRPr lang="en-US"/>
          </a:p>
        </p:txBody>
      </p:sp>
      <p:sp>
        <p:nvSpPr>
          <p:cNvPr id="6" name="Rectangle 5"/>
          <p:cNvSpPr/>
          <p:nvPr/>
        </p:nvSpPr>
        <p:spPr>
          <a:xfrm>
            <a:off x="327356" y="6165094"/>
            <a:ext cx="8596234" cy="415498"/>
          </a:xfrm>
          <a:prstGeom prst="rect">
            <a:avLst/>
          </a:prstGeom>
        </p:spPr>
        <p:txBody>
          <a:bodyPr wrap="square">
            <a:spAutoFit/>
          </a:bodyPr>
          <a:lstStyle/>
          <a:p>
            <a:r>
              <a:rPr lang="en-US" sz="1050" dirty="0">
                <a:cs typeface="Arial"/>
              </a:rPr>
              <a:t>Note: For the appraisal waiver charts, we are assuming a one month shift between first payment date and origination date. Data are for </a:t>
            </a:r>
            <a:r>
              <a:rPr lang="en-US" sz="1050" dirty="0" smtClean="0">
                <a:cs typeface="Arial"/>
              </a:rPr>
              <a:t>February 2022. </a:t>
            </a:r>
            <a:endParaRPr lang="en-US" sz="1050" dirty="0">
              <a:cs typeface="Arial"/>
            </a:endParaRPr>
          </a:p>
          <a:p>
            <a:r>
              <a:rPr lang="en-US" sz="1050" dirty="0">
                <a:solidFill>
                  <a:srgbClr val="000000"/>
                </a:solidFill>
                <a:cs typeface="Arial"/>
              </a:rPr>
              <a:t>Source: </a:t>
            </a:r>
            <a:r>
              <a:rPr lang="en-US" sz="1050" dirty="0">
                <a:solidFill>
                  <a:prstClr val="black"/>
                </a:solidFill>
              </a:rPr>
              <a:t>AEI Housing Center, </a:t>
            </a:r>
            <a:r>
              <a:rPr lang="en-US" sz="1050" dirty="0">
                <a:solidFill>
                  <a:srgbClr val="0070C0"/>
                </a:solidFill>
                <a:cs typeface="Arial"/>
                <a:hlinkClick r:id="rId2"/>
              </a:rPr>
              <a:t>www.AEI.org/housing</a:t>
            </a:r>
            <a:r>
              <a:rPr lang="en-US" sz="1050" dirty="0">
                <a:cs typeface="Arial"/>
              </a:rPr>
              <a:t>.</a:t>
            </a:r>
          </a:p>
        </p:txBody>
      </p:sp>
      <p:sp>
        <p:nvSpPr>
          <p:cNvPr id="8" name="Title 1"/>
          <p:cNvSpPr txBox="1">
            <a:spLocks/>
          </p:cNvSpPr>
          <p:nvPr/>
        </p:nvSpPr>
        <p:spPr>
          <a:xfrm>
            <a:off x="405330" y="156711"/>
            <a:ext cx="8440287" cy="390623"/>
          </a:xfrm>
          <a:prstGeom prst="rect">
            <a:avLst/>
          </a:prstGeom>
          <a:solidFill>
            <a:schemeClr val="accent1">
              <a:lumMod val="40000"/>
              <a:lumOff val="6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200" dirty="0">
                <a:latin typeface="Arial" panose="020B0604020202020204" pitchFamily="34" charset="0"/>
                <a:cs typeface="Arial" panose="020B0604020202020204" pitchFamily="34" charset="0"/>
              </a:rPr>
              <a:t>GSE </a:t>
            </a:r>
            <a:r>
              <a:rPr lang="en-US" sz="2200" dirty="0" smtClean="0">
                <a:latin typeface="Arial" panose="020B0604020202020204" pitchFamily="34" charset="0"/>
                <a:cs typeface="Arial" panose="020B0604020202020204" pitchFamily="34" charset="0"/>
              </a:rPr>
              <a:t>Use of </a:t>
            </a:r>
            <a:r>
              <a:rPr lang="en-US" sz="2200" dirty="0">
                <a:latin typeface="Arial" panose="020B0604020202020204" pitchFamily="34" charset="0"/>
                <a:cs typeface="Arial" panose="020B0604020202020204" pitchFamily="34" charset="0"/>
              </a:rPr>
              <a:t>Appraisal </a:t>
            </a:r>
            <a:r>
              <a:rPr lang="en-US" sz="2200" dirty="0" smtClean="0">
                <a:latin typeface="Arial" panose="020B0604020202020204" pitchFamily="34" charset="0"/>
                <a:cs typeface="Arial" panose="020B0604020202020204" pitchFamily="34" charset="0"/>
              </a:rPr>
              <a:t>Waivers Has Exploded </a:t>
            </a:r>
            <a:r>
              <a:rPr lang="en-US" sz="2200" dirty="0">
                <a:latin typeface="Arial" panose="020B0604020202020204" pitchFamily="34" charset="0"/>
                <a:cs typeface="Arial" panose="020B0604020202020204" pitchFamily="34" charset="0"/>
              </a:rPr>
              <a:t>s</a:t>
            </a:r>
            <a:r>
              <a:rPr lang="en-US" sz="2200" dirty="0" smtClean="0">
                <a:latin typeface="Arial" panose="020B0604020202020204" pitchFamily="34" charset="0"/>
                <a:cs typeface="Arial" panose="020B0604020202020204" pitchFamily="34" charset="0"/>
              </a:rPr>
              <a:t>ince Mid-2019 </a:t>
            </a:r>
            <a:endParaRPr lang="en-US" sz="2200" dirty="0">
              <a:latin typeface="Arial" panose="020B0604020202020204" pitchFamily="34" charset="0"/>
              <a:cs typeface="Arial" panose="020B0604020202020204" pitchFamily="34" charset="0"/>
            </a:endParaRPr>
          </a:p>
        </p:txBody>
      </p:sp>
      <p:sp>
        <p:nvSpPr>
          <p:cNvPr id="7" name="Rectangle 6"/>
          <p:cNvSpPr/>
          <p:nvPr/>
        </p:nvSpPr>
        <p:spPr>
          <a:xfrm>
            <a:off x="112979" y="547334"/>
            <a:ext cx="8945240" cy="1708160"/>
          </a:xfrm>
          <a:prstGeom prst="rect">
            <a:avLst/>
          </a:prstGeom>
        </p:spPr>
        <p:txBody>
          <a:bodyPr wrap="square">
            <a:spAutoFit/>
          </a:bodyPr>
          <a:lstStyle/>
          <a:p>
            <a:pPr algn="ctr"/>
            <a:r>
              <a:rPr lang="en-US" sz="1500" b="1" i="1" dirty="0" smtClean="0">
                <a:latin typeface="Arial" panose="020B0604020202020204" pitchFamily="34" charset="0"/>
                <a:cs typeface="Arial" panose="020B0604020202020204" pitchFamily="34" charset="0"/>
              </a:rPr>
              <a:t>The </a:t>
            </a:r>
            <a:r>
              <a:rPr lang="en-US" sz="1500" b="1" i="1" dirty="0">
                <a:latin typeface="Arial" panose="020B0604020202020204" pitchFamily="34" charset="0"/>
                <a:cs typeface="Arial" panose="020B0604020202020204" pitchFamily="34" charset="0"/>
              </a:rPr>
              <a:t>share of appraisal waivers for both GSEs combined for </a:t>
            </a:r>
            <a:r>
              <a:rPr lang="en-US" sz="1500" b="1" i="1" dirty="0" smtClean="0">
                <a:latin typeface="Arial" panose="020B0604020202020204" pitchFamily="34" charset="0"/>
                <a:cs typeface="Arial" panose="020B0604020202020204" pitchFamily="34" charset="0"/>
              </a:rPr>
              <a:t>February </a:t>
            </a:r>
            <a:r>
              <a:rPr lang="en-US" sz="1500" b="1" i="1" dirty="0">
                <a:latin typeface="Arial" panose="020B0604020202020204" pitchFamily="34" charset="0"/>
                <a:cs typeface="Arial" panose="020B0604020202020204" pitchFamily="34" charset="0"/>
              </a:rPr>
              <a:t>2021 stood at </a:t>
            </a:r>
            <a:r>
              <a:rPr lang="en-US" sz="1500" b="1" i="1" dirty="0" smtClean="0">
                <a:latin typeface="Arial" panose="020B0604020202020204" pitchFamily="34" charset="0"/>
                <a:cs typeface="Arial" panose="020B0604020202020204" pitchFamily="34" charset="0"/>
              </a:rPr>
              <a:t>30%, </a:t>
            </a:r>
            <a:r>
              <a:rPr lang="en-US" sz="1500" b="1" i="1" dirty="0">
                <a:latin typeface="Arial" panose="020B0604020202020204" pitchFamily="34" charset="0"/>
                <a:cs typeface="Arial" panose="020B0604020202020204" pitchFamily="34" charset="0"/>
              </a:rPr>
              <a:t>down </a:t>
            </a:r>
            <a:r>
              <a:rPr lang="en-US" sz="1500" b="1" i="1" dirty="0" smtClean="0">
                <a:latin typeface="Arial" panose="020B0604020202020204" pitchFamily="34" charset="0"/>
                <a:cs typeface="Arial" panose="020B0604020202020204" pitchFamily="34" charset="0"/>
              </a:rPr>
              <a:t>19 </a:t>
            </a:r>
            <a:r>
              <a:rPr lang="en-US" sz="1500" b="1" i="1" dirty="0" err="1">
                <a:latin typeface="Arial" panose="020B0604020202020204" pitchFamily="34" charset="0"/>
                <a:cs typeface="Arial" panose="020B0604020202020204" pitchFamily="34" charset="0"/>
              </a:rPr>
              <a:t>ppts</a:t>
            </a:r>
            <a:r>
              <a:rPr lang="en-US" sz="1500" b="1" i="1" dirty="0">
                <a:latin typeface="Arial" panose="020B0604020202020204" pitchFamily="34" charset="0"/>
                <a:cs typeface="Arial" panose="020B0604020202020204" pitchFamily="34" charset="0"/>
              </a:rPr>
              <a:t>. from its </a:t>
            </a:r>
            <a:r>
              <a:rPr lang="en-US" sz="1500" b="1" i="1" dirty="0" smtClean="0">
                <a:latin typeface="Arial" panose="020B0604020202020204" pitchFamily="34" charset="0"/>
                <a:cs typeface="Arial" panose="020B0604020202020204" pitchFamily="34" charset="0"/>
              </a:rPr>
              <a:t>series’ </a:t>
            </a:r>
            <a:r>
              <a:rPr lang="en-US" sz="1500" b="1" i="1" dirty="0">
                <a:latin typeface="Arial" panose="020B0604020202020204" pitchFamily="34" charset="0"/>
                <a:cs typeface="Arial" panose="020B0604020202020204" pitchFamily="34" charset="0"/>
              </a:rPr>
              <a:t>peak in March </a:t>
            </a:r>
            <a:r>
              <a:rPr lang="en-US" sz="1500" b="1" i="1" dirty="0" smtClean="0">
                <a:latin typeface="Arial" panose="020B0604020202020204" pitchFamily="34" charset="0"/>
                <a:cs typeface="Arial" panose="020B0604020202020204" pitchFamily="34" charset="0"/>
              </a:rPr>
              <a:t>2021 (left chart). </a:t>
            </a:r>
            <a:r>
              <a:rPr lang="en-US" sz="1500" b="1" i="1" dirty="0">
                <a:latin typeface="Arial" panose="020B0604020202020204" pitchFamily="34" charset="0"/>
                <a:cs typeface="Arial" panose="020B0604020202020204" pitchFamily="34" charset="0"/>
              </a:rPr>
              <a:t>This decline is largely due to </a:t>
            </a:r>
            <a:r>
              <a:rPr lang="en-US" sz="1500" b="1" i="1" dirty="0" smtClean="0">
                <a:latin typeface="Arial" panose="020B0604020202020204" pitchFamily="34" charset="0"/>
                <a:cs typeface="Arial" panose="020B0604020202020204" pitchFamily="34" charset="0"/>
              </a:rPr>
              <a:t>a share </a:t>
            </a:r>
            <a:r>
              <a:rPr lang="en-US" sz="1500" b="1" i="1" dirty="0">
                <a:latin typeface="Arial" panose="020B0604020202020204" pitchFamily="34" charset="0"/>
                <a:cs typeface="Arial" panose="020B0604020202020204" pitchFamily="34" charset="0"/>
              </a:rPr>
              <a:t>shift away from refinance </a:t>
            </a:r>
            <a:r>
              <a:rPr lang="en-US" sz="1500" b="1" i="1" dirty="0" smtClean="0">
                <a:latin typeface="Arial" panose="020B0604020202020204" pitchFamily="34" charset="0"/>
                <a:cs typeface="Arial" panose="020B0604020202020204" pitchFamily="34" charset="0"/>
              </a:rPr>
              <a:t>loans, for which waiver </a:t>
            </a:r>
            <a:r>
              <a:rPr lang="en-US" sz="1500" b="1" i="1" dirty="0">
                <a:latin typeface="Arial" panose="020B0604020202020204" pitchFamily="34" charset="0"/>
                <a:cs typeface="Arial" panose="020B0604020202020204" pitchFamily="34" charset="0"/>
              </a:rPr>
              <a:t>usage is more </a:t>
            </a:r>
            <a:r>
              <a:rPr lang="en-US" sz="1500" b="1" i="1" dirty="0" smtClean="0">
                <a:latin typeface="Arial" panose="020B0604020202020204" pitchFamily="34" charset="0"/>
                <a:cs typeface="Arial" panose="020B0604020202020204" pitchFamily="34" charset="0"/>
              </a:rPr>
              <a:t>prevalent (right chart). There is also a decline in waiver usage by product type. Waivers </a:t>
            </a:r>
            <a:r>
              <a:rPr lang="en-US" sz="1500" b="1" i="1" dirty="0">
                <a:latin typeface="Arial" panose="020B0604020202020204" pitchFamily="34" charset="0"/>
                <a:cs typeface="Arial" panose="020B0604020202020204" pitchFamily="34" charset="0"/>
              </a:rPr>
              <a:t>are granted using a </a:t>
            </a:r>
            <a:r>
              <a:rPr lang="en-US" sz="1500" b="1" i="1" dirty="0" smtClean="0">
                <a:latin typeface="Arial" panose="020B0604020202020204" pitchFamily="34" charset="0"/>
                <a:cs typeface="Arial" panose="020B0604020202020204" pitchFamily="34" charset="0"/>
              </a:rPr>
              <a:t>data </a:t>
            </a:r>
            <a:r>
              <a:rPr lang="en-US" sz="1500" b="1" i="1" dirty="0">
                <a:latin typeface="Arial" panose="020B0604020202020204" pitchFamily="34" charset="0"/>
                <a:cs typeface="Arial" panose="020B0604020202020204" pitchFamily="34" charset="0"/>
              </a:rPr>
              <a:t>based analysis of the reasonableness of the applicant’s self valuation. The data measure whether an appraisal waiver was used, not only granted, on the loan</a:t>
            </a:r>
            <a:r>
              <a:rPr lang="en-US" sz="1500" b="1" i="1" dirty="0" smtClean="0">
                <a:latin typeface="Arial" panose="020B0604020202020204" pitchFamily="34" charset="0"/>
                <a:cs typeface="Arial" panose="020B0604020202020204" pitchFamily="34" charset="0"/>
              </a:rPr>
              <a:t>. The GSEs will be accepting hybrid appraisals as of March 19, 2022 and we have requested clarification as to </a:t>
            </a:r>
            <a:r>
              <a:rPr lang="en-US" sz="1500" b="1" i="1" dirty="0">
                <a:latin typeface="Arial" panose="020B0604020202020204" pitchFamily="34" charset="0"/>
                <a:cs typeface="Arial" panose="020B0604020202020204" pitchFamily="34" charset="0"/>
              </a:rPr>
              <a:t>how </a:t>
            </a:r>
            <a:r>
              <a:rPr lang="en-US" sz="1500" b="1" i="1" dirty="0" smtClean="0">
                <a:latin typeface="Arial" panose="020B0604020202020204" pitchFamily="34" charset="0"/>
                <a:cs typeface="Arial" panose="020B0604020202020204" pitchFamily="34" charset="0"/>
              </a:rPr>
              <a:t>they will be reported.</a:t>
            </a:r>
            <a:endParaRPr lang="en-US" sz="1500" b="1" i="1" strike="sngStrike" dirty="0">
              <a:latin typeface="Arial" panose="020B0604020202020204" pitchFamily="34" charset="0"/>
              <a:cs typeface="Arial" panose="020B0604020202020204" pitchFamily="34" charset="0"/>
            </a:endParaRPr>
          </a:p>
        </p:txBody>
      </p:sp>
      <p:graphicFrame>
        <p:nvGraphicFramePr>
          <p:cNvPr id="12" name="Chart 11"/>
          <p:cNvGraphicFramePr>
            <a:graphicFrameLocks/>
          </p:cNvGraphicFramePr>
          <p:nvPr>
            <p:extLst>
              <p:ext uri="{D42A27DB-BD31-4B8C-83A1-F6EECF244321}">
                <p14:modId xmlns:p14="http://schemas.microsoft.com/office/powerpoint/2010/main" val="1767243767"/>
              </p:ext>
            </p:extLst>
          </p:nvPr>
        </p:nvGraphicFramePr>
        <p:xfrm>
          <a:off x="549124" y="2391364"/>
          <a:ext cx="3935179" cy="377373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p:cNvGraphicFramePr>
            <a:graphicFrameLocks/>
          </p:cNvGraphicFramePr>
          <p:nvPr>
            <p:extLst>
              <p:ext uri="{D42A27DB-BD31-4B8C-83A1-F6EECF244321}">
                <p14:modId xmlns:p14="http://schemas.microsoft.com/office/powerpoint/2010/main" val="3920821268"/>
              </p:ext>
            </p:extLst>
          </p:nvPr>
        </p:nvGraphicFramePr>
        <p:xfrm>
          <a:off x="4760102" y="2391364"/>
          <a:ext cx="4118186" cy="377373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408888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444" y="129985"/>
            <a:ext cx="8728363" cy="459065"/>
          </a:xfrm>
          <a:solidFill>
            <a:schemeClr val="accent1">
              <a:lumMod val="40000"/>
              <a:lumOff val="60000"/>
            </a:schemeClr>
          </a:solidFill>
        </p:spPr>
        <p:txBody>
          <a:bodyPr>
            <a:noAutofit/>
          </a:bodyPr>
          <a:lstStyle/>
          <a:p>
            <a:pPr algn="ctr"/>
            <a:r>
              <a:rPr lang="en-US" sz="2800" dirty="0" smtClean="0">
                <a:latin typeface="Arial" panose="020B0604020202020204" pitchFamily="34" charset="0"/>
                <a:cs typeface="Arial" panose="020B0604020202020204" pitchFamily="34" charset="0"/>
              </a:rPr>
              <a:t>The Carpenter Index in 2021</a:t>
            </a:r>
            <a:endParaRPr lang="en-US" sz="26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xfrm>
            <a:off x="6781800" y="6372977"/>
            <a:ext cx="2057400" cy="365125"/>
          </a:xfrm>
        </p:spPr>
        <p:txBody>
          <a:bodyPr/>
          <a:lstStyle/>
          <a:p>
            <a:fld id="{AA64661E-BB1B-4562-AFE2-BCC756829917}" type="slidenum">
              <a:rPr lang="en-US" smtClean="0">
                <a:solidFill>
                  <a:prstClr val="black">
                    <a:tint val="75000"/>
                  </a:prstClr>
                </a:solidFill>
              </a:rPr>
              <a:pPr/>
              <a:t>29</a:t>
            </a:fld>
            <a:endParaRPr lang="en-US" dirty="0">
              <a:solidFill>
                <a:prstClr val="black">
                  <a:tint val="75000"/>
                </a:prstClr>
              </a:solidFill>
            </a:endParaRPr>
          </a:p>
        </p:txBody>
      </p:sp>
      <p:sp>
        <p:nvSpPr>
          <p:cNvPr id="7" name="Content Placeholder 2"/>
          <p:cNvSpPr>
            <a:spLocks noGrp="1"/>
          </p:cNvSpPr>
          <p:nvPr>
            <p:ph idx="1"/>
          </p:nvPr>
        </p:nvSpPr>
        <p:spPr>
          <a:xfrm>
            <a:off x="196312" y="554561"/>
            <a:ext cx="8767807" cy="1846767"/>
          </a:xfrm>
          <a:noFill/>
          <a:ln>
            <a:noFill/>
          </a:ln>
        </p:spPr>
        <p:txBody>
          <a:bodyPr>
            <a:noAutofit/>
          </a:bodyPr>
          <a:lstStyle/>
          <a:p>
            <a:pPr marL="0" indent="0" algn="ctr">
              <a:spcBef>
                <a:spcPts val="500"/>
              </a:spcBef>
              <a:buNone/>
            </a:pPr>
            <a:r>
              <a:rPr lang="en-US" sz="1400" b="1" i="1" dirty="0" smtClean="0">
                <a:latin typeface="Arial" panose="020B0604020202020204" pitchFamily="34" charset="0"/>
                <a:cs typeface="Arial" panose="020B0604020202020204" pitchFamily="34" charset="0"/>
              </a:rPr>
              <a:t>The Carpenter Index combines both local wages and home prices into an affordability measure for blue-collar employees. Specifically, the index assumes a price-to-income ratio of 3:1 to determine affordability, meaning that a household earning $60,000 can afford a home worth $180,000. In 2021, Oxnard ranked as the least affordable metro, while there was a tie among mostly Midwestern metros for the most affordable metro. There is some good news on the affordability front. A number of the top 100 metros have a Carpenter Index of ≥50% and growth of 5,000 or more in population from 2020 to 2021: Las Vegas, Indianapolis, Oklahoma City, Knoxville, Greenville, SC, Columbus, Ocala, FL, Des Moines, McAllen, TX, Bakersfield, Columbia, SC, Tulsa, Spokane, Kansas City, Winston-Salem. </a:t>
            </a:r>
          </a:p>
          <a:p>
            <a:pPr marL="0" indent="0" algn="ctr">
              <a:spcBef>
                <a:spcPts val="500"/>
              </a:spcBef>
              <a:buNone/>
            </a:pPr>
            <a:r>
              <a:rPr lang="en-US" sz="1400" b="1" i="1" dirty="0" smtClean="0">
                <a:latin typeface="Arial" panose="020B0604020202020204" pitchFamily="34" charset="0"/>
                <a:cs typeface="Arial" panose="020B0604020202020204" pitchFamily="34" charset="0"/>
              </a:rPr>
              <a:t>To view the index, </a:t>
            </a:r>
            <a:r>
              <a:rPr lang="en-US" sz="1400" b="1" i="1" dirty="0" smtClean="0">
                <a:latin typeface="Arial" panose="020B0604020202020204" pitchFamily="34" charset="0"/>
                <a:cs typeface="Arial" panose="020B0604020202020204" pitchFamily="34" charset="0"/>
                <a:hlinkClick r:id="rId3"/>
              </a:rPr>
              <a:t>click here</a:t>
            </a:r>
            <a:r>
              <a:rPr lang="en-US" sz="1400" b="1" i="1" dirty="0" smtClean="0">
                <a:latin typeface="Arial" panose="020B0604020202020204" pitchFamily="34" charset="0"/>
                <a:cs typeface="Arial" panose="020B0604020202020204" pitchFamily="34" charset="0"/>
              </a:rPr>
              <a:t>.</a:t>
            </a:r>
          </a:p>
        </p:txBody>
      </p:sp>
      <p:pic>
        <p:nvPicPr>
          <p:cNvPr id="3" name="Picture 2"/>
          <p:cNvPicPr>
            <a:picLocks noChangeAspect="1"/>
          </p:cNvPicPr>
          <p:nvPr/>
        </p:nvPicPr>
        <p:blipFill>
          <a:blip r:embed="rId4"/>
          <a:stretch>
            <a:fillRect/>
          </a:stretch>
        </p:blipFill>
        <p:spPr>
          <a:xfrm>
            <a:off x="178277" y="2495851"/>
            <a:ext cx="6489224" cy="4211724"/>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2904663956"/>
              </p:ext>
            </p:extLst>
          </p:nvPr>
        </p:nvGraphicFramePr>
        <p:xfrm>
          <a:off x="6667501" y="4374652"/>
          <a:ext cx="2296618" cy="1114355"/>
        </p:xfrm>
        <a:graphic>
          <a:graphicData uri="http://schemas.openxmlformats.org/drawingml/2006/table">
            <a:tbl>
              <a:tblPr firstRow="1" bandRow="1">
                <a:tableStyleId>{2D5ABB26-0587-4C30-8999-92F81FD0307C}</a:tableStyleId>
              </a:tblPr>
              <a:tblGrid>
                <a:gridCol w="1148309">
                  <a:extLst>
                    <a:ext uri="{9D8B030D-6E8A-4147-A177-3AD203B41FA5}">
                      <a16:colId xmlns:a16="http://schemas.microsoft.com/office/drawing/2014/main" val="3853222798"/>
                    </a:ext>
                  </a:extLst>
                </a:gridCol>
                <a:gridCol w="1148309">
                  <a:extLst>
                    <a:ext uri="{9D8B030D-6E8A-4147-A177-3AD203B41FA5}">
                      <a16:colId xmlns:a16="http://schemas.microsoft.com/office/drawing/2014/main" val="1609604798"/>
                    </a:ext>
                  </a:extLst>
                </a:gridCol>
              </a:tblGrid>
              <a:tr h="0">
                <a:tc gridSpan="2">
                  <a:txBody>
                    <a:bodyPr/>
                    <a:lstStyle/>
                    <a:p>
                      <a:pPr algn="l" fontAlgn="b"/>
                      <a:r>
                        <a:rPr lang="en-US" sz="1100" b="1" i="0" u="none" strike="noStrike" dirty="0" smtClean="0">
                          <a:solidFill>
                            <a:schemeClr val="accent6">
                              <a:lumMod val="50000"/>
                            </a:schemeClr>
                          </a:solidFill>
                          <a:effectLst/>
                          <a:latin typeface="Calibri" panose="020F0502020204030204" pitchFamily="34" charset="0"/>
                        </a:rPr>
                        <a:t>Top 10 Metros</a:t>
                      </a:r>
                      <a:endParaRPr lang="en-US" sz="1100" b="1" i="0" u="none" strike="noStrike" dirty="0">
                        <a:solidFill>
                          <a:schemeClr val="accent6">
                            <a:lumMod val="50000"/>
                          </a:schemeClr>
                        </a:solidFill>
                        <a:effectLst/>
                        <a:latin typeface="Calibri" panose="020F0502020204030204" pitchFamily="34" charset="0"/>
                      </a:endParaRPr>
                    </a:p>
                  </a:txBody>
                  <a:tcPr marL="6350" marR="6350" marT="6350" marB="0" anchor="b">
                    <a:solidFill>
                      <a:schemeClr val="bg1"/>
                    </a:solidFill>
                  </a:tcPr>
                </a:tc>
                <a:tc hMerge="1">
                  <a:txBody>
                    <a:bodyPr/>
                    <a:lstStyle/>
                    <a:p>
                      <a:pPr algn="l" fontAlgn="b"/>
                      <a:endParaRPr lang="en-US" sz="1050" b="0" i="0" u="none" strike="noStrike" dirty="0">
                        <a:solidFill>
                          <a:srgbClr val="000000"/>
                        </a:solidFill>
                        <a:effectLst/>
                        <a:latin typeface="Calibri" panose="020F0502020204030204" pitchFamily="34" charset="0"/>
                      </a:endParaRPr>
                    </a:p>
                  </a:txBody>
                  <a:tcPr marL="6350" marR="6350" marT="6350" marB="0" anchor="b">
                    <a:solidFill>
                      <a:schemeClr val="bg1"/>
                    </a:solidFill>
                  </a:tcPr>
                </a:tc>
                <a:extLst>
                  <a:ext uri="{0D108BD9-81ED-4DB2-BD59-A6C34878D82A}">
                    <a16:rowId xmlns:a16="http://schemas.microsoft.com/office/drawing/2014/main" val="291936832"/>
                  </a:ext>
                </a:extLst>
              </a:tr>
              <a:tr h="188073">
                <a:tc>
                  <a:txBody>
                    <a:bodyPr/>
                    <a:lstStyle/>
                    <a:p>
                      <a:pPr algn="l" fontAlgn="b"/>
                      <a:r>
                        <a:rPr lang="en-US" sz="1100" b="1" i="0" u="none" strike="noStrike" dirty="0" smtClean="0">
                          <a:solidFill>
                            <a:schemeClr val="accent6">
                              <a:lumMod val="50000"/>
                            </a:schemeClr>
                          </a:solidFill>
                          <a:effectLst/>
                          <a:latin typeface="Calibri" panose="020F0502020204030204" pitchFamily="34" charset="0"/>
                        </a:rPr>
                        <a:t>1</a:t>
                      </a:r>
                      <a:r>
                        <a:rPr lang="en-US" sz="1100" b="0" i="0" u="none" strike="noStrike" dirty="0" smtClean="0">
                          <a:solidFill>
                            <a:srgbClr val="000000"/>
                          </a:solidFill>
                          <a:effectLst/>
                          <a:latin typeface="Calibri" panose="020F0502020204030204" pitchFamily="34" charset="0"/>
                        </a:rPr>
                        <a:t> Toledo</a:t>
                      </a:r>
                      <a:r>
                        <a:rPr lang="en-US" sz="1100" b="0" i="0" u="none" strike="noStrike" dirty="0">
                          <a:solidFill>
                            <a:srgbClr val="000000"/>
                          </a:solidFill>
                          <a:effectLst/>
                          <a:latin typeface="Calibri" panose="020F0502020204030204" pitchFamily="34" charset="0"/>
                        </a:rPr>
                        <a:t>, OH</a:t>
                      </a:r>
                    </a:p>
                  </a:txBody>
                  <a:tcPr marL="6350" marR="6350" marT="6350" marB="0" anchor="b">
                    <a:solidFill>
                      <a:schemeClr val="bg1"/>
                    </a:solidFill>
                  </a:tcPr>
                </a:tc>
                <a:tc>
                  <a:txBody>
                    <a:bodyPr/>
                    <a:lstStyle/>
                    <a:p>
                      <a:pPr algn="l" fontAlgn="b"/>
                      <a:r>
                        <a:rPr lang="en-US" sz="1100" b="1" i="0" u="none" strike="noStrike" kern="1200" dirty="0" smtClean="0">
                          <a:solidFill>
                            <a:schemeClr val="accent6">
                              <a:lumMod val="50000"/>
                            </a:schemeClr>
                          </a:solidFill>
                          <a:effectLst/>
                          <a:latin typeface="Calibri" panose="020F0502020204030204" pitchFamily="34" charset="0"/>
                          <a:ea typeface="+mn-ea"/>
                          <a:cs typeface="+mn-cs"/>
                        </a:rPr>
                        <a:t>1</a:t>
                      </a:r>
                      <a:r>
                        <a:rPr lang="en-US" sz="1100" b="0" i="0" u="none" strike="noStrike" dirty="0" smtClean="0">
                          <a:solidFill>
                            <a:srgbClr val="000000"/>
                          </a:solidFill>
                          <a:effectLst/>
                          <a:latin typeface="Calibri" panose="020F0502020204030204" pitchFamily="34" charset="0"/>
                        </a:rPr>
                        <a:t> Buffalo</a:t>
                      </a:r>
                      <a:r>
                        <a:rPr lang="en-US" sz="1100" b="0" i="0" u="none" strike="noStrike" dirty="0">
                          <a:solidFill>
                            <a:srgbClr val="000000"/>
                          </a:solidFill>
                          <a:effectLst/>
                          <a:latin typeface="Calibri" panose="020F0502020204030204" pitchFamily="34" charset="0"/>
                        </a:rPr>
                        <a:t>, NY</a:t>
                      </a:r>
                    </a:p>
                  </a:txBody>
                  <a:tcPr marL="6350" marR="6350" marT="6350" marB="0" anchor="b">
                    <a:solidFill>
                      <a:schemeClr val="bg1"/>
                    </a:solidFill>
                  </a:tcPr>
                </a:tc>
                <a:extLst>
                  <a:ext uri="{0D108BD9-81ED-4DB2-BD59-A6C34878D82A}">
                    <a16:rowId xmlns:a16="http://schemas.microsoft.com/office/drawing/2014/main" val="383653476"/>
                  </a:ext>
                </a:extLst>
              </a:tr>
              <a:tr h="188073">
                <a:tc>
                  <a:txBody>
                    <a:bodyPr/>
                    <a:lstStyle/>
                    <a:p>
                      <a:pPr algn="l" fontAlgn="b"/>
                      <a:r>
                        <a:rPr lang="en-US" sz="1100" b="1" i="0" u="none" strike="noStrike" kern="1200" dirty="0" smtClean="0">
                          <a:solidFill>
                            <a:schemeClr val="accent6">
                              <a:lumMod val="50000"/>
                            </a:schemeClr>
                          </a:solidFill>
                          <a:effectLst/>
                          <a:latin typeface="Calibri" panose="020F0502020204030204" pitchFamily="34" charset="0"/>
                          <a:ea typeface="+mn-ea"/>
                          <a:cs typeface="+mn-cs"/>
                        </a:rPr>
                        <a:t>1</a:t>
                      </a:r>
                      <a:r>
                        <a:rPr lang="en-US" sz="1100" b="0" i="0" u="none" strike="noStrike" dirty="0" smtClean="0">
                          <a:solidFill>
                            <a:srgbClr val="000000"/>
                          </a:solidFill>
                          <a:effectLst/>
                          <a:latin typeface="Calibri" panose="020F0502020204030204" pitchFamily="34" charset="0"/>
                        </a:rPr>
                        <a:t> Cleveland</a:t>
                      </a:r>
                      <a:r>
                        <a:rPr lang="en-US" sz="1100" b="0" i="0" u="none" strike="noStrike" dirty="0">
                          <a:solidFill>
                            <a:srgbClr val="000000"/>
                          </a:solidFill>
                          <a:effectLst/>
                          <a:latin typeface="Calibri" panose="020F0502020204030204" pitchFamily="34" charset="0"/>
                        </a:rPr>
                        <a:t>, OH</a:t>
                      </a:r>
                    </a:p>
                  </a:txBody>
                  <a:tcPr marL="6350" marR="6350" marT="6350" marB="0" anchor="b">
                    <a:solidFill>
                      <a:schemeClr val="bg1"/>
                    </a:solidFill>
                  </a:tcPr>
                </a:tc>
                <a:tc>
                  <a:txBody>
                    <a:bodyPr/>
                    <a:lstStyle/>
                    <a:p>
                      <a:pPr algn="l" fontAlgn="b"/>
                      <a:r>
                        <a:rPr lang="en-US" sz="1100" b="1" i="0" u="none" strike="noStrike" kern="1200" dirty="0" smtClean="0">
                          <a:solidFill>
                            <a:schemeClr val="accent6">
                              <a:lumMod val="50000"/>
                            </a:schemeClr>
                          </a:solidFill>
                          <a:effectLst/>
                          <a:latin typeface="Calibri" panose="020F0502020204030204" pitchFamily="34" charset="0"/>
                          <a:ea typeface="+mn-ea"/>
                          <a:cs typeface="+mn-cs"/>
                        </a:rPr>
                        <a:t>1</a:t>
                      </a:r>
                      <a:r>
                        <a:rPr lang="en-US" sz="1100" b="0" i="0" u="none" strike="noStrike" dirty="0" smtClean="0">
                          <a:solidFill>
                            <a:srgbClr val="000000"/>
                          </a:solidFill>
                          <a:effectLst/>
                          <a:latin typeface="Calibri" panose="020F0502020204030204" pitchFamily="34" charset="0"/>
                        </a:rPr>
                        <a:t> St</a:t>
                      </a:r>
                      <a:r>
                        <a:rPr lang="en-US" sz="1100" b="0" i="0" u="none" strike="noStrike" dirty="0">
                          <a:solidFill>
                            <a:srgbClr val="000000"/>
                          </a:solidFill>
                          <a:effectLst/>
                          <a:latin typeface="Calibri" panose="020F0502020204030204" pitchFamily="34" charset="0"/>
                        </a:rPr>
                        <a:t>. Louis, MO</a:t>
                      </a:r>
                    </a:p>
                  </a:txBody>
                  <a:tcPr marL="6350" marR="6350" marT="6350" marB="0" anchor="b">
                    <a:solidFill>
                      <a:schemeClr val="bg1"/>
                    </a:solidFill>
                  </a:tcPr>
                </a:tc>
                <a:extLst>
                  <a:ext uri="{0D108BD9-81ED-4DB2-BD59-A6C34878D82A}">
                    <a16:rowId xmlns:a16="http://schemas.microsoft.com/office/drawing/2014/main" val="419540366"/>
                  </a:ext>
                </a:extLst>
              </a:tr>
              <a:tr h="188073">
                <a:tc>
                  <a:txBody>
                    <a:bodyPr/>
                    <a:lstStyle/>
                    <a:p>
                      <a:pPr algn="l" fontAlgn="b"/>
                      <a:r>
                        <a:rPr lang="en-US" sz="1100" b="1" i="0" u="none" strike="noStrike" kern="1200" dirty="0" smtClean="0">
                          <a:solidFill>
                            <a:schemeClr val="accent6">
                              <a:lumMod val="50000"/>
                            </a:schemeClr>
                          </a:solidFill>
                          <a:effectLst/>
                          <a:latin typeface="Calibri" panose="020F0502020204030204" pitchFamily="34" charset="0"/>
                          <a:ea typeface="+mn-ea"/>
                          <a:cs typeface="+mn-cs"/>
                        </a:rPr>
                        <a:t>1</a:t>
                      </a:r>
                      <a:r>
                        <a:rPr lang="en-US" sz="1100" b="0" i="0" u="none" strike="noStrike" dirty="0" smtClean="0">
                          <a:solidFill>
                            <a:srgbClr val="000000"/>
                          </a:solidFill>
                          <a:effectLst/>
                          <a:latin typeface="Calibri" panose="020F0502020204030204" pitchFamily="34" charset="0"/>
                        </a:rPr>
                        <a:t> Akron</a:t>
                      </a:r>
                      <a:r>
                        <a:rPr lang="en-US" sz="1100" b="0" i="0" u="none" strike="noStrike" dirty="0">
                          <a:solidFill>
                            <a:srgbClr val="000000"/>
                          </a:solidFill>
                          <a:effectLst/>
                          <a:latin typeface="Calibri" panose="020F0502020204030204" pitchFamily="34" charset="0"/>
                        </a:rPr>
                        <a:t>, OH</a:t>
                      </a:r>
                    </a:p>
                  </a:txBody>
                  <a:tcPr marL="6350" marR="6350" marT="6350" marB="0" anchor="b">
                    <a:solidFill>
                      <a:schemeClr val="bg1"/>
                    </a:solidFill>
                  </a:tcPr>
                </a:tc>
                <a:tc>
                  <a:txBody>
                    <a:bodyPr/>
                    <a:lstStyle/>
                    <a:p>
                      <a:pPr algn="l" fontAlgn="b"/>
                      <a:r>
                        <a:rPr lang="en-US" sz="1100" b="1" i="0" u="none" strike="noStrike" kern="1200" dirty="0" smtClean="0">
                          <a:solidFill>
                            <a:schemeClr val="accent6">
                              <a:lumMod val="50000"/>
                            </a:schemeClr>
                          </a:solidFill>
                          <a:effectLst/>
                          <a:latin typeface="Calibri" panose="020F0502020204030204" pitchFamily="34" charset="0"/>
                          <a:ea typeface="+mn-ea"/>
                          <a:cs typeface="+mn-cs"/>
                        </a:rPr>
                        <a:t>1</a:t>
                      </a:r>
                      <a:r>
                        <a:rPr lang="en-US" sz="1100" b="0" i="0" u="none" strike="noStrike" dirty="0" smtClean="0">
                          <a:solidFill>
                            <a:srgbClr val="000000"/>
                          </a:solidFill>
                          <a:effectLst/>
                          <a:latin typeface="Calibri" panose="020F0502020204030204" pitchFamily="34" charset="0"/>
                        </a:rPr>
                        <a:t> Rochester</a:t>
                      </a:r>
                      <a:r>
                        <a:rPr lang="en-US" sz="1100" b="0" i="0" u="none" strike="noStrike" dirty="0">
                          <a:solidFill>
                            <a:srgbClr val="000000"/>
                          </a:solidFill>
                          <a:effectLst/>
                          <a:latin typeface="Calibri" panose="020F0502020204030204" pitchFamily="34" charset="0"/>
                        </a:rPr>
                        <a:t>, NY</a:t>
                      </a:r>
                    </a:p>
                  </a:txBody>
                  <a:tcPr marL="6350" marR="6350" marT="6350" marB="0" anchor="b">
                    <a:solidFill>
                      <a:schemeClr val="bg1"/>
                    </a:solidFill>
                  </a:tcPr>
                </a:tc>
                <a:extLst>
                  <a:ext uri="{0D108BD9-81ED-4DB2-BD59-A6C34878D82A}">
                    <a16:rowId xmlns:a16="http://schemas.microsoft.com/office/drawing/2014/main" val="3336173409"/>
                  </a:ext>
                </a:extLst>
              </a:tr>
              <a:tr h="188073">
                <a:tc>
                  <a:txBody>
                    <a:bodyPr/>
                    <a:lstStyle/>
                    <a:p>
                      <a:pPr algn="l" fontAlgn="b"/>
                      <a:r>
                        <a:rPr lang="en-US" sz="1100" b="1" i="0" u="none" strike="noStrike" kern="1200" dirty="0" smtClean="0">
                          <a:solidFill>
                            <a:schemeClr val="accent6">
                              <a:lumMod val="50000"/>
                            </a:schemeClr>
                          </a:solidFill>
                          <a:effectLst/>
                          <a:latin typeface="Calibri" panose="020F0502020204030204" pitchFamily="34" charset="0"/>
                          <a:ea typeface="+mn-ea"/>
                          <a:cs typeface="+mn-cs"/>
                        </a:rPr>
                        <a:t>1</a:t>
                      </a:r>
                      <a:r>
                        <a:rPr lang="en-US" sz="1100" b="0" i="0" u="none" strike="noStrike" baseline="0" dirty="0" smtClean="0">
                          <a:solidFill>
                            <a:srgbClr val="000000"/>
                          </a:solidFill>
                          <a:effectLst/>
                          <a:latin typeface="Calibri" panose="020F0502020204030204" pitchFamily="34" charset="0"/>
                        </a:rPr>
                        <a:t> </a:t>
                      </a:r>
                      <a:r>
                        <a:rPr lang="en-US" sz="1100" b="0" i="0" u="none" strike="noStrike" dirty="0" smtClean="0">
                          <a:solidFill>
                            <a:srgbClr val="000000"/>
                          </a:solidFill>
                          <a:effectLst/>
                          <a:latin typeface="Calibri" panose="020F0502020204030204" pitchFamily="34" charset="0"/>
                        </a:rPr>
                        <a:t>Dayton</a:t>
                      </a:r>
                      <a:r>
                        <a:rPr lang="en-US" sz="1100" b="0" i="0" u="none" strike="noStrike" dirty="0">
                          <a:solidFill>
                            <a:srgbClr val="000000"/>
                          </a:solidFill>
                          <a:effectLst/>
                          <a:latin typeface="Calibri" panose="020F0502020204030204" pitchFamily="34" charset="0"/>
                        </a:rPr>
                        <a:t>, OH</a:t>
                      </a:r>
                    </a:p>
                  </a:txBody>
                  <a:tcPr marL="6350" marR="6350" marT="6350" marB="0" anchor="b">
                    <a:solidFill>
                      <a:schemeClr val="bg1"/>
                    </a:solidFill>
                  </a:tcPr>
                </a:tc>
                <a:tc>
                  <a:txBody>
                    <a:bodyPr/>
                    <a:lstStyle/>
                    <a:p>
                      <a:pPr algn="l" fontAlgn="b"/>
                      <a:r>
                        <a:rPr lang="en-US" sz="1100" b="1" i="0" u="none" strike="noStrike" kern="1200" dirty="0" smtClean="0">
                          <a:solidFill>
                            <a:schemeClr val="accent6">
                              <a:lumMod val="50000"/>
                            </a:schemeClr>
                          </a:solidFill>
                          <a:effectLst/>
                          <a:latin typeface="Calibri" panose="020F0502020204030204" pitchFamily="34" charset="0"/>
                          <a:ea typeface="+mn-ea"/>
                          <a:cs typeface="+mn-cs"/>
                        </a:rPr>
                        <a:t>9</a:t>
                      </a:r>
                      <a:r>
                        <a:rPr lang="en-US" sz="1100" b="0" i="0" u="none" strike="noStrike" dirty="0" smtClean="0">
                          <a:solidFill>
                            <a:srgbClr val="000000"/>
                          </a:solidFill>
                          <a:effectLst/>
                          <a:latin typeface="Calibri" panose="020F0502020204030204" pitchFamily="34" charset="0"/>
                        </a:rPr>
                        <a:t> Detroit</a:t>
                      </a:r>
                      <a:r>
                        <a:rPr lang="en-US" sz="1100" b="0" i="0" u="none" strike="noStrike" dirty="0">
                          <a:solidFill>
                            <a:srgbClr val="000000"/>
                          </a:solidFill>
                          <a:effectLst/>
                          <a:latin typeface="Calibri" panose="020F0502020204030204" pitchFamily="34" charset="0"/>
                        </a:rPr>
                        <a:t>, MI</a:t>
                      </a:r>
                    </a:p>
                  </a:txBody>
                  <a:tcPr marL="6350" marR="6350" marT="6350" marB="0" anchor="b">
                    <a:solidFill>
                      <a:schemeClr val="bg1"/>
                    </a:solidFill>
                  </a:tcPr>
                </a:tc>
                <a:extLst>
                  <a:ext uri="{0D108BD9-81ED-4DB2-BD59-A6C34878D82A}">
                    <a16:rowId xmlns:a16="http://schemas.microsoft.com/office/drawing/2014/main" val="213302891"/>
                  </a:ext>
                </a:extLst>
              </a:tr>
              <a:tr h="188073">
                <a:tc>
                  <a:txBody>
                    <a:bodyPr/>
                    <a:lstStyle/>
                    <a:p>
                      <a:pPr algn="l" fontAlgn="b"/>
                      <a:r>
                        <a:rPr lang="en-US" sz="1100" b="1" i="0" u="none" strike="noStrike" kern="1200" dirty="0" smtClean="0">
                          <a:solidFill>
                            <a:schemeClr val="accent6">
                              <a:lumMod val="50000"/>
                            </a:schemeClr>
                          </a:solidFill>
                          <a:effectLst/>
                          <a:latin typeface="Calibri" panose="020F0502020204030204" pitchFamily="34" charset="0"/>
                          <a:ea typeface="+mn-ea"/>
                          <a:cs typeface="+mn-cs"/>
                        </a:rPr>
                        <a:t>1 </a:t>
                      </a:r>
                      <a:r>
                        <a:rPr lang="en-US" sz="1100" b="0" i="0" u="none" strike="noStrike" dirty="0" smtClean="0">
                          <a:solidFill>
                            <a:srgbClr val="000000"/>
                          </a:solidFill>
                          <a:effectLst/>
                          <a:latin typeface="Calibri" panose="020F0502020204030204" pitchFamily="34" charset="0"/>
                        </a:rPr>
                        <a:t>Pittsburgh</a:t>
                      </a:r>
                      <a:r>
                        <a:rPr lang="en-US" sz="1100" b="0" i="0" u="none" strike="noStrike" dirty="0">
                          <a:solidFill>
                            <a:srgbClr val="000000"/>
                          </a:solidFill>
                          <a:effectLst/>
                          <a:latin typeface="Calibri" panose="020F0502020204030204" pitchFamily="34" charset="0"/>
                        </a:rPr>
                        <a:t>, PA</a:t>
                      </a:r>
                    </a:p>
                  </a:txBody>
                  <a:tcPr marL="6350" marR="6350" marT="6350" marB="0" anchor="b">
                    <a:solidFill>
                      <a:schemeClr val="bg1"/>
                    </a:solidFill>
                  </a:tcPr>
                </a:tc>
                <a:tc>
                  <a:txBody>
                    <a:bodyPr/>
                    <a:lstStyle/>
                    <a:p>
                      <a:pPr algn="l" fontAlgn="b"/>
                      <a:r>
                        <a:rPr lang="en-US" sz="1100" b="1" i="0" u="none" strike="noStrike" kern="1200" dirty="0" smtClean="0">
                          <a:solidFill>
                            <a:schemeClr val="accent6">
                              <a:lumMod val="50000"/>
                            </a:schemeClr>
                          </a:solidFill>
                          <a:effectLst/>
                          <a:latin typeface="Calibri" panose="020F0502020204030204" pitchFamily="34" charset="0"/>
                          <a:ea typeface="+mn-ea"/>
                          <a:cs typeface="+mn-cs"/>
                        </a:rPr>
                        <a:t>10</a:t>
                      </a:r>
                      <a:r>
                        <a:rPr lang="en-US" sz="1100" b="0" i="0" u="none" strike="noStrike" dirty="0" smtClean="0">
                          <a:solidFill>
                            <a:srgbClr val="000000"/>
                          </a:solidFill>
                          <a:effectLst/>
                          <a:latin typeface="Calibri" panose="020F0502020204030204" pitchFamily="34" charset="0"/>
                        </a:rPr>
                        <a:t> Hartford</a:t>
                      </a:r>
                      <a:r>
                        <a:rPr lang="en-US" sz="1100" b="0" i="0" u="none" strike="noStrike" dirty="0">
                          <a:solidFill>
                            <a:srgbClr val="000000"/>
                          </a:solidFill>
                          <a:effectLst/>
                          <a:latin typeface="Calibri" panose="020F0502020204030204" pitchFamily="34" charset="0"/>
                        </a:rPr>
                        <a:t>, CT</a:t>
                      </a:r>
                    </a:p>
                  </a:txBody>
                  <a:tcPr marL="6350" marR="6350" marT="6350" marB="0" anchor="b">
                    <a:solidFill>
                      <a:schemeClr val="bg1"/>
                    </a:solidFill>
                  </a:tcPr>
                </a:tc>
                <a:extLst>
                  <a:ext uri="{0D108BD9-81ED-4DB2-BD59-A6C34878D82A}">
                    <a16:rowId xmlns:a16="http://schemas.microsoft.com/office/drawing/2014/main" val="400248523"/>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6751031"/>
              </p:ext>
            </p:extLst>
          </p:nvPr>
        </p:nvGraphicFramePr>
        <p:xfrm>
          <a:off x="6658265" y="5573132"/>
          <a:ext cx="2384136" cy="1114355"/>
        </p:xfrm>
        <a:graphic>
          <a:graphicData uri="http://schemas.openxmlformats.org/drawingml/2006/table">
            <a:tbl>
              <a:tblPr firstRow="1" bandRow="1">
                <a:tableStyleId>{2D5ABB26-0587-4C30-8999-92F81FD0307C}</a:tableStyleId>
              </a:tblPr>
              <a:tblGrid>
                <a:gridCol w="1192068">
                  <a:extLst>
                    <a:ext uri="{9D8B030D-6E8A-4147-A177-3AD203B41FA5}">
                      <a16:colId xmlns:a16="http://schemas.microsoft.com/office/drawing/2014/main" val="3853222798"/>
                    </a:ext>
                  </a:extLst>
                </a:gridCol>
                <a:gridCol w="1192068">
                  <a:extLst>
                    <a:ext uri="{9D8B030D-6E8A-4147-A177-3AD203B41FA5}">
                      <a16:colId xmlns:a16="http://schemas.microsoft.com/office/drawing/2014/main" val="1609604798"/>
                    </a:ext>
                  </a:extLst>
                </a:gridCol>
              </a:tblGrid>
              <a:tr h="0">
                <a:tc gridSpan="2">
                  <a:txBody>
                    <a:bodyPr/>
                    <a:lstStyle/>
                    <a:p>
                      <a:pPr algn="l" fontAlgn="b"/>
                      <a:r>
                        <a:rPr lang="en-US" sz="1100" b="1" i="0" u="none" strike="noStrike" dirty="0" smtClean="0">
                          <a:solidFill>
                            <a:srgbClr val="C00000"/>
                          </a:solidFill>
                          <a:effectLst/>
                          <a:latin typeface="Calibri" panose="020F0502020204030204" pitchFamily="34" charset="0"/>
                        </a:rPr>
                        <a:t>Bottom 10 Metros</a:t>
                      </a:r>
                      <a:endParaRPr lang="en-US" sz="1100" b="1" i="0" u="none" strike="noStrike" dirty="0">
                        <a:solidFill>
                          <a:srgbClr val="C00000"/>
                        </a:solidFill>
                        <a:effectLst/>
                        <a:latin typeface="Calibri" panose="020F0502020204030204" pitchFamily="34" charset="0"/>
                      </a:endParaRPr>
                    </a:p>
                  </a:txBody>
                  <a:tcPr marL="6350" marR="6350" marT="6350" marB="0" anchor="b">
                    <a:solidFill>
                      <a:schemeClr val="bg1"/>
                    </a:solidFill>
                  </a:tcPr>
                </a:tc>
                <a:tc hMerge="1">
                  <a:txBody>
                    <a:bodyPr/>
                    <a:lstStyle/>
                    <a:p>
                      <a:pPr algn="l" fontAlgn="b"/>
                      <a:endParaRPr lang="en-US" sz="1050" b="0" i="0" u="none" strike="noStrike" dirty="0">
                        <a:solidFill>
                          <a:srgbClr val="000000"/>
                        </a:solidFill>
                        <a:effectLst/>
                        <a:latin typeface="Calibri" panose="020F0502020204030204" pitchFamily="34" charset="0"/>
                      </a:endParaRPr>
                    </a:p>
                  </a:txBody>
                  <a:tcPr marL="6350" marR="6350" marT="6350" marB="0" anchor="b">
                    <a:solidFill>
                      <a:schemeClr val="bg1"/>
                    </a:solidFill>
                  </a:tcPr>
                </a:tc>
                <a:extLst>
                  <a:ext uri="{0D108BD9-81ED-4DB2-BD59-A6C34878D82A}">
                    <a16:rowId xmlns:a16="http://schemas.microsoft.com/office/drawing/2014/main" val="291936832"/>
                  </a:ext>
                </a:extLst>
              </a:tr>
              <a:tr h="188073">
                <a:tc>
                  <a:txBody>
                    <a:bodyPr/>
                    <a:lstStyle/>
                    <a:p>
                      <a:pPr algn="l" fontAlgn="b"/>
                      <a:r>
                        <a:rPr lang="en-US" sz="1100" b="1" i="0" u="none" strike="noStrike" dirty="0" smtClean="0">
                          <a:solidFill>
                            <a:srgbClr val="C00000"/>
                          </a:solidFill>
                          <a:effectLst/>
                          <a:latin typeface="Calibri" panose="020F0502020204030204" pitchFamily="34" charset="0"/>
                        </a:rPr>
                        <a:t>100 </a:t>
                      </a:r>
                      <a:r>
                        <a:rPr lang="en-US" sz="1100" b="0" i="0" u="none" strike="noStrike" dirty="0" smtClean="0">
                          <a:solidFill>
                            <a:srgbClr val="000000"/>
                          </a:solidFill>
                          <a:effectLst/>
                          <a:latin typeface="Calibri" panose="020F0502020204030204" pitchFamily="34" charset="0"/>
                        </a:rPr>
                        <a:t>Oxnard</a:t>
                      </a:r>
                      <a:r>
                        <a:rPr lang="en-US" sz="1100" b="0" i="0" u="none" strike="noStrike" dirty="0">
                          <a:solidFill>
                            <a:srgbClr val="000000"/>
                          </a:solidFill>
                          <a:effectLst/>
                          <a:latin typeface="Calibri" panose="020F0502020204030204" pitchFamily="34" charset="0"/>
                        </a:rPr>
                        <a:t>, CA</a:t>
                      </a:r>
                    </a:p>
                  </a:txBody>
                  <a:tcPr marL="6350" marR="6350" marT="6350" marB="0" anchor="b">
                    <a:solidFill>
                      <a:schemeClr val="bg1"/>
                    </a:solidFill>
                  </a:tcPr>
                </a:tc>
                <a:tc>
                  <a:txBody>
                    <a:bodyPr/>
                    <a:lstStyle/>
                    <a:p>
                      <a:pPr algn="l" fontAlgn="b"/>
                      <a:r>
                        <a:rPr lang="en-US" sz="1100" b="1" i="0" u="none" strike="noStrike" kern="1200" dirty="0" smtClean="0">
                          <a:solidFill>
                            <a:srgbClr val="C00000"/>
                          </a:solidFill>
                          <a:effectLst/>
                          <a:latin typeface="Calibri" panose="020F0502020204030204" pitchFamily="34" charset="0"/>
                          <a:ea typeface="+mn-ea"/>
                          <a:cs typeface="+mn-cs"/>
                        </a:rPr>
                        <a:t>95</a:t>
                      </a:r>
                      <a:r>
                        <a:rPr lang="en-US" sz="1100" b="0" i="0" u="none" strike="noStrike" dirty="0" smtClean="0">
                          <a:solidFill>
                            <a:srgbClr val="000000"/>
                          </a:solidFill>
                          <a:effectLst/>
                          <a:latin typeface="Calibri" panose="020F0502020204030204" pitchFamily="34" charset="0"/>
                        </a:rPr>
                        <a:t> San </a:t>
                      </a:r>
                      <a:r>
                        <a:rPr lang="en-US" sz="1100" b="0" i="0" u="none" strike="noStrike" dirty="0">
                          <a:solidFill>
                            <a:srgbClr val="000000"/>
                          </a:solidFill>
                          <a:effectLst/>
                          <a:latin typeface="Calibri" panose="020F0502020204030204" pitchFamily="34" charset="0"/>
                        </a:rPr>
                        <a:t>Francisco, CA</a:t>
                      </a:r>
                    </a:p>
                  </a:txBody>
                  <a:tcPr marL="6350" marR="6350" marT="6350" marB="0" anchor="b">
                    <a:solidFill>
                      <a:schemeClr val="bg1"/>
                    </a:solidFill>
                  </a:tcPr>
                </a:tc>
                <a:extLst>
                  <a:ext uri="{0D108BD9-81ED-4DB2-BD59-A6C34878D82A}">
                    <a16:rowId xmlns:a16="http://schemas.microsoft.com/office/drawing/2014/main" val="383653476"/>
                  </a:ext>
                </a:extLst>
              </a:tr>
              <a:tr h="188073">
                <a:tc>
                  <a:txBody>
                    <a:bodyPr/>
                    <a:lstStyle/>
                    <a:p>
                      <a:pPr algn="l" fontAlgn="b"/>
                      <a:r>
                        <a:rPr lang="en-US" sz="1100" b="1" i="0" u="none" strike="noStrike" kern="1200" dirty="0" smtClean="0">
                          <a:solidFill>
                            <a:srgbClr val="C00000"/>
                          </a:solidFill>
                          <a:effectLst/>
                          <a:latin typeface="Calibri" panose="020F0502020204030204" pitchFamily="34" charset="0"/>
                          <a:ea typeface="+mn-ea"/>
                          <a:cs typeface="+mn-cs"/>
                        </a:rPr>
                        <a:t>99</a:t>
                      </a:r>
                      <a:r>
                        <a:rPr lang="en-US" sz="1100" b="0" i="0" u="none" strike="noStrike" dirty="0" smtClean="0">
                          <a:solidFill>
                            <a:srgbClr val="000000"/>
                          </a:solidFill>
                          <a:effectLst/>
                          <a:latin typeface="Calibri" panose="020F0502020204030204" pitchFamily="34" charset="0"/>
                        </a:rPr>
                        <a:t> Los </a:t>
                      </a:r>
                      <a:r>
                        <a:rPr lang="en-US" sz="1100" b="0" i="0" u="none" strike="noStrike" dirty="0">
                          <a:solidFill>
                            <a:srgbClr val="000000"/>
                          </a:solidFill>
                          <a:effectLst/>
                          <a:latin typeface="Calibri" panose="020F0502020204030204" pitchFamily="34" charset="0"/>
                        </a:rPr>
                        <a:t>Angeles, CA</a:t>
                      </a:r>
                    </a:p>
                  </a:txBody>
                  <a:tcPr marL="6350" marR="6350" marT="6350" marB="0" anchor="b">
                    <a:solidFill>
                      <a:schemeClr val="bg1"/>
                    </a:solidFill>
                  </a:tcPr>
                </a:tc>
                <a:tc>
                  <a:txBody>
                    <a:bodyPr/>
                    <a:lstStyle/>
                    <a:p>
                      <a:pPr algn="l" fontAlgn="b"/>
                      <a:r>
                        <a:rPr lang="en-US" sz="1100" b="1" i="0" u="none" strike="noStrike" kern="1200" dirty="0" smtClean="0">
                          <a:solidFill>
                            <a:srgbClr val="C00000"/>
                          </a:solidFill>
                          <a:effectLst/>
                          <a:latin typeface="Calibri" panose="020F0502020204030204" pitchFamily="34" charset="0"/>
                          <a:ea typeface="+mn-ea"/>
                          <a:cs typeface="+mn-cs"/>
                        </a:rPr>
                        <a:t>94</a:t>
                      </a:r>
                      <a:r>
                        <a:rPr lang="en-US" sz="1100" b="0" i="0" u="none" strike="noStrike" dirty="0" smtClean="0">
                          <a:solidFill>
                            <a:srgbClr val="000000"/>
                          </a:solidFill>
                          <a:effectLst/>
                          <a:latin typeface="Calibri" panose="020F0502020204030204" pitchFamily="34" charset="0"/>
                        </a:rPr>
                        <a:t> Ogden</a:t>
                      </a:r>
                      <a:r>
                        <a:rPr lang="en-US" sz="1100" b="0" i="0" u="none" strike="noStrike" dirty="0">
                          <a:solidFill>
                            <a:srgbClr val="000000"/>
                          </a:solidFill>
                          <a:effectLst/>
                          <a:latin typeface="Calibri" panose="020F0502020204030204" pitchFamily="34" charset="0"/>
                        </a:rPr>
                        <a:t>, UT</a:t>
                      </a:r>
                    </a:p>
                  </a:txBody>
                  <a:tcPr marL="6350" marR="6350" marT="6350" marB="0" anchor="b">
                    <a:solidFill>
                      <a:schemeClr val="bg1"/>
                    </a:solidFill>
                  </a:tcPr>
                </a:tc>
                <a:extLst>
                  <a:ext uri="{0D108BD9-81ED-4DB2-BD59-A6C34878D82A}">
                    <a16:rowId xmlns:a16="http://schemas.microsoft.com/office/drawing/2014/main" val="419540366"/>
                  </a:ext>
                </a:extLst>
              </a:tr>
              <a:tr h="188073">
                <a:tc>
                  <a:txBody>
                    <a:bodyPr/>
                    <a:lstStyle/>
                    <a:p>
                      <a:pPr algn="l" fontAlgn="b"/>
                      <a:r>
                        <a:rPr lang="en-US" sz="1100" b="1" i="0" u="none" strike="noStrike" kern="1200" dirty="0" smtClean="0">
                          <a:solidFill>
                            <a:srgbClr val="C00000"/>
                          </a:solidFill>
                          <a:effectLst/>
                          <a:latin typeface="Calibri" panose="020F0502020204030204" pitchFamily="34" charset="0"/>
                          <a:ea typeface="+mn-ea"/>
                          <a:cs typeface="+mn-cs"/>
                        </a:rPr>
                        <a:t>98</a:t>
                      </a:r>
                      <a:r>
                        <a:rPr lang="en-US" sz="1100" b="0" i="0" u="none" strike="noStrike" dirty="0" smtClean="0">
                          <a:solidFill>
                            <a:srgbClr val="000000"/>
                          </a:solidFill>
                          <a:effectLst/>
                          <a:latin typeface="Calibri" panose="020F0502020204030204" pitchFamily="34" charset="0"/>
                        </a:rPr>
                        <a:t> San </a:t>
                      </a:r>
                      <a:r>
                        <a:rPr lang="en-US" sz="1100" b="0" i="0" u="none" strike="noStrike" dirty="0">
                          <a:solidFill>
                            <a:srgbClr val="000000"/>
                          </a:solidFill>
                          <a:effectLst/>
                          <a:latin typeface="Calibri" panose="020F0502020204030204" pitchFamily="34" charset="0"/>
                        </a:rPr>
                        <a:t>Diego, CA</a:t>
                      </a:r>
                    </a:p>
                  </a:txBody>
                  <a:tcPr marL="6350" marR="6350" marT="6350" marB="0" anchor="b">
                    <a:solidFill>
                      <a:schemeClr val="bg1"/>
                    </a:solidFill>
                  </a:tcPr>
                </a:tc>
                <a:tc>
                  <a:txBody>
                    <a:bodyPr/>
                    <a:lstStyle/>
                    <a:p>
                      <a:pPr algn="l" fontAlgn="b"/>
                      <a:r>
                        <a:rPr lang="en-US" sz="1100" b="1" i="0" u="none" strike="noStrike" kern="1200" dirty="0" smtClean="0">
                          <a:solidFill>
                            <a:srgbClr val="C00000"/>
                          </a:solidFill>
                          <a:effectLst/>
                          <a:latin typeface="Calibri" panose="020F0502020204030204" pitchFamily="34" charset="0"/>
                          <a:ea typeface="+mn-ea"/>
                          <a:cs typeface="+mn-cs"/>
                        </a:rPr>
                        <a:t>93 </a:t>
                      </a:r>
                      <a:r>
                        <a:rPr lang="en-US" sz="1100" b="0" i="0" u="none" strike="noStrike" dirty="0" smtClean="0">
                          <a:solidFill>
                            <a:srgbClr val="000000"/>
                          </a:solidFill>
                          <a:effectLst/>
                          <a:latin typeface="Calibri" panose="020F0502020204030204" pitchFamily="34" charset="0"/>
                        </a:rPr>
                        <a:t>Salt </a:t>
                      </a:r>
                      <a:r>
                        <a:rPr lang="en-US" sz="1100" b="0" i="0" u="none" strike="noStrike" dirty="0">
                          <a:solidFill>
                            <a:srgbClr val="000000"/>
                          </a:solidFill>
                          <a:effectLst/>
                          <a:latin typeface="Calibri" panose="020F0502020204030204" pitchFamily="34" charset="0"/>
                        </a:rPr>
                        <a:t>Lake City, UT</a:t>
                      </a:r>
                    </a:p>
                  </a:txBody>
                  <a:tcPr marL="6350" marR="6350" marT="6350" marB="0" anchor="b">
                    <a:solidFill>
                      <a:schemeClr val="bg1"/>
                    </a:solidFill>
                  </a:tcPr>
                </a:tc>
                <a:extLst>
                  <a:ext uri="{0D108BD9-81ED-4DB2-BD59-A6C34878D82A}">
                    <a16:rowId xmlns:a16="http://schemas.microsoft.com/office/drawing/2014/main" val="3336173409"/>
                  </a:ext>
                </a:extLst>
              </a:tr>
              <a:tr h="188073">
                <a:tc>
                  <a:txBody>
                    <a:bodyPr/>
                    <a:lstStyle/>
                    <a:p>
                      <a:pPr algn="l" fontAlgn="b"/>
                      <a:r>
                        <a:rPr lang="en-US" sz="1100" b="1" i="0" u="none" strike="noStrike" kern="1200" dirty="0" smtClean="0">
                          <a:solidFill>
                            <a:srgbClr val="C00000"/>
                          </a:solidFill>
                          <a:effectLst/>
                          <a:latin typeface="Calibri" panose="020F0502020204030204" pitchFamily="34" charset="0"/>
                          <a:ea typeface="+mn-ea"/>
                          <a:cs typeface="+mn-cs"/>
                        </a:rPr>
                        <a:t>97</a:t>
                      </a:r>
                      <a:r>
                        <a:rPr lang="en-US" sz="1100" b="0" i="0" u="none" strike="noStrike" dirty="0" smtClean="0">
                          <a:solidFill>
                            <a:srgbClr val="000000"/>
                          </a:solidFill>
                          <a:effectLst/>
                          <a:latin typeface="Calibri" panose="020F0502020204030204" pitchFamily="34" charset="0"/>
                        </a:rPr>
                        <a:t> San </a:t>
                      </a:r>
                      <a:r>
                        <a:rPr lang="en-US" sz="1100" b="0" i="0" u="none" strike="noStrike" dirty="0">
                          <a:solidFill>
                            <a:srgbClr val="000000"/>
                          </a:solidFill>
                          <a:effectLst/>
                          <a:latin typeface="Calibri" panose="020F0502020204030204" pitchFamily="34" charset="0"/>
                        </a:rPr>
                        <a:t>Jose, CA</a:t>
                      </a:r>
                    </a:p>
                  </a:txBody>
                  <a:tcPr marL="6350" marR="6350" marT="6350" marB="0" anchor="b">
                    <a:solidFill>
                      <a:schemeClr val="bg1"/>
                    </a:solidFill>
                  </a:tcPr>
                </a:tc>
                <a:tc>
                  <a:txBody>
                    <a:bodyPr/>
                    <a:lstStyle/>
                    <a:p>
                      <a:pPr algn="l" fontAlgn="b"/>
                      <a:r>
                        <a:rPr lang="en-US" sz="1100" b="1" i="0" u="none" strike="noStrike" kern="1200" dirty="0" smtClean="0">
                          <a:solidFill>
                            <a:srgbClr val="C00000"/>
                          </a:solidFill>
                          <a:effectLst/>
                          <a:latin typeface="Calibri" panose="020F0502020204030204" pitchFamily="34" charset="0"/>
                          <a:ea typeface="+mn-ea"/>
                          <a:cs typeface="+mn-cs"/>
                        </a:rPr>
                        <a:t>92</a:t>
                      </a:r>
                      <a:r>
                        <a:rPr lang="en-US" sz="1100" b="0" i="0" u="none" strike="noStrike" dirty="0" smtClean="0">
                          <a:solidFill>
                            <a:srgbClr val="000000"/>
                          </a:solidFill>
                          <a:effectLst/>
                          <a:latin typeface="Calibri" panose="020F0502020204030204" pitchFamily="34" charset="0"/>
                        </a:rPr>
                        <a:t> Boise </a:t>
                      </a:r>
                      <a:r>
                        <a:rPr lang="en-US" sz="1100" b="0" i="0" u="none" strike="noStrike" dirty="0">
                          <a:solidFill>
                            <a:srgbClr val="000000"/>
                          </a:solidFill>
                          <a:effectLst/>
                          <a:latin typeface="Calibri" panose="020F0502020204030204" pitchFamily="34" charset="0"/>
                        </a:rPr>
                        <a:t>City, ID</a:t>
                      </a:r>
                    </a:p>
                  </a:txBody>
                  <a:tcPr marL="6350" marR="6350" marT="6350" marB="0" anchor="b">
                    <a:solidFill>
                      <a:schemeClr val="bg1"/>
                    </a:solidFill>
                  </a:tcPr>
                </a:tc>
                <a:extLst>
                  <a:ext uri="{0D108BD9-81ED-4DB2-BD59-A6C34878D82A}">
                    <a16:rowId xmlns:a16="http://schemas.microsoft.com/office/drawing/2014/main" val="213302891"/>
                  </a:ext>
                </a:extLst>
              </a:tr>
              <a:tr h="188073">
                <a:tc>
                  <a:txBody>
                    <a:bodyPr/>
                    <a:lstStyle/>
                    <a:p>
                      <a:pPr algn="l" fontAlgn="b"/>
                      <a:r>
                        <a:rPr lang="en-US" sz="1100" b="1" i="0" u="none" strike="noStrike" kern="1200" dirty="0" smtClean="0">
                          <a:solidFill>
                            <a:srgbClr val="C00000"/>
                          </a:solidFill>
                          <a:effectLst/>
                          <a:latin typeface="Calibri" panose="020F0502020204030204" pitchFamily="34" charset="0"/>
                          <a:ea typeface="+mn-ea"/>
                          <a:cs typeface="+mn-cs"/>
                        </a:rPr>
                        <a:t>96 </a:t>
                      </a:r>
                      <a:r>
                        <a:rPr lang="en-US" sz="1100" b="0" i="0" u="none" strike="noStrike" kern="1200" dirty="0" smtClean="0">
                          <a:solidFill>
                            <a:srgbClr val="000000"/>
                          </a:solidFill>
                          <a:effectLst/>
                          <a:latin typeface="Calibri" panose="020F0502020204030204" pitchFamily="34" charset="0"/>
                          <a:ea typeface="+mn-ea"/>
                          <a:cs typeface="+mn-cs"/>
                        </a:rPr>
                        <a:t>Provo</a:t>
                      </a:r>
                      <a:r>
                        <a:rPr lang="en-US" sz="1100" b="0" i="0" u="none" strike="noStrike" kern="1200" dirty="0">
                          <a:solidFill>
                            <a:srgbClr val="000000"/>
                          </a:solidFill>
                          <a:effectLst/>
                          <a:latin typeface="Calibri" panose="020F0502020204030204" pitchFamily="34" charset="0"/>
                          <a:ea typeface="+mn-ea"/>
                          <a:cs typeface="+mn-cs"/>
                        </a:rPr>
                        <a:t>, UT</a:t>
                      </a:r>
                    </a:p>
                  </a:txBody>
                  <a:tcPr marL="6350" marR="6350" marT="6350" marB="0" anchor="b">
                    <a:solidFill>
                      <a:schemeClr val="bg1"/>
                    </a:solidFill>
                  </a:tcPr>
                </a:tc>
                <a:tc>
                  <a:txBody>
                    <a:bodyPr/>
                    <a:lstStyle/>
                    <a:p>
                      <a:pPr algn="l" fontAlgn="b"/>
                      <a:r>
                        <a:rPr lang="en-US" sz="1100" b="1" i="0" u="none" strike="noStrike" kern="1200" dirty="0" smtClean="0">
                          <a:solidFill>
                            <a:srgbClr val="C00000"/>
                          </a:solidFill>
                          <a:effectLst/>
                          <a:latin typeface="Calibri" panose="020F0502020204030204" pitchFamily="34" charset="0"/>
                          <a:ea typeface="+mn-ea"/>
                          <a:cs typeface="+mn-cs"/>
                        </a:rPr>
                        <a:t>91 </a:t>
                      </a:r>
                      <a:r>
                        <a:rPr lang="en-US" sz="1100" b="0" i="0" u="none" strike="noStrike" kern="1200" dirty="0" smtClean="0">
                          <a:solidFill>
                            <a:srgbClr val="000000"/>
                          </a:solidFill>
                          <a:effectLst/>
                          <a:latin typeface="Calibri" panose="020F0502020204030204" pitchFamily="34" charset="0"/>
                          <a:ea typeface="+mn-ea"/>
                          <a:cs typeface="+mn-cs"/>
                        </a:rPr>
                        <a:t>Sacramento</a:t>
                      </a:r>
                      <a:r>
                        <a:rPr lang="en-US" sz="1100" b="0" i="0" u="none" strike="noStrike" kern="1200" dirty="0">
                          <a:solidFill>
                            <a:srgbClr val="000000"/>
                          </a:solidFill>
                          <a:effectLst/>
                          <a:latin typeface="Calibri" panose="020F0502020204030204" pitchFamily="34" charset="0"/>
                          <a:ea typeface="+mn-ea"/>
                          <a:cs typeface="+mn-cs"/>
                        </a:rPr>
                        <a:t>, CA</a:t>
                      </a:r>
                    </a:p>
                  </a:txBody>
                  <a:tcPr marL="6350" marR="6350" marT="6350" marB="0" anchor="b">
                    <a:solidFill>
                      <a:schemeClr val="bg1"/>
                    </a:solidFill>
                  </a:tcPr>
                </a:tc>
                <a:extLst>
                  <a:ext uri="{0D108BD9-81ED-4DB2-BD59-A6C34878D82A}">
                    <a16:rowId xmlns:a16="http://schemas.microsoft.com/office/drawing/2014/main" val="400248523"/>
                  </a:ext>
                </a:extLst>
              </a:tr>
            </a:tbl>
          </a:graphicData>
        </a:graphic>
      </p:graphicFrame>
      <p:sp>
        <p:nvSpPr>
          <p:cNvPr id="6" name="TextBox 5"/>
          <p:cNvSpPr txBox="1"/>
          <p:nvPr/>
        </p:nvSpPr>
        <p:spPr>
          <a:xfrm>
            <a:off x="6732153" y="3077611"/>
            <a:ext cx="2184739" cy="1107996"/>
          </a:xfrm>
          <a:prstGeom prst="rect">
            <a:avLst/>
          </a:prstGeom>
          <a:noFill/>
        </p:spPr>
        <p:txBody>
          <a:bodyPr wrap="square" rtlCol="0">
            <a:spAutoFit/>
          </a:bodyPr>
          <a:lstStyle/>
          <a:p>
            <a:r>
              <a:rPr lang="en-US" sz="1100" dirty="0" smtClean="0"/>
              <a:t>In 2021, </a:t>
            </a:r>
            <a:r>
              <a:rPr lang="en-US" sz="1100" b="1" dirty="0" smtClean="0"/>
              <a:t>56</a:t>
            </a:r>
            <a:r>
              <a:rPr lang="en-US" sz="1100" dirty="0" smtClean="0"/>
              <a:t> of the 100 largest metros were not affordable for the average carpenter household.</a:t>
            </a:r>
          </a:p>
          <a:p>
            <a:endParaRPr lang="en-US" sz="1100" dirty="0" smtClean="0"/>
          </a:p>
          <a:p>
            <a:r>
              <a:rPr lang="en-US" sz="1100" dirty="0" smtClean="0"/>
              <a:t>In 2012, this was the case for </a:t>
            </a:r>
            <a:r>
              <a:rPr lang="en-US" sz="1100" b="1" dirty="0" smtClean="0">
                <a:solidFill>
                  <a:srgbClr val="546F42"/>
                </a:solidFill>
              </a:rPr>
              <a:t>6</a:t>
            </a:r>
            <a:r>
              <a:rPr lang="en-US" sz="1100" dirty="0" smtClean="0"/>
              <a:t> of those 100 metros.</a:t>
            </a:r>
            <a:endParaRPr lang="en-US" sz="1100" dirty="0"/>
          </a:p>
        </p:txBody>
      </p:sp>
    </p:spTree>
    <p:extLst>
      <p:ext uri="{BB962C8B-B14F-4D97-AF65-F5344CB8AC3E}">
        <p14:creationId xmlns:p14="http://schemas.microsoft.com/office/powerpoint/2010/main" val="36677664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EC896E7-D138-41A8-AB37-BF01DDA15C47}" type="slidenum">
              <a:rPr lang="en-US" smtClean="0"/>
              <a:t>3</a:t>
            </a:fld>
            <a:endParaRPr lang="en-US"/>
          </a:p>
        </p:txBody>
      </p:sp>
      <p:sp>
        <p:nvSpPr>
          <p:cNvPr id="6" name="Rectangle 5"/>
          <p:cNvSpPr/>
          <p:nvPr/>
        </p:nvSpPr>
        <p:spPr>
          <a:xfrm>
            <a:off x="127784" y="5820418"/>
            <a:ext cx="8773083" cy="861774"/>
          </a:xfrm>
          <a:prstGeom prst="rect">
            <a:avLst/>
          </a:prstGeom>
        </p:spPr>
        <p:txBody>
          <a:bodyPr wrap="square">
            <a:spAutoFit/>
          </a:bodyPr>
          <a:lstStyle/>
          <a:p>
            <a:r>
              <a:rPr lang="en-US" sz="1000" dirty="0">
                <a:solidFill>
                  <a:srgbClr val="000000"/>
                </a:solidFill>
                <a:cs typeface="Arial"/>
              </a:rPr>
              <a:t>*Market share of all institutionally financed home sales in </a:t>
            </a:r>
            <a:r>
              <a:rPr lang="en-US" sz="1000" dirty="0" smtClean="0">
                <a:solidFill>
                  <a:srgbClr val="000000"/>
                </a:solidFill>
                <a:cs typeface="Arial"/>
              </a:rPr>
              <a:t>2020 </a:t>
            </a:r>
            <a:r>
              <a:rPr lang="en-US" sz="1000" dirty="0">
                <a:solidFill>
                  <a:srgbClr val="000000"/>
                </a:solidFill>
                <a:cs typeface="Arial"/>
              </a:rPr>
              <a:t>by tier.</a:t>
            </a:r>
            <a:br>
              <a:rPr lang="en-US" sz="1000" dirty="0">
                <a:solidFill>
                  <a:srgbClr val="000000"/>
                </a:solidFill>
                <a:cs typeface="Arial"/>
              </a:rPr>
            </a:br>
            <a:r>
              <a:rPr lang="en-US" sz="1000" dirty="0">
                <a:solidFill>
                  <a:srgbClr val="000000"/>
                </a:solidFill>
                <a:cs typeface="Arial"/>
              </a:rPr>
              <a:t>Note: Data excludes Rural Housing Service. In 2017, Rural Housing Service loans made up </a:t>
            </a:r>
            <a:r>
              <a:rPr lang="en-US" sz="1000" dirty="0" smtClean="0">
                <a:solidFill>
                  <a:srgbClr val="000000"/>
                </a:solidFill>
                <a:cs typeface="Arial"/>
              </a:rPr>
              <a:t>3% </a:t>
            </a:r>
            <a:r>
              <a:rPr lang="en-US" sz="1000" dirty="0">
                <a:solidFill>
                  <a:srgbClr val="000000"/>
                </a:solidFill>
                <a:cs typeface="Arial"/>
              </a:rPr>
              <a:t>of the low tier, </a:t>
            </a:r>
            <a:r>
              <a:rPr lang="en-US" sz="1000" dirty="0" smtClean="0">
                <a:solidFill>
                  <a:srgbClr val="000000"/>
                </a:solidFill>
                <a:cs typeface="Arial"/>
              </a:rPr>
              <a:t>2% </a:t>
            </a:r>
            <a:r>
              <a:rPr lang="en-US" sz="1000" dirty="0">
                <a:solidFill>
                  <a:srgbClr val="000000"/>
                </a:solidFill>
                <a:cs typeface="Arial"/>
              </a:rPr>
              <a:t>of the low-medium tier, and a negligible amount of the two upper tiers. </a:t>
            </a:r>
            <a:r>
              <a:rPr lang="en-US" sz="1000" dirty="0" smtClean="0">
                <a:solidFill>
                  <a:srgbClr val="000000"/>
                </a:solidFill>
                <a:cs typeface="Arial"/>
              </a:rPr>
              <a:t> Price </a:t>
            </a:r>
            <a:r>
              <a:rPr lang="en-US" sz="1000" dirty="0">
                <a:solidFill>
                  <a:srgbClr val="000000"/>
                </a:solidFill>
                <a:cs typeface="Arial"/>
              </a:rPr>
              <a:t>tiers are set at the metro level and are defined as follows: Low: all sales at or below the 40th percentile of FHA sales prices; Low-Medium: all sales at or below the 80th percentile of FHA sales prices; Medium-High: all sales at or below the </a:t>
            </a:r>
            <a:r>
              <a:rPr lang="en-US" sz="1000" dirty="0" smtClean="0">
                <a:solidFill>
                  <a:srgbClr val="000000"/>
                </a:solidFill>
                <a:cs typeface="Arial"/>
              </a:rPr>
              <a:t>125% </a:t>
            </a:r>
            <a:r>
              <a:rPr lang="en-US" sz="1000" dirty="0">
                <a:solidFill>
                  <a:srgbClr val="000000"/>
                </a:solidFill>
                <a:cs typeface="Arial"/>
              </a:rPr>
              <a:t>of the GSE loan limit; and </a:t>
            </a:r>
            <a:r>
              <a:rPr lang="en-US" sz="1000" dirty="0">
                <a:cs typeface="Arial"/>
              </a:rPr>
              <a:t>High: all other sales.</a:t>
            </a:r>
            <a:br>
              <a:rPr lang="en-US" sz="1000" dirty="0">
                <a:cs typeface="Arial"/>
              </a:rPr>
            </a:br>
            <a:r>
              <a:rPr lang="en-US" sz="1000" dirty="0">
                <a:solidFill>
                  <a:srgbClr val="000000"/>
                </a:solidFill>
                <a:cs typeface="Arial"/>
              </a:rPr>
              <a:t>Source: </a:t>
            </a:r>
            <a:r>
              <a:rPr lang="en-US" sz="1000" dirty="0" smtClean="0">
                <a:cs typeface="Arial"/>
              </a:rPr>
              <a:t>HMDA, Public Records and </a:t>
            </a:r>
            <a:r>
              <a:rPr lang="en-US" sz="1000" dirty="0" smtClean="0">
                <a:solidFill>
                  <a:prstClr val="black"/>
                </a:solidFill>
              </a:rPr>
              <a:t>AEI </a:t>
            </a:r>
            <a:r>
              <a:rPr lang="en-US" sz="1000" dirty="0">
                <a:solidFill>
                  <a:prstClr val="black"/>
                </a:solidFill>
              </a:rPr>
              <a:t>Housing Center, </a:t>
            </a:r>
            <a:r>
              <a:rPr lang="en-US" sz="1000" dirty="0">
                <a:solidFill>
                  <a:srgbClr val="0070C0"/>
                </a:solidFill>
                <a:cs typeface="Arial"/>
                <a:hlinkClick r:id="rId2"/>
              </a:rPr>
              <a:t>www.AEI.org/housing</a:t>
            </a:r>
            <a:r>
              <a:rPr lang="en-US" sz="1000" dirty="0">
                <a:solidFill>
                  <a:srgbClr val="0070C0"/>
                </a:solidFill>
                <a:cs typeface="Arial"/>
              </a:rPr>
              <a:t>.</a:t>
            </a:r>
            <a:endParaRPr lang="en-US" sz="1000" dirty="0">
              <a:solidFill>
                <a:srgbClr val="000000"/>
              </a:solidFill>
              <a:cs typeface="Arial"/>
            </a:endParaRPr>
          </a:p>
        </p:txBody>
      </p:sp>
      <p:sp>
        <p:nvSpPr>
          <p:cNvPr id="8" name="Title 1"/>
          <p:cNvSpPr txBox="1">
            <a:spLocks/>
          </p:cNvSpPr>
          <p:nvPr/>
        </p:nvSpPr>
        <p:spPr>
          <a:xfrm>
            <a:off x="170926" y="156711"/>
            <a:ext cx="8686800" cy="704623"/>
          </a:xfrm>
          <a:prstGeom prst="rect">
            <a:avLst/>
          </a:prstGeom>
          <a:solidFill>
            <a:schemeClr val="accent1">
              <a:lumMod val="40000"/>
              <a:lumOff val="6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50" dirty="0">
                <a:latin typeface="Arial" panose="020B0604020202020204" pitchFamily="34" charset="0"/>
                <a:cs typeface="Arial" panose="020B0604020202020204" pitchFamily="34" charset="0"/>
              </a:rPr>
              <a:t>Market Shares by Guarantor Type and Price Tier: </a:t>
            </a:r>
            <a:br>
              <a:rPr lang="en-US" sz="2450" dirty="0">
                <a:latin typeface="Arial" panose="020B0604020202020204" pitchFamily="34" charset="0"/>
                <a:cs typeface="Arial" panose="020B0604020202020204" pitchFamily="34" charset="0"/>
              </a:rPr>
            </a:br>
            <a:r>
              <a:rPr lang="en-US" sz="2450" dirty="0" smtClean="0">
                <a:latin typeface="Arial" panose="020B0604020202020204" pitchFamily="34" charset="0"/>
                <a:cs typeface="Arial" panose="020B0604020202020204" pitchFamily="34" charset="0"/>
              </a:rPr>
              <a:t>2020 </a:t>
            </a:r>
            <a:r>
              <a:rPr lang="en-US" sz="2450" dirty="0">
                <a:latin typeface="Arial" panose="020B0604020202020204" pitchFamily="34" charset="0"/>
                <a:cs typeface="Arial" panose="020B0604020202020204" pitchFamily="34" charset="0"/>
              </a:rPr>
              <a:t>Purchase Loans</a:t>
            </a:r>
          </a:p>
        </p:txBody>
      </p:sp>
      <p:sp>
        <p:nvSpPr>
          <p:cNvPr id="7" name="Rectangle 6"/>
          <p:cNvSpPr/>
          <p:nvPr/>
        </p:nvSpPr>
        <p:spPr>
          <a:xfrm>
            <a:off x="170926" y="881516"/>
            <a:ext cx="8773083" cy="1338828"/>
          </a:xfrm>
          <a:prstGeom prst="rect">
            <a:avLst/>
          </a:prstGeom>
        </p:spPr>
        <p:txBody>
          <a:bodyPr wrap="square">
            <a:spAutoFit/>
          </a:bodyPr>
          <a:lstStyle/>
          <a:p>
            <a:pPr algn="ctr">
              <a:lnSpc>
                <a:spcPct val="90000"/>
              </a:lnSpc>
            </a:pPr>
            <a:r>
              <a:rPr lang="en-US" sz="1500" b="1" i="1" dirty="0">
                <a:latin typeface="Arial" panose="020B0604020202020204" pitchFamily="34" charset="0"/>
                <a:cs typeface="Arial" panose="020B0604020202020204" pitchFamily="34" charset="0"/>
              </a:rPr>
              <a:t>To better track house price trends, we divide the market into 4 leverage-based price tiers. In the low and low-medium price tiers, FHA accounts for over a quarter share in each, while together FHA and the GSEs have a combined share of around </a:t>
            </a:r>
            <a:r>
              <a:rPr lang="en-US" sz="1500" b="1" i="1" dirty="0" smtClean="0">
                <a:latin typeface="Arial" panose="020B0604020202020204" pitchFamily="34" charset="0"/>
                <a:cs typeface="Arial" panose="020B0604020202020204" pitchFamily="34" charset="0"/>
              </a:rPr>
              <a:t>80%. </a:t>
            </a:r>
            <a:r>
              <a:rPr lang="en-US" sz="1500" b="1" i="1" dirty="0">
                <a:latin typeface="Arial" panose="020B0604020202020204" pitchFamily="34" charset="0"/>
                <a:cs typeface="Arial" panose="020B0604020202020204" pitchFamily="34" charset="0"/>
              </a:rPr>
              <a:t>The battle for market share between FHA and the GSEs is therefore largely taking place in these price tiers. </a:t>
            </a:r>
            <a:r>
              <a:rPr lang="en-US" sz="1500" b="1" i="1" dirty="0" smtClean="0">
                <a:latin typeface="Arial" panose="020B0604020202020204" pitchFamily="34" charset="0"/>
                <a:cs typeface="Arial" panose="020B0604020202020204" pitchFamily="34" charset="0"/>
              </a:rPr>
              <a:t>An unfortunate </a:t>
            </a:r>
            <a:r>
              <a:rPr lang="en-US" sz="1500" b="1" i="1" dirty="0">
                <a:latin typeface="Arial" panose="020B0604020202020204" pitchFamily="34" charset="0"/>
                <a:cs typeface="Arial" panose="020B0604020202020204" pitchFamily="34" charset="0"/>
              </a:rPr>
              <a:t>consequence of this </a:t>
            </a:r>
            <a:r>
              <a:rPr lang="en-US" sz="1500" b="1" i="1" dirty="0" smtClean="0">
                <a:latin typeface="Arial" panose="020B0604020202020204" pitchFamily="34" charset="0"/>
                <a:cs typeface="Arial" panose="020B0604020202020204" pitchFamily="34" charset="0"/>
              </a:rPr>
              <a:t>taxpayer </a:t>
            </a:r>
            <a:r>
              <a:rPr lang="en-US" sz="1500" b="1" i="1" dirty="0">
                <a:latin typeface="Arial" panose="020B0604020202020204" pitchFamily="34" charset="0"/>
                <a:cs typeface="Arial" panose="020B0604020202020204" pitchFamily="34" charset="0"/>
              </a:rPr>
              <a:t>backed battle is </a:t>
            </a:r>
            <a:r>
              <a:rPr lang="en-US" sz="1500" b="1" i="1" dirty="0" smtClean="0">
                <a:latin typeface="Arial" panose="020B0604020202020204" pitchFamily="34" charset="0"/>
                <a:cs typeface="Arial" panose="020B0604020202020204" pitchFamily="34" charset="0"/>
              </a:rPr>
              <a:t>upward pressure on constant-quality </a:t>
            </a:r>
            <a:r>
              <a:rPr lang="en-US" sz="1500" b="1" i="1" dirty="0">
                <a:latin typeface="Arial" panose="020B0604020202020204" pitchFamily="34" charset="0"/>
                <a:cs typeface="Arial" panose="020B0604020202020204" pitchFamily="34" charset="0"/>
              </a:rPr>
              <a:t>house price </a:t>
            </a:r>
            <a:r>
              <a:rPr lang="en-US" sz="1500" b="1" i="1" dirty="0" smtClean="0">
                <a:latin typeface="Arial" panose="020B0604020202020204" pitchFamily="34" charset="0"/>
                <a:cs typeface="Arial" panose="020B0604020202020204" pitchFamily="34" charset="0"/>
              </a:rPr>
              <a:t>appreciation.</a:t>
            </a:r>
            <a:endParaRPr lang="en-US" sz="1500" b="1" i="1" dirty="0">
              <a:latin typeface="Arial" panose="020B0604020202020204" pitchFamily="34" charset="0"/>
              <a:cs typeface="Arial" panose="020B0604020202020204"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1993006787"/>
              </p:ext>
            </p:extLst>
          </p:nvPr>
        </p:nvGraphicFramePr>
        <p:xfrm>
          <a:off x="479383" y="4966481"/>
          <a:ext cx="7269770" cy="833755"/>
        </p:xfrm>
        <a:graphic>
          <a:graphicData uri="http://schemas.openxmlformats.org/drawingml/2006/table">
            <a:tbl>
              <a:tblPr/>
              <a:tblGrid>
                <a:gridCol w="1405327">
                  <a:extLst>
                    <a:ext uri="{9D8B030D-6E8A-4147-A177-3AD203B41FA5}">
                      <a16:colId xmlns:a16="http://schemas.microsoft.com/office/drawing/2014/main" val="3049205615"/>
                    </a:ext>
                  </a:extLst>
                </a:gridCol>
                <a:gridCol w="1292526">
                  <a:extLst>
                    <a:ext uri="{9D8B030D-6E8A-4147-A177-3AD203B41FA5}">
                      <a16:colId xmlns:a16="http://schemas.microsoft.com/office/drawing/2014/main" val="2592085656"/>
                    </a:ext>
                  </a:extLst>
                </a:gridCol>
                <a:gridCol w="1418858">
                  <a:extLst>
                    <a:ext uri="{9D8B030D-6E8A-4147-A177-3AD203B41FA5}">
                      <a16:colId xmlns:a16="http://schemas.microsoft.com/office/drawing/2014/main" val="110435894"/>
                    </a:ext>
                  </a:extLst>
                </a:gridCol>
                <a:gridCol w="1625087">
                  <a:extLst>
                    <a:ext uri="{9D8B030D-6E8A-4147-A177-3AD203B41FA5}">
                      <a16:colId xmlns:a16="http://schemas.microsoft.com/office/drawing/2014/main" val="2426037356"/>
                    </a:ext>
                  </a:extLst>
                </a:gridCol>
                <a:gridCol w="1527972">
                  <a:extLst>
                    <a:ext uri="{9D8B030D-6E8A-4147-A177-3AD203B41FA5}">
                      <a16:colId xmlns:a16="http://schemas.microsoft.com/office/drawing/2014/main" val="1416636354"/>
                    </a:ext>
                  </a:extLst>
                </a:gridCol>
              </a:tblGrid>
              <a:tr h="143078">
                <a:tc rowSpan="3">
                  <a:txBody>
                    <a:bodyPr/>
                    <a:lstStyle/>
                    <a:p>
                      <a:pPr algn="ctr" fontAlgn="ctr"/>
                      <a:r>
                        <a:rPr lang="en-US" sz="1000" b="1" i="0" u="none" strike="noStrike" dirty="0" smtClean="0">
                          <a:solidFill>
                            <a:srgbClr val="000000"/>
                          </a:solidFill>
                          <a:effectLst/>
                          <a:latin typeface="Arial" panose="020B0604020202020204" pitchFamily="34" charset="0"/>
                          <a:cs typeface="Arial" panose="020B0604020202020204" pitchFamily="34" charset="0"/>
                        </a:rPr>
                        <a:t>2020</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b"/>
                      <a:r>
                        <a:rPr lang="en-US" sz="1000" b="1" i="0" u="none" strike="noStrike" dirty="0">
                          <a:solidFill>
                            <a:srgbClr val="000000"/>
                          </a:solidFill>
                          <a:effectLst/>
                          <a:latin typeface="Arial" panose="020B0604020202020204" pitchFamily="34" charset="0"/>
                          <a:cs typeface="Arial" panose="020B0604020202020204" pitchFamily="34" charset="0"/>
                        </a:rPr>
                        <a:t>Price Tier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59756123"/>
                  </a:ext>
                </a:extLst>
              </a:tr>
              <a:tr h="143078">
                <a:tc vMerge="1">
                  <a:txBody>
                    <a:bodyPr/>
                    <a:lstStyle/>
                    <a:p>
                      <a:endParaRPr lang="en-US"/>
                    </a:p>
                  </a:txBody>
                  <a:tcPr/>
                </a:tc>
                <a:tc gridSpan="2">
                  <a:txBody>
                    <a:bodyPr/>
                    <a:lstStyle/>
                    <a:p>
                      <a:pPr algn="ctr" fontAlgn="b"/>
                      <a:r>
                        <a:rPr lang="en-US" sz="1000" b="1" i="0" u="none" strike="noStrike" dirty="0">
                          <a:solidFill>
                            <a:srgbClr val="000000"/>
                          </a:solidFill>
                          <a:effectLst/>
                          <a:latin typeface="Arial" panose="020B0604020202020204" pitchFamily="34" charset="0"/>
                          <a:cs typeface="Arial" panose="020B0604020202020204" pitchFamily="34" charset="0"/>
                        </a:rPr>
                        <a:t>Entry-level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US" sz="1000" b="1" i="0" u="none" strike="noStrike" dirty="0">
                          <a:solidFill>
                            <a:srgbClr val="000000"/>
                          </a:solidFill>
                          <a:effectLst/>
                          <a:latin typeface="Arial" panose="020B0604020202020204" pitchFamily="34" charset="0"/>
                          <a:cs typeface="Arial" panose="020B0604020202020204" pitchFamily="34" charset="0"/>
                        </a:rPr>
                        <a:t>Move-up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8131293"/>
                  </a:ext>
                </a:extLst>
              </a:tr>
              <a:tr h="143078">
                <a:tc vMerge="1">
                  <a:txBody>
                    <a:bodyPr/>
                    <a:lstStyle/>
                    <a:p>
                      <a:endParaRPr lang="en-US"/>
                    </a:p>
                  </a:txBody>
                  <a:tcPr/>
                </a:tc>
                <a:tc>
                  <a:txBody>
                    <a:bodyPr/>
                    <a:lstStyle/>
                    <a:p>
                      <a:pPr algn="ctr" fontAlgn="b"/>
                      <a:r>
                        <a:rPr lang="en-US" sz="1000" b="1" i="0" u="none" strike="noStrike" dirty="0">
                          <a:solidFill>
                            <a:srgbClr val="000000"/>
                          </a:solidFill>
                          <a:effectLst/>
                          <a:latin typeface="Arial" panose="020B0604020202020204" pitchFamily="34" charset="0"/>
                          <a:cs typeface="Arial" panose="020B0604020202020204" pitchFamily="34" charset="0"/>
                        </a:rPr>
                        <a:t>Low</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solidFill>
                            <a:srgbClr val="000000"/>
                          </a:solidFill>
                          <a:effectLst/>
                          <a:latin typeface="Arial" panose="020B0604020202020204" pitchFamily="34" charset="0"/>
                          <a:cs typeface="Arial" panose="020B0604020202020204" pitchFamily="34" charset="0"/>
                        </a:rPr>
                        <a:t>Low-Med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solidFill>
                            <a:srgbClr val="000000"/>
                          </a:solidFill>
                          <a:effectLst/>
                          <a:latin typeface="Arial" panose="020B0604020202020204" pitchFamily="34" charset="0"/>
                          <a:cs typeface="Arial" panose="020B0604020202020204" pitchFamily="34" charset="0"/>
                        </a:rPr>
                        <a:t>Med-High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solidFill>
                            <a:srgbClr val="000000"/>
                          </a:solidFill>
                          <a:effectLst/>
                          <a:latin typeface="Arial" panose="020B0604020202020204" pitchFamily="34" charset="0"/>
                          <a:cs typeface="Arial" panose="020B0604020202020204" pitchFamily="34" charset="0"/>
                        </a:rPr>
                        <a:t>High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0469153"/>
                  </a:ext>
                </a:extLst>
              </a:tr>
              <a:tr h="151248">
                <a:tc>
                  <a:txBody>
                    <a:bodyPr/>
                    <a:lstStyle/>
                    <a:p>
                      <a:pPr algn="l" fontAlgn="b"/>
                      <a:r>
                        <a:rPr lang="en-US" sz="1000" b="1" i="0" u="none" strike="noStrike" dirty="0">
                          <a:solidFill>
                            <a:srgbClr val="000000"/>
                          </a:solidFill>
                          <a:effectLst/>
                          <a:latin typeface="Arial" panose="020B0604020202020204" pitchFamily="34" charset="0"/>
                          <a:cs typeface="Arial" panose="020B0604020202020204" pitchFamily="34" charset="0"/>
                        </a:rPr>
                        <a:t>Mortgage </a:t>
                      </a:r>
                      <a:r>
                        <a:rPr lang="en-US" sz="1000" b="1" i="0" u="none" strike="noStrike" dirty="0" smtClean="0">
                          <a:solidFill>
                            <a:srgbClr val="000000"/>
                          </a:solidFill>
                          <a:effectLst/>
                          <a:latin typeface="Arial" panose="020B0604020202020204" pitchFamily="34" charset="0"/>
                          <a:cs typeface="Arial" panose="020B0604020202020204" pitchFamily="34" charset="0"/>
                        </a:rPr>
                        <a:t>Default Rate</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15.3%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14.2%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9.5%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4.1%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5729741"/>
                  </a:ext>
                </a:extLst>
              </a:tr>
              <a:tr h="151248">
                <a:tc>
                  <a:txBody>
                    <a:bodyPr/>
                    <a:lstStyle/>
                    <a:p>
                      <a:pPr algn="l" fontAlgn="b"/>
                      <a:r>
                        <a:rPr lang="en-US" sz="1000" b="1" i="0" u="none" strike="noStrike" dirty="0">
                          <a:solidFill>
                            <a:srgbClr val="000000"/>
                          </a:solidFill>
                          <a:effectLst/>
                          <a:latin typeface="Arial" panose="020B0604020202020204" pitchFamily="34" charset="0"/>
                          <a:cs typeface="Arial" panose="020B0604020202020204" pitchFamily="34" charset="0"/>
                        </a:rPr>
                        <a:t>Market Share*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42%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2853138"/>
                  </a:ext>
                </a:extLst>
              </a:tr>
            </a:tbl>
          </a:graphicData>
        </a:graphic>
      </p:graphicFrame>
      <p:graphicFrame>
        <p:nvGraphicFramePr>
          <p:cNvPr id="10" name="Chart 9"/>
          <p:cNvGraphicFramePr>
            <a:graphicFrameLocks/>
          </p:cNvGraphicFramePr>
          <p:nvPr>
            <p:extLst>
              <p:ext uri="{D42A27DB-BD31-4B8C-83A1-F6EECF244321}">
                <p14:modId xmlns:p14="http://schemas.microsoft.com/office/powerpoint/2010/main" val="2427449307"/>
              </p:ext>
            </p:extLst>
          </p:nvPr>
        </p:nvGraphicFramePr>
        <p:xfrm>
          <a:off x="1696289" y="2089397"/>
          <a:ext cx="6309360" cy="28828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993082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32814" y="2063815"/>
            <a:ext cx="5750177" cy="4165528"/>
          </a:xfrm>
          <a:prstGeom prst="rect">
            <a:avLst/>
          </a:prstGeom>
        </p:spPr>
      </p:pic>
      <p:sp>
        <p:nvSpPr>
          <p:cNvPr id="2" name="Title 1"/>
          <p:cNvSpPr>
            <a:spLocks noGrp="1"/>
          </p:cNvSpPr>
          <p:nvPr>
            <p:ph type="title"/>
          </p:nvPr>
        </p:nvSpPr>
        <p:spPr>
          <a:xfrm>
            <a:off x="157941" y="198544"/>
            <a:ext cx="8828116" cy="533261"/>
          </a:xfrm>
          <a:solidFill>
            <a:schemeClr val="accent1">
              <a:lumMod val="40000"/>
              <a:lumOff val="60000"/>
            </a:schemeClr>
          </a:solidFill>
        </p:spPr>
        <p:txBody>
          <a:bodyPr anchor="ctr">
            <a:noAutofit/>
          </a:bodyPr>
          <a:lstStyle/>
          <a:p>
            <a:pPr algn="ctr" fontAlgn="base"/>
            <a:r>
              <a:rPr lang="en-US" sz="2400" dirty="0">
                <a:latin typeface="Arial" panose="020B0604020202020204" pitchFamily="34" charset="0"/>
                <a:cs typeface="Arial" panose="020B0604020202020204" pitchFamily="34" charset="0"/>
              </a:rPr>
              <a:t>National and Metro Housing Market Indicators: </a:t>
            </a:r>
            <a:r>
              <a:rPr lang="en-US" sz="2400" dirty="0" smtClean="0">
                <a:latin typeface="Arial" panose="020B0604020202020204" pitchFamily="34" charset="0"/>
                <a:cs typeface="Arial" panose="020B0604020202020204" pitchFamily="34" charset="0"/>
              </a:rPr>
              <a:t>2021:Q4 </a:t>
            </a:r>
            <a:r>
              <a:rPr lang="en-US" sz="2400" dirty="0">
                <a:latin typeface="Arial" panose="020B0604020202020204" pitchFamily="34" charset="0"/>
                <a:cs typeface="Arial" panose="020B0604020202020204" pitchFamily="34" charset="0"/>
              </a:rPr>
              <a:t>Update</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64661E-BB1B-4562-AFE2-BCC75682991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4" name="TextBox 13"/>
          <p:cNvSpPr txBox="1"/>
          <p:nvPr/>
        </p:nvSpPr>
        <p:spPr>
          <a:xfrm>
            <a:off x="282633" y="829247"/>
            <a:ext cx="8618234" cy="1323439"/>
          </a:xfrm>
          <a:prstGeom prst="rect">
            <a:avLst/>
          </a:prstGeom>
          <a:noFill/>
        </p:spPr>
        <p:txBody>
          <a:bodyPr wrap="square" rtlCol="0">
            <a:spAutoFit/>
          </a:bodyPr>
          <a:lstStyle/>
          <a:p>
            <a:pPr algn="ctr" fontAlgn="base"/>
            <a:r>
              <a:rPr lang="en-US" sz="1600" b="1" i="1" dirty="0">
                <a:solidFill>
                  <a:srgbClr val="000000"/>
                </a:solidFill>
                <a:latin typeface="Arial" panose="020B0604020202020204" pitchFamily="34" charset="0"/>
                <a:cs typeface="Arial" panose="020B0604020202020204" pitchFamily="34" charset="0"/>
              </a:rPr>
              <a:t>Housing markets are inherently local, making them notoriously difficult to analyze due to the lack of </a:t>
            </a:r>
            <a:r>
              <a:rPr lang="en-US" sz="1600" b="1" i="1" dirty="0">
                <a:latin typeface="Arial" panose="020B0604020202020204" pitchFamily="34" charset="0"/>
                <a:cs typeface="Arial" panose="020B0604020202020204" pitchFamily="34" charset="0"/>
              </a:rPr>
              <a:t>reliable </a:t>
            </a:r>
            <a:r>
              <a:rPr lang="en-US" sz="1600" b="1" i="1" dirty="0" smtClean="0">
                <a:latin typeface="Arial" panose="020B0604020202020204" pitchFamily="34" charset="0"/>
                <a:cs typeface="Arial" panose="020B0604020202020204" pitchFamily="34" charset="0"/>
              </a:rPr>
              <a:t>and detailed local dat</a:t>
            </a:r>
            <a:r>
              <a:rPr lang="en-US" sz="1600" b="1" i="1" dirty="0" smtClean="0">
                <a:solidFill>
                  <a:srgbClr val="000000"/>
                </a:solidFill>
                <a:latin typeface="Arial" panose="020B0604020202020204" pitchFamily="34" charset="0"/>
                <a:cs typeface="Arial" panose="020B0604020202020204" pitchFamily="34" charset="0"/>
              </a:rPr>
              <a:t>a. The </a:t>
            </a:r>
            <a:r>
              <a:rPr lang="en-US" sz="1600" b="1" i="1" dirty="0" smtClean="0">
                <a:solidFill>
                  <a:srgbClr val="000000"/>
                </a:solidFill>
                <a:latin typeface="Arial" panose="020B0604020202020204" pitchFamily="34" charset="0"/>
                <a:cs typeface="Arial" panose="020B0604020202020204" pitchFamily="34" charset="0"/>
                <a:hlinkClick r:id="rId3"/>
              </a:rPr>
              <a:t>National and Metro Housing Market Indicators</a:t>
            </a:r>
            <a:r>
              <a:rPr lang="en-US" sz="1600" b="1" i="1" dirty="0">
                <a:solidFill>
                  <a:srgbClr val="000000"/>
                </a:solidFill>
                <a:latin typeface="Arial" panose="020B0604020202020204" pitchFamily="34" charset="0"/>
                <a:cs typeface="Arial" panose="020B0604020202020204" pitchFamily="34" charset="0"/>
              </a:rPr>
              <a:t> </a:t>
            </a:r>
            <a:r>
              <a:rPr lang="en-US" sz="1600" b="1" i="1" dirty="0" smtClean="0">
                <a:latin typeface="Arial" panose="020B0604020202020204" pitchFamily="34" charset="0"/>
                <a:cs typeface="Arial" panose="020B0604020202020204" pitchFamily="34" charset="0"/>
              </a:rPr>
              <a:t>dataset fills </a:t>
            </a:r>
            <a:r>
              <a:rPr lang="en-US" sz="1600" b="1" i="1" dirty="0">
                <a:latin typeface="Arial" panose="020B0604020202020204" pitchFamily="34" charset="0"/>
                <a:cs typeface="Arial" panose="020B0604020202020204" pitchFamily="34" charset="0"/>
              </a:rPr>
              <a:t>this </a:t>
            </a:r>
            <a:r>
              <a:rPr lang="en-US" sz="1600" b="1" i="1" dirty="0">
                <a:solidFill>
                  <a:srgbClr val="000000"/>
                </a:solidFill>
                <a:latin typeface="Arial" panose="020B0604020202020204" pitchFamily="34" charset="0"/>
                <a:cs typeface="Arial" panose="020B0604020202020204" pitchFamily="34" charset="0"/>
              </a:rPr>
              <a:t>void by analyzing housing market data for the 60 largest US metropolitan areas, as well as for the nation as a whole. The </a:t>
            </a:r>
            <a:r>
              <a:rPr lang="en-US" sz="1600" b="1" i="1" dirty="0">
                <a:latin typeface="Arial" panose="020B0604020202020204" pitchFamily="34" charset="0"/>
                <a:cs typeface="Arial" panose="020B0604020202020204" pitchFamily="34" charset="0"/>
              </a:rPr>
              <a:t>current dataset </a:t>
            </a:r>
            <a:r>
              <a:rPr lang="en-US" sz="1600" b="1" i="1" dirty="0" smtClean="0">
                <a:latin typeface="Arial" panose="020B0604020202020204" pitchFamily="34" charset="0"/>
                <a:cs typeface="Arial" panose="020B0604020202020204" pitchFamily="34" charset="0"/>
              </a:rPr>
              <a:t>has been updated through 2021:Q4. </a:t>
            </a:r>
            <a:endParaRPr lang="en-US" sz="1600" b="1" i="1" dirty="0">
              <a:effectLst/>
              <a:latin typeface="Arial" panose="020B0604020202020204" pitchFamily="34" charset="0"/>
              <a:cs typeface="Arial" panose="020B0604020202020204" pitchFamily="34" charset="0"/>
            </a:endParaRPr>
          </a:p>
        </p:txBody>
      </p:sp>
      <p:sp>
        <p:nvSpPr>
          <p:cNvPr id="7" name="Rectangle 6"/>
          <p:cNvSpPr/>
          <p:nvPr/>
        </p:nvSpPr>
        <p:spPr>
          <a:xfrm>
            <a:off x="127784" y="6415802"/>
            <a:ext cx="8773083" cy="261610"/>
          </a:xfrm>
          <a:prstGeom prst="rect">
            <a:avLst/>
          </a:prstGeom>
        </p:spPr>
        <p:txBody>
          <a:bodyPr wrap="square">
            <a:spAutoFit/>
          </a:bodyPr>
          <a:lstStyle/>
          <a:p>
            <a:r>
              <a:rPr lang="en-US" sz="1100" dirty="0">
                <a:solidFill>
                  <a:srgbClr val="000000"/>
                </a:solidFill>
                <a:cs typeface="Arial"/>
              </a:rPr>
              <a:t>Source: </a:t>
            </a:r>
            <a:r>
              <a:rPr lang="en-US" sz="1100" dirty="0">
                <a:solidFill>
                  <a:prstClr val="black"/>
                </a:solidFill>
              </a:rPr>
              <a:t>AEI Housing Center, </a:t>
            </a:r>
            <a:r>
              <a:rPr lang="en-US" sz="1100" dirty="0">
                <a:solidFill>
                  <a:srgbClr val="0070C0"/>
                </a:solidFill>
                <a:cs typeface="Arial"/>
                <a:hlinkClick r:id="rId4"/>
              </a:rPr>
              <a:t>www.AEI.org/housing</a:t>
            </a:r>
            <a:r>
              <a:rPr lang="en-US" sz="1100" dirty="0">
                <a:cs typeface="Arial"/>
              </a:rPr>
              <a:t>.</a:t>
            </a:r>
          </a:p>
        </p:txBody>
      </p:sp>
      <p:sp>
        <p:nvSpPr>
          <p:cNvPr id="8" name="Rectangle 7"/>
          <p:cNvSpPr/>
          <p:nvPr/>
        </p:nvSpPr>
        <p:spPr>
          <a:xfrm>
            <a:off x="6644986" y="2399863"/>
            <a:ext cx="2407574" cy="2062103"/>
          </a:xfrm>
          <a:prstGeom prst="rect">
            <a:avLst/>
          </a:prstGeom>
        </p:spPr>
        <p:txBody>
          <a:bodyPr wrap="square">
            <a:spAutoFit/>
          </a:bodyPr>
          <a:lstStyle/>
          <a:p>
            <a:r>
              <a:rPr lang="en-US" sz="1600" dirty="0" smtClean="0">
                <a:solidFill>
                  <a:srgbClr val="000000"/>
                </a:solidFill>
                <a:latin typeface="Arial" panose="020B0604020202020204" pitchFamily="34" charset="0"/>
                <a:cs typeface="Arial" panose="020B0604020202020204" pitchFamily="34" charset="0"/>
              </a:rPr>
              <a:t>Metrics </a:t>
            </a:r>
            <a:r>
              <a:rPr lang="en-US" sz="1600" dirty="0">
                <a:solidFill>
                  <a:srgbClr val="000000"/>
                </a:solidFill>
                <a:latin typeface="Arial" panose="020B0604020202020204" pitchFamily="34" charset="0"/>
                <a:cs typeface="Arial" panose="020B0604020202020204" pitchFamily="34" charset="0"/>
              </a:rPr>
              <a:t>covered </a:t>
            </a:r>
            <a:r>
              <a:rPr lang="en-US" sz="1600" dirty="0" smtClean="0">
                <a:solidFill>
                  <a:srgbClr val="000000"/>
                </a:solidFill>
                <a:latin typeface="Arial" panose="020B0604020202020204" pitchFamily="34" charset="0"/>
                <a:cs typeface="Arial" panose="020B0604020202020204" pitchFamily="34" charset="0"/>
              </a:rPr>
              <a:t>include:</a:t>
            </a:r>
          </a:p>
          <a:p>
            <a:pPr marL="285750"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Home </a:t>
            </a:r>
            <a:r>
              <a:rPr lang="en-US" sz="1600" dirty="0">
                <a:latin typeface="Arial" panose="020B0604020202020204" pitchFamily="34" charset="0"/>
                <a:cs typeface="Arial" panose="020B0604020202020204" pitchFamily="34" charset="0"/>
              </a:rPr>
              <a:t>price appreciation, </a:t>
            </a:r>
            <a:endParaRPr lang="en-US" sz="16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Months</a:t>
            </a:r>
            <a:r>
              <a:rPr lang="en-US" sz="1600" dirty="0">
                <a:latin typeface="Arial" panose="020B0604020202020204" pitchFamily="34" charset="0"/>
                <a:cs typeface="Arial" panose="020B0604020202020204" pitchFamily="34" charset="0"/>
              </a:rPr>
              <a:t>’ supply, </a:t>
            </a:r>
            <a:endParaRPr lang="en-US" sz="16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Sale </a:t>
            </a:r>
            <a:r>
              <a:rPr lang="en-US" sz="1600" dirty="0">
                <a:latin typeface="Arial" panose="020B0604020202020204" pitchFamily="34" charset="0"/>
                <a:cs typeface="Arial" panose="020B0604020202020204" pitchFamily="34" charset="0"/>
              </a:rPr>
              <a:t>prices, </a:t>
            </a:r>
            <a:endParaRPr lang="en-US" sz="16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Mortgage </a:t>
            </a:r>
            <a:r>
              <a:rPr lang="en-US" sz="1600" dirty="0">
                <a:latin typeface="Arial" panose="020B0604020202020204" pitchFamily="34" charset="0"/>
                <a:cs typeface="Arial" panose="020B0604020202020204" pitchFamily="34" charset="0"/>
              </a:rPr>
              <a:t>risk, and </a:t>
            </a:r>
            <a:endParaRPr lang="en-US" sz="16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New </a:t>
            </a:r>
            <a:r>
              <a:rPr lang="en-US" sz="1600" dirty="0">
                <a:solidFill>
                  <a:srgbClr val="000000"/>
                </a:solidFill>
                <a:latin typeface="Arial" panose="020B0604020202020204" pitchFamily="34" charset="0"/>
                <a:cs typeface="Arial" panose="020B0604020202020204" pitchFamily="34" charset="0"/>
              </a:rPr>
              <a:t>construction </a:t>
            </a:r>
            <a:r>
              <a:rPr lang="en-US" sz="1600" dirty="0" smtClean="0">
                <a:solidFill>
                  <a:srgbClr val="000000"/>
                </a:solidFill>
                <a:latin typeface="Arial" panose="020B0604020202020204" pitchFamily="34" charset="0"/>
                <a:cs typeface="Arial" panose="020B0604020202020204" pitchFamily="34" charset="0"/>
              </a:rPr>
              <a:t>share of sales. </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63188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883"/>
            <a:ext cx="8229600" cy="796093"/>
          </a:xfrm>
          <a:solidFill>
            <a:schemeClr val="accent1">
              <a:lumMod val="40000"/>
              <a:lumOff val="60000"/>
            </a:schemeClr>
          </a:solidFill>
        </p:spPr>
        <p:txBody>
          <a:bodyPr>
            <a:normAutofit fontScale="90000"/>
          </a:bodyPr>
          <a:lstStyle/>
          <a:p>
            <a:pPr algn="ctr"/>
            <a:r>
              <a:rPr lang="en-US" sz="2600" dirty="0" smtClean="0">
                <a:latin typeface="Arial" panose="020B0604020202020204" pitchFamily="34" charset="0"/>
                <a:cs typeface="Arial" panose="020B0604020202020204" pitchFamily="34" charset="0"/>
              </a:rPr>
              <a:t>We Have a Position Open for Either a (Senior) Data Analyst or </a:t>
            </a:r>
            <a:r>
              <a:rPr lang="en-US" sz="2600" dirty="0">
                <a:latin typeface="Arial" panose="020B0604020202020204" pitchFamily="34" charset="0"/>
                <a:cs typeface="Arial" panose="020B0604020202020204" pitchFamily="34" charset="0"/>
              </a:rPr>
              <a:t>a (Senior) </a:t>
            </a:r>
            <a:r>
              <a:rPr lang="en-US" sz="2600" dirty="0" smtClean="0">
                <a:latin typeface="Arial" panose="020B0604020202020204" pitchFamily="34" charset="0"/>
                <a:cs typeface="Arial" panose="020B0604020202020204" pitchFamily="34" charset="0"/>
              </a:rPr>
              <a:t>Research Analyst </a:t>
            </a:r>
            <a:endParaRPr lang="en-US" sz="26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64661E-BB1B-4562-AFE2-BCC75682991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Content Placeholder 6"/>
          <p:cNvSpPr>
            <a:spLocks noGrp="1"/>
          </p:cNvSpPr>
          <p:nvPr>
            <p:ph idx="1"/>
          </p:nvPr>
        </p:nvSpPr>
        <p:spPr>
          <a:xfrm>
            <a:off x="341194" y="1140584"/>
            <a:ext cx="8461612" cy="5580892"/>
          </a:xfrm>
        </p:spPr>
        <p:txBody>
          <a:bodyPr>
            <a:normAutofit/>
          </a:bodyPr>
          <a:lstStyle/>
          <a:p>
            <a:r>
              <a:rPr lang="en-US" sz="1800" dirty="0" smtClean="0"/>
              <a:t>Final </a:t>
            </a:r>
            <a:r>
              <a:rPr lang="en-US" sz="1800" dirty="0"/>
              <a:t>title and salary are commensurate with experience.</a:t>
            </a:r>
            <a:r>
              <a:rPr lang="en-US" sz="1800" b="1" dirty="0"/>
              <a:t> </a:t>
            </a:r>
            <a:endParaRPr lang="en-US" sz="1800" b="1" dirty="0" smtClean="0"/>
          </a:p>
          <a:p>
            <a:r>
              <a:rPr lang="en-US" sz="1800" dirty="0" smtClean="0"/>
              <a:t>Candidates </a:t>
            </a:r>
            <a:r>
              <a:rPr lang="en-US" sz="1800" dirty="0"/>
              <a:t>for either </a:t>
            </a:r>
            <a:r>
              <a:rPr lang="en-US" sz="1800" dirty="0" smtClean="0"/>
              <a:t>Data Analyst title will </a:t>
            </a:r>
            <a:r>
              <a:rPr lang="en-US" sz="1800" dirty="0"/>
              <a:t>hold a Bachelor’s with at least 2 years of professional experience in the field or Master’s degree in economics, public policy, finance, real estate, or data science. The ability to work effectively in a team environment, combined with strong quantitative, communication, and organization skills is required</a:t>
            </a:r>
            <a:r>
              <a:rPr lang="en-US" sz="1800" dirty="0" smtClean="0"/>
              <a:t>.</a:t>
            </a:r>
          </a:p>
          <a:p>
            <a:pPr lvl="1">
              <a:spcBef>
                <a:spcPts val="0"/>
              </a:spcBef>
            </a:pPr>
            <a:r>
              <a:rPr lang="en-US" sz="1400" dirty="0"/>
              <a:t>Knowledge of Stata, Python, Excel, and Tableau (essential)</a:t>
            </a:r>
          </a:p>
          <a:p>
            <a:pPr lvl="1">
              <a:spcBef>
                <a:spcPts val="0"/>
              </a:spcBef>
            </a:pPr>
            <a:r>
              <a:rPr lang="en-US" sz="1400" dirty="0"/>
              <a:t>Knowledge of SAS, R, or ArcGIS (desirable)</a:t>
            </a:r>
          </a:p>
          <a:p>
            <a:pPr lvl="1">
              <a:spcBef>
                <a:spcPts val="0"/>
              </a:spcBef>
            </a:pPr>
            <a:r>
              <a:rPr lang="en-US" sz="1400" dirty="0"/>
              <a:t>Experience with a heavy concentration of programming and database course work or comparable experience.</a:t>
            </a:r>
          </a:p>
          <a:p>
            <a:pPr marL="0" indent="0">
              <a:buNone/>
            </a:pPr>
            <a:r>
              <a:rPr lang="en-US" sz="1800" dirty="0" smtClean="0"/>
              <a:t>-------</a:t>
            </a:r>
          </a:p>
          <a:p>
            <a:r>
              <a:rPr lang="en-US" sz="1800" dirty="0"/>
              <a:t>Candidates for either </a:t>
            </a:r>
            <a:r>
              <a:rPr lang="en-US" sz="1800" dirty="0" smtClean="0"/>
              <a:t>Research </a:t>
            </a:r>
            <a:r>
              <a:rPr lang="en-US" sz="1800" dirty="0"/>
              <a:t>Analyst title will hold a Bachelor’s with at least 2 years of professional experience in the field or Master’s degree in economics, public policy, finance, real estate, or data science. The </a:t>
            </a:r>
            <a:r>
              <a:rPr lang="en-US" sz="1800" dirty="0" smtClean="0"/>
              <a:t>ability </a:t>
            </a:r>
            <a:r>
              <a:rPr lang="en-US" sz="1800" dirty="0"/>
              <a:t>to work effectively in a team environment, combined with </a:t>
            </a:r>
            <a:r>
              <a:rPr lang="en-US" sz="1800" dirty="0" smtClean="0"/>
              <a:t>strong analytical, </a:t>
            </a:r>
            <a:r>
              <a:rPr lang="en-US" sz="1800" dirty="0"/>
              <a:t>communication, and organization skills is required</a:t>
            </a:r>
            <a:r>
              <a:rPr lang="en-US" sz="1800" dirty="0" smtClean="0"/>
              <a:t>.</a:t>
            </a:r>
          </a:p>
          <a:p>
            <a:pPr lvl="1"/>
            <a:r>
              <a:rPr lang="en-US" sz="1400" dirty="0" smtClean="0"/>
              <a:t>Knowledge of Excel (essential)</a:t>
            </a:r>
          </a:p>
          <a:p>
            <a:pPr lvl="1"/>
            <a:r>
              <a:rPr lang="en-US" sz="1400" dirty="0"/>
              <a:t>Knowledge of </a:t>
            </a:r>
            <a:r>
              <a:rPr lang="en-US" sz="1400" dirty="0" smtClean="0"/>
              <a:t>Tableau </a:t>
            </a:r>
            <a:r>
              <a:rPr lang="en-US" sz="1400" dirty="0"/>
              <a:t>or ArcGIS (desirable)</a:t>
            </a:r>
          </a:p>
          <a:p>
            <a:pPr lvl="1"/>
            <a:r>
              <a:rPr lang="en-US" sz="1400" dirty="0" smtClean="0"/>
              <a:t>Ability to write policy reports (desirable)</a:t>
            </a:r>
            <a:endParaRPr lang="en-US" sz="1400" dirty="0"/>
          </a:p>
          <a:p>
            <a:r>
              <a:rPr lang="en-US" sz="1800" dirty="0"/>
              <a:t>Please click </a:t>
            </a:r>
            <a:r>
              <a:rPr lang="en-US" sz="1800" dirty="0">
                <a:hlinkClick r:id="rId2"/>
              </a:rPr>
              <a:t>here</a:t>
            </a:r>
            <a:r>
              <a:rPr lang="en-US" sz="1800" dirty="0"/>
              <a:t> to apply.</a:t>
            </a:r>
          </a:p>
        </p:txBody>
      </p:sp>
    </p:spTree>
    <p:extLst>
      <p:ext uri="{BB962C8B-B14F-4D97-AF65-F5344CB8AC3E}">
        <p14:creationId xmlns:p14="http://schemas.microsoft.com/office/powerpoint/2010/main" val="26914721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884"/>
            <a:ext cx="8229600" cy="548640"/>
          </a:xfrm>
          <a:solidFill>
            <a:schemeClr val="accent1">
              <a:lumMod val="40000"/>
              <a:lumOff val="60000"/>
            </a:schemeClr>
          </a:solidFill>
        </p:spPr>
        <p:txBody>
          <a:bodyPr>
            <a:normAutofit/>
          </a:bodyPr>
          <a:lstStyle/>
          <a:p>
            <a:pPr algn="ctr"/>
            <a:r>
              <a:rPr lang="en-US" sz="2600" dirty="0" smtClean="0">
                <a:latin typeface="Arial" panose="020B0604020202020204" pitchFamily="34" charset="0"/>
                <a:cs typeface="Arial" panose="020B0604020202020204" pitchFamily="34" charset="0"/>
              </a:rPr>
              <a:t>Remaining Briefing </a:t>
            </a:r>
            <a:r>
              <a:rPr lang="en-US" sz="2600" dirty="0">
                <a:latin typeface="Arial" panose="020B0604020202020204" pitchFamily="34" charset="0"/>
                <a:cs typeface="Arial" panose="020B0604020202020204" pitchFamily="34" charset="0"/>
              </a:rPr>
              <a:t>Dates </a:t>
            </a:r>
            <a:r>
              <a:rPr lang="en-US" sz="2600" dirty="0" smtClean="0">
                <a:latin typeface="Arial" panose="020B0604020202020204" pitchFamily="34" charset="0"/>
                <a:cs typeface="Arial" panose="020B0604020202020204" pitchFamily="34" charset="0"/>
              </a:rPr>
              <a:t>for 2022</a:t>
            </a:r>
            <a:endParaRPr lang="en-US" sz="2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90015" y="935149"/>
            <a:ext cx="8563970" cy="1500480"/>
          </a:xfrm>
        </p:spPr>
        <p:txBody>
          <a:bodyPr>
            <a:noAutofit/>
          </a:bodyPr>
          <a:lstStyle/>
          <a:p>
            <a:pPr>
              <a:lnSpc>
                <a:spcPct val="90000"/>
              </a:lnSpc>
              <a:spcAft>
                <a:spcPts val="600"/>
              </a:spcAft>
            </a:pPr>
            <a:r>
              <a:rPr lang="en-US" sz="1700" dirty="0" smtClean="0">
                <a:latin typeface="Arial" panose="020B0604020202020204" pitchFamily="34" charset="0"/>
                <a:cs typeface="Arial" panose="020B0604020202020204" pitchFamily="34" charset="0"/>
              </a:rPr>
              <a:t>Our </a:t>
            </a:r>
            <a:r>
              <a:rPr lang="en-US" sz="1700" dirty="0">
                <a:latin typeface="Arial" panose="020B0604020202020204" pitchFamily="34" charset="0"/>
                <a:cs typeface="Arial" panose="020B0604020202020204" pitchFamily="34" charset="0"/>
              </a:rPr>
              <a:t>next HMI briefing is on </a:t>
            </a:r>
            <a:r>
              <a:rPr lang="en-US" sz="1700" dirty="0" smtClean="0">
                <a:latin typeface="Arial" panose="020B0604020202020204" pitchFamily="34" charset="0"/>
                <a:cs typeface="Arial" panose="020B0604020202020204" pitchFamily="34" charset="0"/>
              </a:rPr>
              <a:t>Tuesday, May 31, 2022. </a:t>
            </a:r>
          </a:p>
          <a:p>
            <a:pPr>
              <a:lnSpc>
                <a:spcPct val="90000"/>
              </a:lnSpc>
              <a:spcAft>
                <a:spcPts val="600"/>
              </a:spcAft>
            </a:pPr>
            <a:r>
              <a:rPr lang="en-US" sz="1700" dirty="0" smtClean="0">
                <a:latin typeface="Arial" panose="020B0604020202020204" pitchFamily="34" charset="0"/>
                <a:cs typeface="Arial" panose="020B0604020202020204" pitchFamily="34" charset="0"/>
              </a:rPr>
              <a:t>The briefings for 2022 </a:t>
            </a:r>
            <a:r>
              <a:rPr lang="en-US" sz="1700" dirty="0">
                <a:latin typeface="Arial" panose="020B0604020202020204" pitchFamily="34" charset="0"/>
                <a:cs typeface="Arial" panose="020B0604020202020204" pitchFamily="34" charset="0"/>
              </a:rPr>
              <a:t>are listed below</a:t>
            </a:r>
            <a:r>
              <a:rPr lang="en-US" sz="1700" dirty="0" smtClean="0">
                <a:latin typeface="Arial" panose="020B0604020202020204" pitchFamily="34" charset="0"/>
                <a:cs typeface="Arial" panose="020B0604020202020204" pitchFamily="34" charset="0"/>
              </a:rPr>
              <a:t>: </a:t>
            </a:r>
            <a:endParaRPr lang="en-US" sz="17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64661E-BB1B-4562-AFE2-BCC75682991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TextBox 5"/>
          <p:cNvSpPr txBox="1"/>
          <p:nvPr/>
        </p:nvSpPr>
        <p:spPr>
          <a:xfrm>
            <a:off x="457200" y="4814224"/>
            <a:ext cx="4544170" cy="327782"/>
          </a:xfrm>
          <a:prstGeom prst="rect">
            <a:avLst/>
          </a:prstGeom>
          <a:noFill/>
        </p:spPr>
        <p:txBody>
          <a:bodyPr wrap="square" rtlCol="0">
            <a:spAutoFit/>
          </a:bodyPr>
          <a:lstStyle/>
          <a:p>
            <a:pPr marR="0" lvl="0" algn="l" defTabSz="914400" rtl="0" eaLnBrk="1" fontAlgn="auto" latinLnBrk="0" hangingPunct="1">
              <a:lnSpc>
                <a:spcPct val="90000"/>
              </a:lnSpc>
              <a:spcBef>
                <a:spcPts val="384"/>
              </a:spcBef>
              <a:spcAft>
                <a:spcPts val="600"/>
              </a:spcAft>
              <a:buClrTx/>
              <a:buSzTx/>
              <a:tabLst/>
              <a:defRPr/>
            </a:pPr>
            <a:r>
              <a:rPr kumimoji="0" lang="en-US" sz="1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briefings take place at 11 AM ET.</a:t>
            </a:r>
          </a:p>
        </p:txBody>
      </p:sp>
      <p:sp>
        <p:nvSpPr>
          <p:cNvPr id="5" name="Rectangle 4"/>
          <p:cNvSpPr/>
          <p:nvPr/>
        </p:nvSpPr>
        <p:spPr>
          <a:xfrm>
            <a:off x="457200" y="5142006"/>
            <a:ext cx="7992370" cy="685059"/>
          </a:xfrm>
          <a:prstGeom prst="rect">
            <a:avLst/>
          </a:prstGeom>
        </p:spPr>
        <p:txBody>
          <a:bodyPr wrap="square">
            <a:spAutoFit/>
          </a:bodyPr>
          <a:lstStyle/>
          <a:p>
            <a:pPr>
              <a:lnSpc>
                <a:spcPct val="107000"/>
              </a:lnSpc>
            </a:pPr>
            <a:r>
              <a:rPr lang="en-US" i="1" dirty="0">
                <a:latin typeface="Times New Roman" panose="02020603050405020304" pitchFamily="18" charset="0"/>
                <a:ea typeface="Times New Roman" panose="02020603050405020304" pitchFamily="18" charset="0"/>
                <a:cs typeface="Times New Roman" panose="02020603050405020304" pitchFamily="18" charset="0"/>
              </a:rPr>
              <a:t>If you know someone not on our regular distribution list and who would like to be added to it, please send </a:t>
            </a:r>
            <a:r>
              <a:rPr lang="en-US" i="1" dirty="0" smtClean="0">
                <a:latin typeface="Times New Roman" panose="02020603050405020304" pitchFamily="18" charset="0"/>
                <a:ea typeface="Times New Roman" panose="02020603050405020304" pitchFamily="18" charset="0"/>
                <a:cs typeface="Times New Roman" panose="02020603050405020304" pitchFamily="18" charset="0"/>
              </a:rPr>
              <a:t>them </a:t>
            </a:r>
            <a:r>
              <a:rPr lang="en-US" i="1" dirty="0" smtClean="0">
                <a:latin typeface="Times New Roman" panose="02020603050405020304" pitchFamily="18" charset="0"/>
                <a:ea typeface="Times New Roman" panose="02020603050405020304" pitchFamily="18" charset="0"/>
                <a:cs typeface="Times New Roman" panose="02020603050405020304" pitchFamily="18" charset="0"/>
                <a:hlinkClick r:id="rId2"/>
              </a:rPr>
              <a:t>this</a:t>
            </a:r>
            <a:r>
              <a:rPr lang="en-US" i="1" dirty="0" smtClean="0">
                <a:latin typeface="Times New Roman" panose="02020603050405020304" pitchFamily="18" charset="0"/>
                <a:ea typeface="Times New Roman" panose="02020603050405020304" pitchFamily="18" charset="0"/>
                <a:cs typeface="Times New Roman" panose="02020603050405020304" pitchFamily="18" charset="0"/>
              </a:rPr>
              <a:t> link.</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3123107334"/>
              </p:ext>
            </p:extLst>
          </p:nvPr>
        </p:nvGraphicFramePr>
        <p:xfrm>
          <a:off x="1967820" y="1841343"/>
          <a:ext cx="3509430" cy="2031632"/>
        </p:xfrm>
        <a:graphic>
          <a:graphicData uri="http://schemas.openxmlformats.org/drawingml/2006/table">
            <a:tbl>
              <a:tblPr bandRow="1">
                <a:tableStyleId>{3B4B98B0-60AC-42C2-AFA5-B58CD77FA1E5}</a:tableStyleId>
              </a:tblPr>
              <a:tblGrid>
                <a:gridCol w="1307759">
                  <a:extLst>
                    <a:ext uri="{9D8B030D-6E8A-4147-A177-3AD203B41FA5}">
                      <a16:colId xmlns:a16="http://schemas.microsoft.com/office/drawing/2014/main" val="1609799723"/>
                    </a:ext>
                  </a:extLst>
                </a:gridCol>
                <a:gridCol w="2201671">
                  <a:extLst>
                    <a:ext uri="{9D8B030D-6E8A-4147-A177-3AD203B41FA5}">
                      <a16:colId xmlns:a16="http://schemas.microsoft.com/office/drawing/2014/main" val="1102980382"/>
                    </a:ext>
                  </a:extLst>
                </a:gridCol>
              </a:tblGrid>
              <a:tr h="253954">
                <a:tc>
                  <a:txBody>
                    <a:bodyPr/>
                    <a:lstStyle/>
                    <a:p>
                      <a:pPr algn="l" fontAlgn="b"/>
                      <a:r>
                        <a:rPr lang="en-US" sz="1400" b="0" i="0" u="none" strike="noStrike" dirty="0">
                          <a:solidFill>
                            <a:srgbClr val="000000"/>
                          </a:solidFill>
                          <a:effectLst/>
                          <a:latin typeface="Calibri" panose="020F0502020204030204" pitchFamily="34" charset="0"/>
                        </a:rPr>
                        <a:t>Tuesday</a:t>
                      </a:r>
                    </a:p>
                  </a:txBody>
                  <a:tcPr marL="9525" marR="9525" marT="9525" marB="0" anchor="b"/>
                </a:tc>
                <a:tc>
                  <a:txBody>
                    <a:bodyPr/>
                    <a:lstStyle/>
                    <a:p>
                      <a:pPr algn="l" fontAlgn="b"/>
                      <a:r>
                        <a:rPr lang="en-US" sz="1400" b="0" i="0" u="none" strike="noStrike" dirty="0">
                          <a:solidFill>
                            <a:srgbClr val="000000"/>
                          </a:solidFill>
                          <a:effectLst/>
                          <a:latin typeface="Calibri" panose="020F0502020204030204" pitchFamily="34" charset="0"/>
                        </a:rPr>
                        <a:t>May 31, 3022</a:t>
                      </a:r>
                    </a:p>
                  </a:txBody>
                  <a:tcPr marL="9525" marR="9525" marT="9525" marB="0" anchor="b"/>
                </a:tc>
                <a:extLst>
                  <a:ext uri="{0D108BD9-81ED-4DB2-BD59-A6C34878D82A}">
                    <a16:rowId xmlns:a16="http://schemas.microsoft.com/office/drawing/2014/main" val="1448931876"/>
                  </a:ext>
                </a:extLst>
              </a:tr>
              <a:tr h="253954">
                <a:tc>
                  <a:txBody>
                    <a:bodyPr/>
                    <a:lstStyle/>
                    <a:p>
                      <a:pPr algn="l" fontAlgn="b"/>
                      <a:r>
                        <a:rPr lang="en-US" sz="1400" b="0" i="0" u="none" strike="noStrike" dirty="0" smtClean="0">
                          <a:solidFill>
                            <a:srgbClr val="000000"/>
                          </a:solidFill>
                          <a:effectLst/>
                          <a:latin typeface="Calibri" panose="020F0502020204030204" pitchFamily="34" charset="0"/>
                        </a:rPr>
                        <a:t>Tuesday</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400" b="0" i="0" u="none" strike="noStrike" dirty="0">
                          <a:solidFill>
                            <a:srgbClr val="000000"/>
                          </a:solidFill>
                          <a:effectLst/>
                          <a:latin typeface="Calibri" panose="020F0502020204030204" pitchFamily="34" charset="0"/>
                        </a:rPr>
                        <a:t>June </a:t>
                      </a:r>
                      <a:r>
                        <a:rPr lang="en-US" sz="1400" b="0" i="0" u="none" strike="noStrike" dirty="0" smtClean="0">
                          <a:solidFill>
                            <a:srgbClr val="000000"/>
                          </a:solidFill>
                          <a:effectLst/>
                          <a:latin typeface="Calibri" panose="020F0502020204030204" pitchFamily="34" charset="0"/>
                        </a:rPr>
                        <a:t>28, </a:t>
                      </a:r>
                      <a:r>
                        <a:rPr lang="en-US" sz="1400" b="0" i="0" u="none" strike="noStrike" dirty="0">
                          <a:solidFill>
                            <a:srgbClr val="000000"/>
                          </a:solidFill>
                          <a:effectLst/>
                          <a:latin typeface="Calibri" panose="020F0502020204030204" pitchFamily="34" charset="0"/>
                        </a:rPr>
                        <a:t>2022</a:t>
                      </a:r>
                    </a:p>
                  </a:txBody>
                  <a:tcPr marL="9525" marR="9525" marT="9525" marB="0" anchor="b"/>
                </a:tc>
                <a:extLst>
                  <a:ext uri="{0D108BD9-81ED-4DB2-BD59-A6C34878D82A}">
                    <a16:rowId xmlns:a16="http://schemas.microsoft.com/office/drawing/2014/main" val="4136472950"/>
                  </a:ext>
                </a:extLst>
              </a:tr>
              <a:tr h="253954">
                <a:tc>
                  <a:txBody>
                    <a:bodyPr/>
                    <a:lstStyle/>
                    <a:p>
                      <a:pPr algn="l" fontAlgn="b"/>
                      <a:r>
                        <a:rPr lang="en-US" sz="1400" b="0" i="0" u="none" strike="noStrike" dirty="0" smtClean="0">
                          <a:solidFill>
                            <a:srgbClr val="000000"/>
                          </a:solidFill>
                          <a:effectLst/>
                          <a:latin typeface="Calibri" panose="020F0502020204030204" pitchFamily="34" charset="0"/>
                        </a:rPr>
                        <a:t>Tuesday</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400" b="0" i="0" u="none" strike="noStrike" dirty="0">
                          <a:solidFill>
                            <a:srgbClr val="000000"/>
                          </a:solidFill>
                          <a:effectLst/>
                          <a:latin typeface="Calibri" panose="020F0502020204030204" pitchFamily="34" charset="0"/>
                        </a:rPr>
                        <a:t>August </a:t>
                      </a:r>
                      <a:r>
                        <a:rPr lang="en-US" sz="1400" b="0" i="0" u="none" strike="noStrike" dirty="0" smtClean="0">
                          <a:solidFill>
                            <a:srgbClr val="000000"/>
                          </a:solidFill>
                          <a:effectLst/>
                          <a:latin typeface="Calibri" panose="020F0502020204030204" pitchFamily="34" charset="0"/>
                        </a:rPr>
                        <a:t>2, </a:t>
                      </a:r>
                      <a:r>
                        <a:rPr lang="en-US" sz="1400" b="0" i="0" u="none" strike="noStrike" dirty="0">
                          <a:solidFill>
                            <a:srgbClr val="000000"/>
                          </a:solidFill>
                          <a:effectLst/>
                          <a:latin typeface="Calibri" panose="020F0502020204030204" pitchFamily="34" charset="0"/>
                        </a:rPr>
                        <a:t>2022</a:t>
                      </a:r>
                    </a:p>
                  </a:txBody>
                  <a:tcPr marL="9525" marR="9525" marT="9525" marB="0" anchor="b"/>
                </a:tc>
                <a:extLst>
                  <a:ext uri="{0D108BD9-81ED-4DB2-BD59-A6C34878D82A}">
                    <a16:rowId xmlns:a16="http://schemas.microsoft.com/office/drawing/2014/main" val="1222902725"/>
                  </a:ext>
                </a:extLst>
              </a:tr>
              <a:tr h="253954">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400" b="0" i="1" u="none" strike="noStrike" dirty="0" smtClean="0">
                          <a:solidFill>
                            <a:srgbClr val="000000"/>
                          </a:solidFill>
                          <a:effectLst/>
                          <a:latin typeface="Calibri" panose="020F0502020204030204" pitchFamily="34" charset="0"/>
                        </a:rPr>
                        <a:t>No late August</a:t>
                      </a:r>
                      <a:r>
                        <a:rPr lang="en-US" sz="1400" b="0" i="1" u="none" strike="noStrike" baseline="0" dirty="0" smtClean="0">
                          <a:solidFill>
                            <a:srgbClr val="000000"/>
                          </a:solidFill>
                          <a:effectLst/>
                          <a:latin typeface="Calibri" panose="020F0502020204030204" pitchFamily="34" charset="0"/>
                        </a:rPr>
                        <a:t> briefing</a:t>
                      </a:r>
                      <a:endParaRPr lang="en-US" sz="1400" b="0" i="1"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83582006"/>
                  </a:ext>
                </a:extLst>
              </a:tr>
              <a:tr h="253954">
                <a:tc>
                  <a:txBody>
                    <a:bodyPr/>
                    <a:lstStyle/>
                    <a:p>
                      <a:pPr algn="l" fontAlgn="b"/>
                      <a:r>
                        <a:rPr lang="en-US" sz="1400" b="0" i="0" u="none" strike="noStrike" dirty="0">
                          <a:solidFill>
                            <a:srgbClr val="000000"/>
                          </a:solidFill>
                          <a:effectLst/>
                          <a:latin typeface="Calibri" panose="020F0502020204030204" pitchFamily="34" charset="0"/>
                        </a:rPr>
                        <a:t>Wednesday</a:t>
                      </a:r>
                    </a:p>
                  </a:txBody>
                  <a:tcPr marL="9525" marR="9525" marT="9525" marB="0" anchor="b"/>
                </a:tc>
                <a:tc>
                  <a:txBody>
                    <a:bodyPr/>
                    <a:lstStyle/>
                    <a:p>
                      <a:pPr algn="l" fontAlgn="b"/>
                      <a:r>
                        <a:rPr lang="en-US" sz="1400" b="0" i="0" u="none" strike="noStrike" dirty="0">
                          <a:solidFill>
                            <a:srgbClr val="000000"/>
                          </a:solidFill>
                          <a:effectLst/>
                          <a:latin typeface="Calibri" panose="020F0502020204030204" pitchFamily="34" charset="0"/>
                        </a:rPr>
                        <a:t>September 28, </a:t>
                      </a:r>
                      <a:r>
                        <a:rPr lang="en-US" sz="1400" b="0" i="0" u="none" strike="noStrike" dirty="0" smtClean="0">
                          <a:solidFill>
                            <a:srgbClr val="000000"/>
                          </a:solidFill>
                          <a:effectLst/>
                          <a:latin typeface="Calibri" panose="020F0502020204030204" pitchFamily="34" charset="0"/>
                        </a:rPr>
                        <a:t>2022</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7769549"/>
                  </a:ext>
                </a:extLst>
              </a:tr>
              <a:tr h="253954">
                <a:tc>
                  <a:txBody>
                    <a:bodyPr/>
                    <a:lstStyle/>
                    <a:p>
                      <a:pPr algn="l" fontAlgn="b"/>
                      <a:r>
                        <a:rPr lang="en-US" sz="1400" b="0" i="0" u="none" strike="noStrike" dirty="0" smtClean="0">
                          <a:solidFill>
                            <a:srgbClr val="000000"/>
                          </a:solidFill>
                          <a:effectLst/>
                          <a:latin typeface="Calibri" panose="020F0502020204030204" pitchFamily="34" charset="0"/>
                        </a:rPr>
                        <a:t>Tuesday</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400" b="0" i="0" u="none" strike="noStrike" dirty="0" smtClean="0">
                          <a:solidFill>
                            <a:srgbClr val="000000"/>
                          </a:solidFill>
                          <a:effectLst/>
                          <a:latin typeface="Calibri" panose="020F0502020204030204" pitchFamily="34" charset="0"/>
                        </a:rPr>
                        <a:t>November 1, 2022</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63004628"/>
                  </a:ext>
                </a:extLst>
              </a:tr>
              <a:tr h="253954">
                <a:tc>
                  <a:txBody>
                    <a:bodyPr/>
                    <a:lstStyle/>
                    <a:p>
                      <a:pPr algn="l" fontAlgn="b"/>
                      <a:r>
                        <a:rPr lang="en-US" sz="1400" b="0" i="0" u="none" strike="noStrike" dirty="0">
                          <a:solidFill>
                            <a:srgbClr val="000000"/>
                          </a:solidFill>
                          <a:effectLst/>
                          <a:latin typeface="Calibri" panose="020F0502020204030204" pitchFamily="34" charset="0"/>
                        </a:rPr>
                        <a:t>Tuesday</a:t>
                      </a:r>
                    </a:p>
                  </a:txBody>
                  <a:tcPr marL="9525" marR="9525" marT="9525" marB="0" anchor="b"/>
                </a:tc>
                <a:tc>
                  <a:txBody>
                    <a:bodyPr/>
                    <a:lstStyle/>
                    <a:p>
                      <a:pPr algn="l" fontAlgn="b"/>
                      <a:r>
                        <a:rPr lang="en-US" sz="1400" b="0" i="0" u="none" strike="noStrike" dirty="0">
                          <a:solidFill>
                            <a:srgbClr val="000000"/>
                          </a:solidFill>
                          <a:effectLst/>
                          <a:latin typeface="Calibri" panose="020F0502020204030204" pitchFamily="34" charset="0"/>
                        </a:rPr>
                        <a:t>November 29, </a:t>
                      </a:r>
                      <a:r>
                        <a:rPr lang="en-US" sz="1400" b="0" i="0" u="none" strike="noStrike" dirty="0" smtClean="0">
                          <a:solidFill>
                            <a:srgbClr val="000000"/>
                          </a:solidFill>
                          <a:effectLst/>
                          <a:latin typeface="Calibri" panose="020F0502020204030204" pitchFamily="34" charset="0"/>
                        </a:rPr>
                        <a:t>2022</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19566691"/>
                  </a:ext>
                </a:extLst>
              </a:tr>
              <a:tr h="253954">
                <a:tc>
                  <a:txBody>
                    <a:bodyPr/>
                    <a:lstStyle/>
                    <a:p>
                      <a:pPr algn="l" fontAlgn="b"/>
                      <a:r>
                        <a:rPr lang="en-US" sz="1400" b="0" i="0" u="none" strike="noStrike" dirty="0" smtClean="0">
                          <a:solidFill>
                            <a:srgbClr val="000000"/>
                          </a:solidFill>
                          <a:effectLst/>
                          <a:latin typeface="Calibri" panose="020F0502020204030204" pitchFamily="34" charset="0"/>
                        </a:rPr>
                        <a:t>Tuesday</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400" b="0" i="0" u="none" strike="noStrike" dirty="0">
                          <a:solidFill>
                            <a:srgbClr val="000000"/>
                          </a:solidFill>
                          <a:effectLst/>
                          <a:latin typeface="Calibri" panose="020F0502020204030204" pitchFamily="34" charset="0"/>
                        </a:rPr>
                        <a:t>January </a:t>
                      </a:r>
                      <a:r>
                        <a:rPr lang="en-US" sz="1400" b="0" i="0" u="none" strike="noStrike" dirty="0" smtClean="0">
                          <a:solidFill>
                            <a:srgbClr val="000000"/>
                          </a:solidFill>
                          <a:effectLst/>
                          <a:latin typeface="Calibri" panose="020F0502020204030204" pitchFamily="34" charset="0"/>
                        </a:rPr>
                        <a:t>3, 2023</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06228443"/>
                  </a:ext>
                </a:extLst>
              </a:tr>
            </a:tbl>
          </a:graphicData>
        </a:graphic>
      </p:graphicFrame>
    </p:spTree>
    <p:extLst>
      <p:ext uri="{BB962C8B-B14F-4D97-AF65-F5344CB8AC3E}">
        <p14:creationId xmlns:p14="http://schemas.microsoft.com/office/powerpoint/2010/main" val="30899891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195" y="1916264"/>
            <a:ext cx="8595360" cy="1011413"/>
          </a:xfrm>
          <a:solidFill>
            <a:schemeClr val="accent1">
              <a:lumMod val="40000"/>
              <a:lumOff val="60000"/>
            </a:schemeClr>
          </a:solidFill>
        </p:spPr>
        <p:txBody>
          <a:bodyPr>
            <a:noAutofit/>
          </a:bodyPr>
          <a:lstStyle/>
          <a:p>
            <a:pPr algn="ctr"/>
            <a:r>
              <a:rPr lang="en-US" sz="2400" dirty="0">
                <a:latin typeface="Arial" panose="020B0604020202020204" pitchFamily="34" charset="0"/>
                <a:cs typeface="Arial" panose="020B0604020202020204" pitchFamily="34" charset="0"/>
              </a:rPr>
              <a:t>Methodology</a:t>
            </a:r>
          </a:p>
        </p:txBody>
      </p:sp>
      <p:sp>
        <p:nvSpPr>
          <p:cNvPr id="4" name="Slide Number Placeholder 3"/>
          <p:cNvSpPr>
            <a:spLocks noGrp="1"/>
          </p:cNvSpPr>
          <p:nvPr>
            <p:ph type="sldNum" sz="quarter" idx="12"/>
          </p:nvPr>
        </p:nvSpPr>
        <p:spPr/>
        <p:txBody>
          <a:bodyPr/>
          <a:lstStyle/>
          <a:p>
            <a:pPr>
              <a:defRPr/>
            </a:pPr>
            <a:fld id="{EC99EBC0-2918-4B4F-93DA-0B4F20EA1051}" type="slidenum">
              <a:rPr lang="en-US">
                <a:solidFill>
                  <a:prstClr val="black">
                    <a:tint val="75000"/>
                  </a:prstClr>
                </a:solidFill>
                <a:latin typeface="Calibri"/>
              </a:rPr>
              <a:pPr>
                <a:defRPr/>
              </a:pPr>
              <a:t>33</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63095966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27" y="83128"/>
            <a:ext cx="8229600" cy="777240"/>
          </a:xfrm>
          <a:solidFill>
            <a:schemeClr val="accent1">
              <a:lumMod val="40000"/>
              <a:lumOff val="60000"/>
            </a:schemeClr>
          </a:solidFill>
        </p:spPr>
        <p:txBody>
          <a:bodyPr>
            <a:noAutofit/>
          </a:bodyPr>
          <a:lstStyle/>
          <a:p>
            <a:pPr algn="ctr"/>
            <a:r>
              <a:rPr lang="en-US" sz="2600" dirty="0">
                <a:latin typeface="Arial" panose="020B0604020202020204" pitchFamily="34" charset="0"/>
                <a:cs typeface="Arial" panose="020B0604020202020204" pitchFamily="34" charset="0"/>
              </a:rPr>
              <a:t>National Mortgage </a:t>
            </a:r>
            <a:r>
              <a:rPr lang="en-US" sz="2600" dirty="0" smtClean="0">
                <a:latin typeface="Arial" panose="020B0604020202020204" pitchFamily="34" charset="0"/>
                <a:cs typeface="Arial" panose="020B0604020202020204" pitchFamily="34" charset="0"/>
              </a:rPr>
              <a:t>Default Rate (NMDR): </a:t>
            </a:r>
            <a:br>
              <a:rPr lang="en-US" sz="2600" dirty="0" smtClean="0">
                <a:latin typeface="Arial" panose="020B0604020202020204" pitchFamily="34" charset="0"/>
                <a:cs typeface="Arial" panose="020B0604020202020204" pitchFamily="34" charset="0"/>
              </a:rPr>
            </a:br>
            <a:r>
              <a:rPr lang="en-US" sz="2600" dirty="0" smtClean="0">
                <a:latin typeface="Arial" panose="020B0604020202020204" pitchFamily="34" charset="0"/>
                <a:cs typeface="Arial" panose="020B0604020202020204" pitchFamily="34" charset="0"/>
              </a:rPr>
              <a:t>A </a:t>
            </a:r>
            <a:r>
              <a:rPr lang="en-US" sz="2600" dirty="0">
                <a:latin typeface="Arial" panose="020B0604020202020204" pitchFamily="34" charset="0"/>
                <a:cs typeface="Arial" panose="020B0604020202020204" pitchFamily="34" charset="0"/>
              </a:rPr>
              <a:t>Quick Primer</a:t>
            </a:r>
          </a:p>
        </p:txBody>
      </p:sp>
      <p:sp>
        <p:nvSpPr>
          <p:cNvPr id="3" name="Content Placeholder 2"/>
          <p:cNvSpPr>
            <a:spLocks noGrp="1"/>
          </p:cNvSpPr>
          <p:nvPr>
            <p:ph idx="1"/>
          </p:nvPr>
        </p:nvSpPr>
        <p:spPr>
          <a:xfrm>
            <a:off x="102358" y="1006476"/>
            <a:ext cx="8902338" cy="5715000"/>
          </a:xfrm>
        </p:spPr>
        <p:txBody>
          <a:bodyPr>
            <a:noAutofit/>
          </a:bodyPr>
          <a:lstStyle/>
          <a:p>
            <a:pPr>
              <a:spcBef>
                <a:spcPts val="0"/>
              </a:spcBef>
            </a:pPr>
            <a:r>
              <a:rPr lang="en-US" sz="1800" dirty="0">
                <a:latin typeface="Arial" panose="020B0604020202020204" pitchFamily="34" charset="0"/>
                <a:cs typeface="Arial" panose="020B0604020202020204" pitchFamily="34" charset="0"/>
              </a:rPr>
              <a:t>Overall goal: </a:t>
            </a:r>
          </a:p>
          <a:p>
            <a:pPr lvl="1">
              <a:spcBef>
                <a:spcPts val="0"/>
              </a:spcBef>
            </a:pPr>
            <a:r>
              <a:rPr lang="en-US" sz="1400" dirty="0">
                <a:latin typeface="Arial" panose="020B0604020202020204" pitchFamily="34" charset="0"/>
                <a:cs typeface="Arial" panose="020B0604020202020204" pitchFamily="34" charset="0"/>
              </a:rPr>
              <a:t>Monitor market stability through accurate, real-time tracking of leverage that, if left unchecked, would result in destructive housing booms/busts.</a:t>
            </a:r>
          </a:p>
          <a:p>
            <a:pPr>
              <a:lnSpc>
                <a:spcPct val="90000"/>
              </a:lnSpc>
              <a:spcBef>
                <a:spcPts val="0"/>
              </a:spcBef>
            </a:pPr>
            <a:endParaRPr lang="en-US" sz="1800" dirty="0">
              <a:latin typeface="Arial" panose="020B0604020202020204" pitchFamily="34" charset="0"/>
              <a:cs typeface="Arial" panose="020B0604020202020204" pitchFamily="34" charset="0"/>
            </a:endParaRPr>
          </a:p>
          <a:p>
            <a:pPr>
              <a:lnSpc>
                <a:spcPct val="90000"/>
              </a:lnSpc>
              <a:spcBef>
                <a:spcPts val="0"/>
              </a:spcBef>
            </a:pPr>
            <a:r>
              <a:rPr lang="en-US" sz="1800" dirty="0">
                <a:latin typeface="Arial" panose="020B0604020202020204" pitchFamily="34" charset="0"/>
                <a:cs typeface="Arial" panose="020B0604020202020204" pitchFamily="34" charset="0"/>
              </a:rPr>
              <a:t>Principles behind the </a:t>
            </a:r>
            <a:r>
              <a:rPr lang="en-US" sz="1800" dirty="0" smtClean="0">
                <a:latin typeface="Arial" panose="020B0604020202020204" pitchFamily="34" charset="0"/>
                <a:cs typeface="Arial" panose="020B0604020202020204" pitchFamily="34" charset="0"/>
              </a:rPr>
              <a:t>NMDR  </a:t>
            </a:r>
            <a:endParaRPr lang="en-US" sz="1800" dirty="0">
              <a:latin typeface="Arial" panose="020B0604020202020204" pitchFamily="34" charset="0"/>
              <a:cs typeface="Arial" panose="020B0604020202020204" pitchFamily="34" charset="0"/>
            </a:endParaRPr>
          </a:p>
          <a:p>
            <a:pPr lvl="1">
              <a:spcBef>
                <a:spcPts val="0"/>
              </a:spcBef>
            </a:pPr>
            <a:r>
              <a:rPr lang="en-US" sz="1400" dirty="0" smtClean="0">
                <a:latin typeface="Arial" pitchFamily="34" charset="0"/>
                <a:cs typeface="Arial" pitchFamily="34" charset="0"/>
              </a:rPr>
              <a:t>NMDR </a:t>
            </a:r>
            <a:r>
              <a:rPr lang="en-US" sz="1400" dirty="0">
                <a:latin typeface="Arial" pitchFamily="34" charset="0"/>
                <a:cs typeface="Arial" pitchFamily="34" charset="0"/>
              </a:rPr>
              <a:t>is a stress test, similar to a car crash safety rating or hurricane rating for buildings.</a:t>
            </a:r>
          </a:p>
          <a:p>
            <a:pPr lvl="1">
              <a:spcBef>
                <a:spcPts val="0"/>
              </a:spcBef>
            </a:pPr>
            <a:r>
              <a:rPr lang="en-US" sz="1400" dirty="0">
                <a:latin typeface="Arial" pitchFamily="34" charset="0"/>
                <a:cs typeface="Arial" pitchFamily="34" charset="0"/>
              </a:rPr>
              <a:t>The </a:t>
            </a:r>
            <a:r>
              <a:rPr lang="en-US" sz="1400" dirty="0" smtClean="0">
                <a:latin typeface="Arial" pitchFamily="34" charset="0"/>
                <a:cs typeface="Arial" pitchFamily="34" charset="0"/>
              </a:rPr>
              <a:t>NMDR’s </a:t>
            </a:r>
            <a:r>
              <a:rPr lang="en-US" sz="1400" dirty="0">
                <a:latin typeface="Arial" pitchFamily="34" charset="0"/>
                <a:cs typeface="Arial" pitchFamily="34" charset="0"/>
              </a:rPr>
              <a:t>stress event is the financial crisis from 2007.</a:t>
            </a:r>
          </a:p>
          <a:p>
            <a:pPr>
              <a:lnSpc>
                <a:spcPct val="90000"/>
              </a:lnSpc>
              <a:spcBef>
                <a:spcPts val="0"/>
              </a:spcBef>
            </a:pPr>
            <a:endParaRPr lang="en-US" sz="1800" dirty="0">
              <a:latin typeface="Arial" panose="020B0604020202020204" pitchFamily="34" charset="0"/>
              <a:cs typeface="Arial" panose="020B0604020202020204" pitchFamily="34" charset="0"/>
            </a:endParaRPr>
          </a:p>
          <a:p>
            <a:pPr>
              <a:lnSpc>
                <a:spcPct val="90000"/>
              </a:lnSpc>
              <a:spcBef>
                <a:spcPts val="0"/>
              </a:spcBef>
            </a:pPr>
            <a:r>
              <a:rPr lang="en-US" sz="1800" dirty="0">
                <a:latin typeface="Arial" panose="020B0604020202020204" pitchFamily="34" charset="0"/>
                <a:cs typeface="Arial" panose="020B0604020202020204" pitchFamily="34" charset="0"/>
              </a:rPr>
              <a:t>Basics of index construction</a:t>
            </a:r>
          </a:p>
          <a:p>
            <a:pPr lvl="1">
              <a:lnSpc>
                <a:spcPct val="90000"/>
              </a:lnSpc>
              <a:spcBef>
                <a:spcPts val="0"/>
              </a:spcBef>
            </a:pPr>
            <a:r>
              <a:rPr lang="en-US" sz="1400" dirty="0">
                <a:latin typeface="Arial" pitchFamily="34" charset="0"/>
                <a:cs typeface="Arial" pitchFamily="34" charset="0"/>
              </a:rPr>
              <a:t>The </a:t>
            </a:r>
            <a:r>
              <a:rPr lang="en-US" sz="1400" dirty="0" smtClean="0">
                <a:latin typeface="Arial" pitchFamily="34" charset="0"/>
                <a:cs typeface="Arial" pitchFamily="34" charset="0"/>
              </a:rPr>
              <a:t>NMDR </a:t>
            </a:r>
            <a:r>
              <a:rPr lang="en-US" sz="1400" dirty="0">
                <a:latin typeface="Arial" pitchFamily="34" charset="0"/>
                <a:cs typeface="Arial" pitchFamily="34" charset="0"/>
              </a:rPr>
              <a:t>is a standardized quantitative index for mortgage risk (leverage) </a:t>
            </a:r>
          </a:p>
          <a:p>
            <a:pPr lvl="1">
              <a:spcBef>
                <a:spcPts val="0"/>
              </a:spcBef>
            </a:pPr>
            <a:r>
              <a:rPr lang="en-US" sz="1400" dirty="0">
                <a:latin typeface="Arial" pitchFamily="34" charset="0"/>
                <a:cs typeface="Arial" pitchFamily="34" charset="0"/>
              </a:rPr>
              <a:t>Places loans in risk buckets and assesses default risk based on the performance of the </a:t>
            </a:r>
            <a:r>
              <a:rPr lang="en-US" sz="1400" dirty="0" smtClean="0">
                <a:latin typeface="Arial" pitchFamily="34" charset="0"/>
                <a:cs typeface="Arial" pitchFamily="34" charset="0"/>
              </a:rPr>
              <a:t>2006-07 </a:t>
            </a:r>
            <a:r>
              <a:rPr lang="en-US" sz="1400" dirty="0">
                <a:latin typeface="Arial" pitchFamily="34" charset="0"/>
                <a:cs typeface="Arial" pitchFamily="34" charset="0"/>
              </a:rPr>
              <a:t>vintage loans with similar characteristics</a:t>
            </a:r>
          </a:p>
          <a:p>
            <a:pPr>
              <a:spcBef>
                <a:spcPts val="0"/>
              </a:spcBef>
            </a:pPr>
            <a:endParaRPr lang="en-US" sz="1800" dirty="0">
              <a:latin typeface="Arial" panose="020B0604020202020204" pitchFamily="34" charset="0"/>
              <a:cs typeface="Arial" panose="020B0604020202020204" pitchFamily="34" charset="0"/>
            </a:endParaRPr>
          </a:p>
          <a:p>
            <a:pPr>
              <a:spcBef>
                <a:spcPts val="0"/>
              </a:spcBef>
            </a:pPr>
            <a:r>
              <a:rPr lang="en-US" sz="1800" dirty="0">
                <a:latin typeface="Arial" panose="020B0604020202020204" pitchFamily="34" charset="0"/>
                <a:cs typeface="Arial" panose="020B0604020202020204" pitchFamily="34" charset="0"/>
              </a:rPr>
              <a:t>Advantages of the </a:t>
            </a:r>
            <a:r>
              <a:rPr lang="en-US" sz="1800" dirty="0" smtClean="0">
                <a:latin typeface="Arial" panose="020B0604020202020204" pitchFamily="34" charset="0"/>
                <a:cs typeface="Arial" panose="020B0604020202020204" pitchFamily="34" charset="0"/>
              </a:rPr>
              <a:t>NMDR</a:t>
            </a:r>
            <a:endParaRPr lang="en-US" sz="1800" dirty="0">
              <a:latin typeface="Arial" panose="020B0604020202020204" pitchFamily="34" charset="0"/>
              <a:cs typeface="Arial" panose="020B0604020202020204" pitchFamily="34" charset="0"/>
            </a:endParaRPr>
          </a:p>
          <a:p>
            <a:pPr lvl="1">
              <a:spcBef>
                <a:spcPts val="0"/>
              </a:spcBef>
            </a:pPr>
            <a:r>
              <a:rPr lang="en-US" sz="1400" dirty="0">
                <a:latin typeface="Arial" pitchFamily="34" charset="0"/>
                <a:cs typeface="Arial" pitchFamily="34" charset="0"/>
              </a:rPr>
              <a:t>Near-complete census of gov’t-guaranteed loans, </a:t>
            </a:r>
          </a:p>
          <a:p>
            <a:pPr lvl="1">
              <a:spcBef>
                <a:spcPts val="0"/>
              </a:spcBef>
            </a:pPr>
            <a:r>
              <a:rPr lang="en-US" sz="1400" dirty="0">
                <a:latin typeface="Arial" pitchFamily="34" charset="0"/>
                <a:cs typeface="Arial" pitchFamily="34" charset="0"/>
              </a:rPr>
              <a:t>Accurate, timely, and in-depth coverage of purchase mortgage trends</a:t>
            </a:r>
          </a:p>
          <a:p>
            <a:pPr lvl="1">
              <a:spcBef>
                <a:spcPts val="0"/>
              </a:spcBef>
            </a:pPr>
            <a:r>
              <a:rPr lang="en-US" sz="1400" dirty="0" smtClean="0">
                <a:latin typeface="Arial" pitchFamily="34" charset="0"/>
                <a:cs typeface="Arial" pitchFamily="34" charset="0"/>
              </a:rPr>
              <a:t>NMDR </a:t>
            </a:r>
            <a:r>
              <a:rPr lang="en-US" sz="1400" dirty="0">
                <a:latin typeface="Arial" pitchFamily="34" charset="0"/>
                <a:cs typeface="Arial" pitchFamily="34" charset="0"/>
              </a:rPr>
              <a:t>provides significant signals of market trends without the noise of other indices</a:t>
            </a:r>
          </a:p>
          <a:p>
            <a:pPr>
              <a:lnSpc>
                <a:spcPct val="90000"/>
              </a:lnSpc>
              <a:spcBef>
                <a:spcPts val="0"/>
              </a:spcBef>
            </a:pPr>
            <a:endParaRPr lang="en-US" sz="1800" dirty="0" smtClean="0">
              <a:latin typeface="Arial" panose="020B0604020202020204" pitchFamily="34" charset="0"/>
              <a:cs typeface="Arial" panose="020B0604020202020204" pitchFamily="34" charset="0"/>
            </a:endParaRPr>
          </a:p>
          <a:p>
            <a:pPr>
              <a:lnSpc>
                <a:spcPct val="90000"/>
              </a:lnSpc>
              <a:spcBef>
                <a:spcPts val="0"/>
              </a:spcBef>
            </a:pPr>
            <a:r>
              <a:rPr lang="en-US" sz="1800" dirty="0" smtClean="0">
                <a:latin typeface="Arial" panose="020B0604020202020204" pitchFamily="34" charset="0"/>
                <a:cs typeface="Arial" panose="020B0604020202020204" pitchFamily="34" charset="0"/>
              </a:rPr>
              <a:t>Difference to the prior National Mortgage Risk Index (NMRI)</a:t>
            </a:r>
          </a:p>
          <a:p>
            <a:pPr lvl="1">
              <a:spcBef>
                <a:spcPts val="0"/>
              </a:spcBef>
            </a:pPr>
            <a:r>
              <a:rPr lang="en-US" sz="1400" dirty="0" smtClean="0">
                <a:latin typeface="Arial" panose="020B0604020202020204" pitchFamily="34" charset="0"/>
                <a:cs typeface="Arial" panose="020B0604020202020204" pitchFamily="34" charset="0"/>
              </a:rPr>
              <a:t>The NMRI was based on the performance of Freddie loans originated in 2007 through the end of 2012</a:t>
            </a:r>
          </a:p>
          <a:p>
            <a:pPr lvl="1">
              <a:spcBef>
                <a:spcPts val="0"/>
              </a:spcBef>
            </a:pPr>
            <a:r>
              <a:rPr lang="en-US" sz="1400" dirty="0" smtClean="0">
                <a:latin typeface="Arial" panose="020B0604020202020204" pitchFamily="34" charset="0"/>
                <a:cs typeface="Arial" panose="020B0604020202020204" pitchFamily="34" charset="0"/>
              </a:rPr>
              <a:t>The NMDR is based on GSE, FHA, PLS, Portfolio and VA loans originated in 2006-07 through 2019.</a:t>
            </a:r>
          </a:p>
          <a:p>
            <a:pPr lvl="1">
              <a:spcBef>
                <a:spcPts val="0"/>
              </a:spcBef>
            </a:pPr>
            <a:endParaRPr lang="en-US" sz="1400" dirty="0">
              <a:latin typeface="Arial" panose="020B0604020202020204" pitchFamily="34" charset="0"/>
              <a:cs typeface="Arial" panose="020B0604020202020204" pitchFamily="34" charset="0"/>
            </a:endParaRPr>
          </a:p>
          <a:p>
            <a:pPr>
              <a:lnSpc>
                <a:spcPct val="90000"/>
              </a:lnSpc>
              <a:spcBef>
                <a:spcPts val="0"/>
              </a:spcBef>
            </a:pPr>
            <a:r>
              <a:rPr lang="en-US" sz="1800" dirty="0">
                <a:latin typeface="Arial" panose="020B0604020202020204" pitchFamily="34" charset="0"/>
                <a:cs typeface="Arial" panose="020B0604020202020204" pitchFamily="34" charset="0"/>
              </a:rPr>
              <a:t>What does an increasing or decreasing </a:t>
            </a:r>
            <a:r>
              <a:rPr lang="en-US" sz="1800" dirty="0" smtClean="0">
                <a:latin typeface="Arial" panose="020B0604020202020204" pitchFamily="34" charset="0"/>
                <a:cs typeface="Arial" panose="020B0604020202020204" pitchFamily="34" charset="0"/>
              </a:rPr>
              <a:t>NMDR </a:t>
            </a:r>
            <a:r>
              <a:rPr lang="en-US" sz="1800" dirty="0">
                <a:latin typeface="Arial" panose="020B0604020202020204" pitchFamily="34" charset="0"/>
                <a:cs typeface="Arial" panose="020B0604020202020204" pitchFamily="34" charset="0"/>
              </a:rPr>
              <a:t>mean?</a:t>
            </a:r>
          </a:p>
          <a:p>
            <a:pPr lvl="1">
              <a:lnSpc>
                <a:spcPct val="90000"/>
              </a:lnSpc>
              <a:spcBef>
                <a:spcPts val="0"/>
              </a:spcBef>
            </a:pPr>
            <a:r>
              <a:rPr lang="en-US" sz="1400" dirty="0">
                <a:latin typeface="Arial" panose="020B0604020202020204" pitchFamily="34" charset="0"/>
                <a:cs typeface="Arial" panose="020B0604020202020204" pitchFamily="34" charset="0"/>
              </a:rPr>
              <a:t>Increasing NMDR</a:t>
            </a:r>
            <a:r>
              <a:rPr lang="en-US" sz="1400" dirty="0" smtClean="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 increasing leverage = looser lending</a:t>
            </a:r>
          </a:p>
          <a:p>
            <a:pPr lvl="1">
              <a:lnSpc>
                <a:spcPct val="90000"/>
              </a:lnSpc>
              <a:spcBef>
                <a:spcPts val="0"/>
              </a:spcBef>
            </a:pPr>
            <a:r>
              <a:rPr lang="en-US" sz="1400" dirty="0">
                <a:latin typeface="Arial" panose="020B0604020202020204" pitchFamily="34" charset="0"/>
                <a:cs typeface="Arial" panose="020B0604020202020204" pitchFamily="34" charset="0"/>
              </a:rPr>
              <a:t>Decreasing </a:t>
            </a:r>
            <a:r>
              <a:rPr lang="en-US" sz="1400" dirty="0" smtClean="0">
                <a:latin typeface="Arial" panose="020B0604020202020204" pitchFamily="34" charset="0"/>
                <a:cs typeface="Arial" panose="020B0604020202020204" pitchFamily="34" charset="0"/>
              </a:rPr>
              <a:t>NMDR </a:t>
            </a:r>
            <a:r>
              <a:rPr lang="en-US" sz="1400" dirty="0">
                <a:latin typeface="Arial" panose="020B0604020202020204" pitchFamily="34" charset="0"/>
                <a:cs typeface="Arial" panose="020B0604020202020204" pitchFamily="34" charset="0"/>
              </a:rPr>
              <a:t>= decreasing leverage = tighter lending</a:t>
            </a:r>
          </a:p>
          <a:p>
            <a:pPr lvl="1">
              <a:lnSpc>
                <a:spcPct val="90000"/>
              </a:lnSpc>
              <a:spcBef>
                <a:spcPts val="0"/>
              </a:spcBef>
            </a:pPr>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AA64661E-BB1B-4562-AFE2-BCC756829917}" type="slidenum">
              <a:rPr lang="en-US" smtClean="0"/>
              <a:pPr/>
              <a:t>34</a:t>
            </a:fld>
            <a:endParaRPr lang="en-US" dirty="0"/>
          </a:p>
        </p:txBody>
      </p:sp>
    </p:spTree>
    <p:extLst>
      <p:ext uri="{BB962C8B-B14F-4D97-AF65-F5344CB8AC3E}">
        <p14:creationId xmlns:p14="http://schemas.microsoft.com/office/powerpoint/2010/main" val="39499380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548640"/>
          </a:xfrm>
          <a:solidFill>
            <a:schemeClr val="accent1">
              <a:lumMod val="40000"/>
              <a:lumOff val="60000"/>
            </a:schemeClr>
          </a:solidFill>
        </p:spPr>
        <p:txBody>
          <a:bodyPr>
            <a:noAutofit/>
          </a:bodyPr>
          <a:lstStyle/>
          <a:p>
            <a:pPr algn="ctr"/>
            <a:r>
              <a:rPr lang="en-US" sz="2600" dirty="0">
                <a:latin typeface="Arial" panose="020B0604020202020204" pitchFamily="34" charset="0"/>
                <a:cs typeface="Arial" panose="020B0604020202020204" pitchFamily="34" charset="0"/>
              </a:rPr>
              <a:t>Stressed Default Rates, Home Purchase Loans</a:t>
            </a:r>
          </a:p>
        </p:txBody>
      </p:sp>
      <p:sp>
        <p:nvSpPr>
          <p:cNvPr id="3" name="Content Placeholder 2"/>
          <p:cNvSpPr>
            <a:spLocks noGrp="1"/>
          </p:cNvSpPr>
          <p:nvPr>
            <p:ph idx="1"/>
          </p:nvPr>
        </p:nvSpPr>
        <p:spPr>
          <a:xfrm>
            <a:off x="571500" y="4221480"/>
            <a:ext cx="8153400" cy="2341880"/>
          </a:xfrm>
        </p:spPr>
        <p:txBody>
          <a:bodyPr>
            <a:noAutofit/>
          </a:bodyPr>
          <a:lstStyle/>
          <a:p>
            <a:pPr>
              <a:lnSpc>
                <a:spcPct val="90000"/>
              </a:lnSpc>
              <a:spcBef>
                <a:spcPts val="0"/>
              </a:spcBef>
            </a:pPr>
            <a:r>
              <a:rPr lang="en-US" sz="1500" dirty="0">
                <a:latin typeface="Arial" panose="020B0604020202020204" pitchFamily="34" charset="0"/>
                <a:cs typeface="Arial" panose="020B0604020202020204" pitchFamily="34" charset="0"/>
              </a:rPr>
              <a:t>Takeaway: Huge spread of default rates across risk buckets</a:t>
            </a:r>
          </a:p>
          <a:p>
            <a:pPr>
              <a:lnSpc>
                <a:spcPct val="90000"/>
              </a:lnSpc>
              <a:spcBef>
                <a:spcPts val="0"/>
              </a:spcBef>
            </a:pPr>
            <a:endParaRPr lang="en-US" sz="1500" dirty="0">
              <a:latin typeface="Arial" panose="020B0604020202020204" pitchFamily="34" charset="0"/>
              <a:cs typeface="Arial" panose="020B0604020202020204" pitchFamily="34" charset="0"/>
            </a:endParaRPr>
          </a:p>
          <a:p>
            <a:pPr>
              <a:lnSpc>
                <a:spcPct val="90000"/>
              </a:lnSpc>
              <a:spcBef>
                <a:spcPts val="0"/>
              </a:spcBef>
            </a:pPr>
            <a:r>
              <a:rPr lang="en-US" sz="1500" dirty="0" smtClean="0">
                <a:latin typeface="Arial" panose="020B0604020202020204" pitchFamily="34" charset="0"/>
                <a:cs typeface="Arial" panose="020B0604020202020204" pitchFamily="34" charset="0"/>
              </a:rPr>
              <a:t>Default rates are calculated separately for home purchase loans, rate-and-term refinance loans, and cash-out refinance loans by market segment (FHA, Enterprise, PLS, and VA).</a:t>
            </a:r>
          </a:p>
          <a:p>
            <a:pPr>
              <a:lnSpc>
                <a:spcPct val="90000"/>
              </a:lnSpc>
              <a:spcBef>
                <a:spcPts val="0"/>
              </a:spcBef>
            </a:pPr>
            <a:endParaRPr lang="en-US" sz="1500" dirty="0">
              <a:latin typeface="Arial" panose="020B0604020202020204" pitchFamily="34" charset="0"/>
              <a:cs typeface="Arial" panose="020B0604020202020204" pitchFamily="34" charset="0"/>
            </a:endParaRPr>
          </a:p>
          <a:p>
            <a:pPr>
              <a:lnSpc>
                <a:spcPct val="90000"/>
              </a:lnSpc>
              <a:spcBef>
                <a:spcPts val="0"/>
              </a:spcBef>
            </a:pPr>
            <a:r>
              <a:rPr lang="en-US" sz="1500" dirty="0" smtClean="0">
                <a:latin typeface="Arial" panose="020B0604020202020204" pitchFamily="34" charset="0"/>
                <a:cs typeface="Arial" panose="020B0604020202020204" pitchFamily="34" charset="0"/>
              </a:rPr>
              <a:t>Additional </a:t>
            </a:r>
            <a:r>
              <a:rPr lang="en-US" sz="1500" dirty="0">
                <a:latin typeface="Arial" panose="020B0604020202020204" pitchFamily="34" charset="0"/>
                <a:cs typeface="Arial" panose="020B0604020202020204" pitchFamily="34" charset="0"/>
              </a:rPr>
              <a:t>loan risk factors are applied to </a:t>
            </a:r>
            <a:r>
              <a:rPr lang="en-US" sz="1500" dirty="0" smtClean="0">
                <a:latin typeface="Arial" panose="020B0604020202020204" pitchFamily="34" charset="0"/>
                <a:cs typeface="Arial" panose="020B0604020202020204" pitchFamily="34" charset="0"/>
              </a:rPr>
              <a:t>investor </a:t>
            </a:r>
            <a:r>
              <a:rPr lang="en-US" sz="1500" dirty="0">
                <a:latin typeface="Arial" panose="020B0604020202020204" pitchFamily="34" charset="0"/>
                <a:cs typeface="Arial" panose="020B0604020202020204" pitchFamily="34" charset="0"/>
              </a:rPr>
              <a:t>loans, second homes, 15 year terms, and 20 year </a:t>
            </a:r>
            <a:r>
              <a:rPr lang="en-US" sz="1500" dirty="0" smtClean="0">
                <a:latin typeface="Arial" panose="020B0604020202020204" pitchFamily="34" charset="0"/>
                <a:cs typeface="Arial" panose="020B0604020202020204" pitchFamily="34" charset="0"/>
              </a:rPr>
              <a:t>terms.</a:t>
            </a:r>
            <a:endParaRPr lang="en-US" dirty="0"/>
          </a:p>
          <a:p>
            <a:pPr marL="342900" lvl="1" indent="-342900">
              <a:lnSpc>
                <a:spcPct val="90000"/>
              </a:lnSpc>
              <a:spcBef>
                <a:spcPts val="1200"/>
              </a:spcBef>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AA64661E-BB1B-4562-AFE2-BCC756829917}" type="slidenum">
              <a:rPr lang="en-US" smtClean="0"/>
              <a:pPr/>
              <a:t>35</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177645637"/>
              </p:ext>
            </p:extLst>
          </p:nvPr>
        </p:nvGraphicFramePr>
        <p:xfrm>
          <a:off x="1447800" y="1143000"/>
          <a:ext cx="6400800" cy="2865120"/>
        </p:xfrm>
        <a:graphic>
          <a:graphicData uri="http://schemas.openxmlformats.org/drawingml/2006/table">
            <a:tbl>
              <a:tblPr firstRow="1" bandRow="1">
                <a:tableStyleId>{5C22544A-7EE6-4342-B048-85BDC9FD1C3A}</a:tableStyleId>
              </a:tblPr>
              <a:tblGrid>
                <a:gridCol w="1280160">
                  <a:extLst>
                    <a:ext uri="{9D8B030D-6E8A-4147-A177-3AD203B41FA5}">
                      <a16:colId xmlns:a16="http://schemas.microsoft.com/office/drawing/2014/main" val="20000"/>
                    </a:ext>
                  </a:extLst>
                </a:gridCol>
                <a:gridCol w="1280160">
                  <a:extLst>
                    <a:ext uri="{9D8B030D-6E8A-4147-A177-3AD203B41FA5}">
                      <a16:colId xmlns:a16="http://schemas.microsoft.com/office/drawing/2014/main" val="20001"/>
                    </a:ext>
                  </a:extLst>
                </a:gridCol>
                <a:gridCol w="1280160">
                  <a:extLst>
                    <a:ext uri="{9D8B030D-6E8A-4147-A177-3AD203B41FA5}">
                      <a16:colId xmlns:a16="http://schemas.microsoft.com/office/drawing/2014/main" val="20002"/>
                    </a:ext>
                  </a:extLst>
                </a:gridCol>
                <a:gridCol w="1280160">
                  <a:extLst>
                    <a:ext uri="{9D8B030D-6E8A-4147-A177-3AD203B41FA5}">
                      <a16:colId xmlns:a16="http://schemas.microsoft.com/office/drawing/2014/main" val="20003"/>
                    </a:ext>
                  </a:extLst>
                </a:gridCol>
                <a:gridCol w="1280160">
                  <a:extLst>
                    <a:ext uri="{9D8B030D-6E8A-4147-A177-3AD203B41FA5}">
                      <a16:colId xmlns:a16="http://schemas.microsoft.com/office/drawing/2014/main" val="20004"/>
                    </a:ext>
                  </a:extLst>
                </a:gridCol>
              </a:tblGrid>
              <a:tr h="370840">
                <a:tc>
                  <a:txBody>
                    <a:bodyPr/>
                    <a:lstStyle/>
                    <a:p>
                      <a:pPr algn="ctr"/>
                      <a:r>
                        <a:rPr lang="en-US" sz="1400" dirty="0">
                          <a:latin typeface="Arial" pitchFamily="34" charset="0"/>
                          <a:cs typeface="Arial" pitchFamily="34" charset="0"/>
                        </a:rPr>
                        <a:t>Risk Bucket</a:t>
                      </a:r>
                    </a:p>
                  </a:txBody>
                  <a:tcPr anchor="ctr">
                    <a:solidFill>
                      <a:schemeClr val="accent1">
                        <a:lumMod val="75000"/>
                      </a:schemeClr>
                    </a:solidFill>
                  </a:tcPr>
                </a:tc>
                <a:tc>
                  <a:txBody>
                    <a:bodyPr/>
                    <a:lstStyle/>
                    <a:p>
                      <a:pPr algn="ctr"/>
                      <a:r>
                        <a:rPr lang="en-US" sz="1400" dirty="0">
                          <a:solidFill>
                            <a:schemeClr val="bg1"/>
                          </a:solidFill>
                          <a:latin typeface="Arial" pitchFamily="34" charset="0"/>
                          <a:cs typeface="Arial" pitchFamily="34" charset="0"/>
                        </a:rPr>
                        <a:t>Credit Score</a:t>
                      </a:r>
                    </a:p>
                  </a:txBody>
                  <a:tcPr anchor="ctr">
                    <a:solidFill>
                      <a:schemeClr val="accent1">
                        <a:lumMod val="75000"/>
                      </a:schemeClr>
                    </a:solidFill>
                  </a:tcPr>
                </a:tc>
                <a:tc>
                  <a:txBody>
                    <a:bodyPr/>
                    <a:lstStyle/>
                    <a:p>
                      <a:pPr algn="ctr"/>
                      <a:r>
                        <a:rPr lang="en-US" sz="1400" dirty="0">
                          <a:solidFill>
                            <a:schemeClr val="bg1"/>
                          </a:solidFill>
                          <a:latin typeface="Arial" pitchFamily="34" charset="0"/>
                          <a:cs typeface="Arial" pitchFamily="34" charset="0"/>
                        </a:rPr>
                        <a:t>CLTV</a:t>
                      </a:r>
                    </a:p>
                  </a:txBody>
                  <a:tcPr anchor="ctr">
                    <a:solidFill>
                      <a:schemeClr val="accent1">
                        <a:lumMod val="75000"/>
                      </a:schemeClr>
                    </a:solidFill>
                  </a:tcPr>
                </a:tc>
                <a:tc>
                  <a:txBody>
                    <a:bodyPr/>
                    <a:lstStyle/>
                    <a:p>
                      <a:pPr algn="ctr"/>
                      <a:r>
                        <a:rPr lang="en-US" sz="1400" dirty="0">
                          <a:latin typeface="Arial" pitchFamily="34" charset="0"/>
                          <a:cs typeface="Arial" pitchFamily="34" charset="0"/>
                        </a:rPr>
                        <a:t>Total DTI</a:t>
                      </a:r>
                    </a:p>
                  </a:txBody>
                  <a:tcPr anchor="ctr">
                    <a:solidFill>
                      <a:schemeClr val="accent1">
                        <a:lumMod val="75000"/>
                      </a:schemeClr>
                    </a:solidFill>
                  </a:tcPr>
                </a:tc>
                <a:tc>
                  <a:txBody>
                    <a:bodyPr/>
                    <a:lstStyle/>
                    <a:p>
                      <a:pPr algn="ctr"/>
                      <a:r>
                        <a:rPr lang="en-US" sz="1400" dirty="0">
                          <a:latin typeface="Arial" pitchFamily="34" charset="0"/>
                          <a:cs typeface="Arial" pitchFamily="34" charset="0"/>
                        </a:rPr>
                        <a:t>Default Rate</a:t>
                      </a:r>
                    </a:p>
                  </a:txBody>
                  <a:tcPr anchor="ctr">
                    <a:solidFill>
                      <a:schemeClr val="accent1">
                        <a:lumMod val="75000"/>
                      </a:schemeClr>
                    </a:solidFill>
                  </a:tcPr>
                </a:tc>
                <a:extLst>
                  <a:ext uri="{0D108BD9-81ED-4DB2-BD59-A6C34878D82A}">
                    <a16:rowId xmlns:a16="http://schemas.microsoft.com/office/drawing/2014/main" val="10000"/>
                  </a:ext>
                </a:extLst>
              </a:tr>
              <a:tr h="370840">
                <a:tc>
                  <a:txBody>
                    <a:bodyPr/>
                    <a:lstStyle/>
                    <a:p>
                      <a:pPr algn="ctr"/>
                      <a:r>
                        <a:rPr lang="en-US" sz="1400" dirty="0">
                          <a:latin typeface="Arial" pitchFamily="34" charset="0"/>
                          <a:cs typeface="Arial" pitchFamily="34" charset="0"/>
                        </a:rPr>
                        <a:t>Very Low</a:t>
                      </a:r>
                    </a:p>
                  </a:txBody>
                  <a:tcPr anchor="ctr"/>
                </a:tc>
                <a:tc>
                  <a:txBody>
                    <a:bodyPr/>
                    <a:lstStyle/>
                    <a:p>
                      <a:pPr algn="ctr"/>
                      <a:r>
                        <a:rPr lang="en-US" sz="1400" dirty="0">
                          <a:latin typeface="Arial" pitchFamily="34" charset="0"/>
                          <a:cs typeface="Arial" pitchFamily="34" charset="0"/>
                        </a:rPr>
                        <a:t>≥ 770 </a:t>
                      </a:r>
                    </a:p>
                  </a:txBody>
                  <a:tcPr anchor="ctr"/>
                </a:tc>
                <a:tc>
                  <a:txBody>
                    <a:bodyPr/>
                    <a:lstStyle/>
                    <a:p>
                      <a:pPr algn="ctr"/>
                      <a:r>
                        <a:rPr lang="en-US" sz="1400" smtClean="0">
                          <a:latin typeface="Arial" pitchFamily="34" charset="0"/>
                          <a:cs typeface="Arial" pitchFamily="34" charset="0"/>
                        </a:rPr>
                        <a:t>61-70%</a:t>
                      </a:r>
                      <a:endParaRPr lang="en-US" sz="1400" dirty="0">
                        <a:latin typeface="Arial" pitchFamily="34" charset="0"/>
                        <a:cs typeface="Arial" pitchFamily="34" charset="0"/>
                      </a:endParaRPr>
                    </a:p>
                  </a:txBody>
                  <a:tcPr anchor="ctr"/>
                </a:tc>
                <a:tc>
                  <a:txBody>
                    <a:bodyPr/>
                    <a:lstStyle/>
                    <a:p>
                      <a:pPr algn="ctr"/>
                      <a:r>
                        <a:rPr lang="en-US" sz="1400">
                          <a:latin typeface="Arial" pitchFamily="34" charset="0"/>
                          <a:cs typeface="Arial" pitchFamily="34" charset="0"/>
                        </a:rPr>
                        <a:t>≤ </a:t>
                      </a:r>
                      <a:r>
                        <a:rPr lang="en-US" sz="1400" smtClean="0">
                          <a:latin typeface="Arial" pitchFamily="34" charset="0"/>
                          <a:cs typeface="Arial" pitchFamily="34" charset="0"/>
                        </a:rPr>
                        <a:t>33%</a:t>
                      </a:r>
                      <a:endParaRPr lang="en-US" sz="1400" dirty="0">
                        <a:latin typeface="Arial" pitchFamily="34" charset="0"/>
                        <a:cs typeface="Arial" pitchFamily="34" charset="0"/>
                      </a:endParaRPr>
                    </a:p>
                  </a:txBody>
                  <a:tcPr anchor="ctr"/>
                </a:tc>
                <a:tc>
                  <a:txBody>
                    <a:bodyPr/>
                    <a:lstStyle/>
                    <a:p>
                      <a:pPr algn="l"/>
                      <a:r>
                        <a:rPr lang="en-US" sz="1400">
                          <a:solidFill>
                            <a:schemeClr val="tx1"/>
                          </a:solidFill>
                          <a:latin typeface="Arial" pitchFamily="34" charset="0"/>
                          <a:cs typeface="Arial" pitchFamily="34" charset="0"/>
                        </a:rPr>
                        <a:t>        </a:t>
                      </a:r>
                      <a:r>
                        <a:rPr lang="en-US" sz="1400" smtClean="0">
                          <a:solidFill>
                            <a:schemeClr val="tx1"/>
                          </a:solidFill>
                          <a:latin typeface="Arial" pitchFamily="34" charset="0"/>
                          <a:cs typeface="Arial" pitchFamily="34" charset="0"/>
                        </a:rPr>
                        <a:t>1.1%</a:t>
                      </a:r>
                      <a:endParaRPr lang="en-US" sz="1400" dirty="0">
                        <a:solidFill>
                          <a:schemeClr val="tx1"/>
                        </a:solidFill>
                        <a:latin typeface="Arial" pitchFamily="34" charset="0"/>
                        <a:cs typeface="Arial" pitchFamily="34" charset="0"/>
                      </a:endParaRPr>
                    </a:p>
                  </a:txBody>
                  <a:tcPr anchor="ctr"/>
                </a:tc>
                <a:extLst>
                  <a:ext uri="{0D108BD9-81ED-4DB2-BD59-A6C34878D82A}">
                    <a16:rowId xmlns:a16="http://schemas.microsoft.com/office/drawing/2014/main" val="10001"/>
                  </a:ext>
                </a:extLst>
              </a:tr>
              <a:tr h="370840">
                <a:tc>
                  <a:txBody>
                    <a:bodyPr/>
                    <a:lstStyle/>
                    <a:p>
                      <a:pPr algn="ctr"/>
                      <a:r>
                        <a:rPr lang="en-US" sz="1400" dirty="0">
                          <a:latin typeface="Arial" pitchFamily="34" charset="0"/>
                          <a:cs typeface="Arial" pitchFamily="34" charset="0"/>
                        </a:rPr>
                        <a:t>Low</a:t>
                      </a:r>
                    </a:p>
                  </a:txBody>
                  <a:tcPr anchor="ctr"/>
                </a:tc>
                <a:tc>
                  <a:txBody>
                    <a:bodyPr/>
                    <a:lstStyle/>
                    <a:p>
                      <a:pPr algn="ctr"/>
                      <a:r>
                        <a:rPr lang="en-US" sz="1400" dirty="0">
                          <a:latin typeface="Arial" pitchFamily="34" charset="0"/>
                          <a:cs typeface="Arial" pitchFamily="34" charset="0"/>
                        </a:rPr>
                        <a:t>720-769</a:t>
                      </a:r>
                    </a:p>
                  </a:txBody>
                  <a:tcPr anchor="ctr"/>
                </a:tc>
                <a:tc>
                  <a:txBody>
                    <a:bodyPr/>
                    <a:lstStyle/>
                    <a:p>
                      <a:pPr algn="ctr"/>
                      <a:r>
                        <a:rPr lang="en-US" sz="1400" smtClean="0">
                          <a:latin typeface="Arial" pitchFamily="34" charset="0"/>
                          <a:cs typeface="Arial" pitchFamily="34" charset="0"/>
                        </a:rPr>
                        <a:t>76-80%</a:t>
                      </a:r>
                      <a:endParaRPr lang="en-US" sz="1400" dirty="0">
                        <a:latin typeface="Arial" pitchFamily="34" charset="0"/>
                        <a:cs typeface="Arial" pitchFamily="34" charset="0"/>
                      </a:endParaRPr>
                    </a:p>
                  </a:txBody>
                  <a:tcPr anchor="ctr"/>
                </a:tc>
                <a:tc>
                  <a:txBody>
                    <a:bodyPr/>
                    <a:lstStyle/>
                    <a:p>
                      <a:pPr algn="ctr"/>
                      <a:r>
                        <a:rPr lang="en-US" sz="1400" smtClean="0">
                          <a:latin typeface="Arial" pitchFamily="34" charset="0"/>
                          <a:cs typeface="Arial" pitchFamily="34" charset="0"/>
                        </a:rPr>
                        <a:t>34-38%</a:t>
                      </a:r>
                      <a:endParaRPr lang="en-US" sz="1400" dirty="0">
                        <a:latin typeface="Arial" pitchFamily="34" charset="0"/>
                        <a:cs typeface="Arial" pitchFamily="34" charset="0"/>
                      </a:endParaRPr>
                    </a:p>
                  </a:txBody>
                  <a:tcPr anchor="ctr"/>
                </a:tc>
                <a:tc>
                  <a:txBody>
                    <a:bodyPr/>
                    <a:lstStyle/>
                    <a:p>
                      <a:pPr algn="l"/>
                      <a:r>
                        <a:rPr lang="en-US" sz="1400">
                          <a:solidFill>
                            <a:schemeClr val="tx1"/>
                          </a:solidFill>
                          <a:latin typeface="Arial" pitchFamily="34" charset="0"/>
                          <a:cs typeface="Arial" pitchFamily="34" charset="0"/>
                        </a:rPr>
                        <a:t>        </a:t>
                      </a:r>
                      <a:r>
                        <a:rPr lang="en-US" sz="1400" smtClean="0">
                          <a:solidFill>
                            <a:schemeClr val="tx1"/>
                          </a:solidFill>
                          <a:latin typeface="Arial" pitchFamily="34" charset="0"/>
                          <a:cs typeface="Arial" pitchFamily="34" charset="0"/>
                        </a:rPr>
                        <a:t>6.3%</a:t>
                      </a:r>
                      <a:endParaRPr lang="en-US" sz="1400" dirty="0">
                        <a:solidFill>
                          <a:schemeClr val="tx1"/>
                        </a:solidFill>
                        <a:latin typeface="Arial" pitchFamily="34" charset="0"/>
                        <a:cs typeface="Arial" pitchFamily="34" charset="0"/>
                      </a:endParaRPr>
                    </a:p>
                  </a:txBody>
                  <a:tcPr anchor="ctr"/>
                </a:tc>
                <a:extLst>
                  <a:ext uri="{0D108BD9-81ED-4DB2-BD59-A6C34878D82A}">
                    <a16:rowId xmlns:a16="http://schemas.microsoft.com/office/drawing/2014/main" val="10002"/>
                  </a:ext>
                </a:extLst>
              </a:tr>
              <a:tr h="370840">
                <a:tc>
                  <a:txBody>
                    <a:bodyPr/>
                    <a:lstStyle/>
                    <a:p>
                      <a:pPr algn="ctr"/>
                      <a:r>
                        <a:rPr lang="en-US" sz="1400" dirty="0">
                          <a:latin typeface="Arial" pitchFamily="34" charset="0"/>
                          <a:cs typeface="Arial" pitchFamily="34" charset="0"/>
                        </a:rPr>
                        <a:t>Medium</a:t>
                      </a:r>
                    </a:p>
                  </a:txBody>
                  <a:tcPr anchor="ctr"/>
                </a:tc>
                <a:tc>
                  <a:txBody>
                    <a:bodyPr/>
                    <a:lstStyle/>
                    <a:p>
                      <a:pPr algn="ctr"/>
                      <a:r>
                        <a:rPr lang="en-US" sz="1400" dirty="0">
                          <a:latin typeface="Arial" pitchFamily="34" charset="0"/>
                          <a:cs typeface="Arial" pitchFamily="34" charset="0"/>
                        </a:rPr>
                        <a:t>690-719</a:t>
                      </a:r>
                    </a:p>
                  </a:txBody>
                  <a:tcPr anchor="ctr"/>
                </a:tc>
                <a:tc>
                  <a:txBody>
                    <a:bodyPr/>
                    <a:lstStyle/>
                    <a:p>
                      <a:pPr algn="ctr"/>
                      <a:r>
                        <a:rPr lang="en-US" sz="1400" smtClean="0">
                          <a:latin typeface="Arial" pitchFamily="34" charset="0"/>
                          <a:cs typeface="Arial" pitchFamily="34" charset="0"/>
                        </a:rPr>
                        <a:t>81-85%</a:t>
                      </a:r>
                      <a:endParaRPr lang="en-US" sz="1400" dirty="0">
                        <a:latin typeface="Arial" pitchFamily="34" charset="0"/>
                        <a:cs typeface="Arial" pitchFamily="34" charset="0"/>
                      </a:endParaRPr>
                    </a:p>
                  </a:txBody>
                  <a:tcPr anchor="ctr"/>
                </a:tc>
                <a:tc>
                  <a:txBody>
                    <a:bodyPr/>
                    <a:lstStyle/>
                    <a:p>
                      <a:pPr algn="ctr"/>
                      <a:r>
                        <a:rPr lang="en-US" sz="1400" smtClean="0">
                          <a:latin typeface="Arial" pitchFamily="34" charset="0"/>
                          <a:cs typeface="Arial" pitchFamily="34" charset="0"/>
                        </a:rPr>
                        <a:t>39-43%</a:t>
                      </a:r>
                      <a:endParaRPr lang="en-US" sz="1400" dirty="0">
                        <a:latin typeface="Arial" pitchFamily="34" charset="0"/>
                        <a:cs typeface="Arial" pitchFamily="34" charset="0"/>
                      </a:endParaRPr>
                    </a:p>
                  </a:txBody>
                  <a:tcPr anchor="ctr"/>
                </a:tc>
                <a:tc>
                  <a:txBody>
                    <a:bodyPr/>
                    <a:lstStyle/>
                    <a:p>
                      <a:pPr algn="l"/>
                      <a:r>
                        <a:rPr lang="en-US" sz="1400">
                          <a:solidFill>
                            <a:schemeClr val="tx1"/>
                          </a:solidFill>
                          <a:latin typeface="Arial" pitchFamily="34" charset="0"/>
                          <a:cs typeface="Arial" pitchFamily="34" charset="0"/>
                        </a:rPr>
                        <a:t>      </a:t>
                      </a:r>
                      <a:r>
                        <a:rPr lang="en-US" sz="1400" smtClean="0">
                          <a:solidFill>
                            <a:schemeClr val="tx1"/>
                          </a:solidFill>
                          <a:latin typeface="Arial" pitchFamily="34" charset="0"/>
                          <a:cs typeface="Arial" pitchFamily="34" charset="0"/>
                        </a:rPr>
                        <a:t>10.7%</a:t>
                      </a:r>
                      <a:endParaRPr lang="en-US" sz="1400" dirty="0">
                        <a:solidFill>
                          <a:schemeClr val="tx1"/>
                        </a:solidFill>
                        <a:latin typeface="Arial" pitchFamily="34" charset="0"/>
                        <a:cs typeface="Arial" pitchFamily="34" charset="0"/>
                      </a:endParaRPr>
                    </a:p>
                  </a:txBody>
                  <a:tcPr anchor="ctr"/>
                </a:tc>
                <a:extLst>
                  <a:ext uri="{0D108BD9-81ED-4DB2-BD59-A6C34878D82A}">
                    <a16:rowId xmlns:a16="http://schemas.microsoft.com/office/drawing/2014/main" val="10003"/>
                  </a:ext>
                </a:extLst>
              </a:tr>
              <a:tr h="370840">
                <a:tc>
                  <a:txBody>
                    <a:bodyPr/>
                    <a:lstStyle/>
                    <a:p>
                      <a:pPr algn="ctr"/>
                      <a:r>
                        <a:rPr lang="en-US" sz="1400" dirty="0">
                          <a:latin typeface="Arial" pitchFamily="34" charset="0"/>
                          <a:cs typeface="Arial" pitchFamily="34" charset="0"/>
                        </a:rPr>
                        <a:t>High</a:t>
                      </a:r>
                    </a:p>
                  </a:txBody>
                  <a:tcPr anchor="ctr"/>
                </a:tc>
                <a:tc>
                  <a:txBody>
                    <a:bodyPr/>
                    <a:lstStyle/>
                    <a:p>
                      <a:pPr algn="ctr"/>
                      <a:r>
                        <a:rPr lang="en-US" sz="1400" dirty="0">
                          <a:latin typeface="Arial" pitchFamily="34" charset="0"/>
                          <a:cs typeface="Arial" pitchFamily="34" charset="0"/>
                        </a:rPr>
                        <a:t>660-689</a:t>
                      </a:r>
                    </a:p>
                  </a:txBody>
                  <a:tcPr anchor="ctr"/>
                </a:tc>
                <a:tc>
                  <a:txBody>
                    <a:bodyPr/>
                    <a:lstStyle/>
                    <a:p>
                      <a:pPr algn="ctr"/>
                      <a:r>
                        <a:rPr lang="en-US" sz="1400" smtClean="0">
                          <a:latin typeface="Arial" pitchFamily="34" charset="0"/>
                          <a:cs typeface="Arial" pitchFamily="34" charset="0"/>
                        </a:rPr>
                        <a:t>91-95%</a:t>
                      </a:r>
                      <a:endParaRPr lang="en-US" sz="1400" dirty="0">
                        <a:latin typeface="Arial" pitchFamily="34" charset="0"/>
                        <a:cs typeface="Arial" pitchFamily="34" charset="0"/>
                      </a:endParaRPr>
                    </a:p>
                  </a:txBody>
                  <a:tcPr anchor="ctr"/>
                </a:tc>
                <a:tc>
                  <a:txBody>
                    <a:bodyPr/>
                    <a:lstStyle/>
                    <a:p>
                      <a:pPr algn="ctr"/>
                      <a:r>
                        <a:rPr lang="en-US" sz="1400" smtClean="0">
                          <a:latin typeface="Arial" pitchFamily="34" charset="0"/>
                          <a:cs typeface="Arial" pitchFamily="34" charset="0"/>
                        </a:rPr>
                        <a:t>44-50%</a:t>
                      </a:r>
                      <a:endParaRPr lang="en-US" sz="1400" dirty="0">
                        <a:latin typeface="Arial" pitchFamily="34" charset="0"/>
                        <a:cs typeface="Arial" pitchFamily="34" charset="0"/>
                      </a:endParaRPr>
                    </a:p>
                  </a:txBody>
                  <a:tcPr anchor="ctr"/>
                </a:tc>
                <a:tc>
                  <a:txBody>
                    <a:bodyPr/>
                    <a:lstStyle/>
                    <a:p>
                      <a:pPr algn="l"/>
                      <a:r>
                        <a:rPr lang="en-US" sz="1400">
                          <a:solidFill>
                            <a:schemeClr val="tx1"/>
                          </a:solidFill>
                          <a:latin typeface="Arial" pitchFamily="34" charset="0"/>
                          <a:cs typeface="Arial" pitchFamily="34" charset="0"/>
                        </a:rPr>
                        <a:t>      </a:t>
                      </a:r>
                      <a:r>
                        <a:rPr lang="en-US" sz="1400" smtClean="0">
                          <a:solidFill>
                            <a:schemeClr val="tx1"/>
                          </a:solidFill>
                          <a:latin typeface="Arial" pitchFamily="34" charset="0"/>
                          <a:cs typeface="Arial" pitchFamily="34" charset="0"/>
                        </a:rPr>
                        <a:t>24.1%</a:t>
                      </a:r>
                      <a:endParaRPr lang="en-US" sz="1400" dirty="0">
                        <a:solidFill>
                          <a:schemeClr val="tx1"/>
                        </a:solidFill>
                        <a:latin typeface="Arial" pitchFamily="34" charset="0"/>
                        <a:cs typeface="Arial" pitchFamily="34" charset="0"/>
                      </a:endParaRPr>
                    </a:p>
                  </a:txBody>
                  <a:tcPr anchor="ctr"/>
                </a:tc>
                <a:extLst>
                  <a:ext uri="{0D108BD9-81ED-4DB2-BD59-A6C34878D82A}">
                    <a16:rowId xmlns:a16="http://schemas.microsoft.com/office/drawing/2014/main" val="10004"/>
                  </a:ext>
                </a:extLst>
              </a:tr>
              <a:tr h="370840">
                <a:tc>
                  <a:txBody>
                    <a:bodyPr/>
                    <a:lstStyle/>
                    <a:p>
                      <a:pPr algn="ctr"/>
                      <a:r>
                        <a:rPr lang="en-US" sz="1400" dirty="0">
                          <a:latin typeface="Arial" pitchFamily="34" charset="0"/>
                          <a:cs typeface="Arial" pitchFamily="34" charset="0"/>
                        </a:rPr>
                        <a:t>Very High</a:t>
                      </a:r>
                    </a:p>
                  </a:txBody>
                  <a:tcPr anchor="ctr"/>
                </a:tc>
                <a:tc>
                  <a:txBody>
                    <a:bodyPr/>
                    <a:lstStyle/>
                    <a:p>
                      <a:pPr algn="ctr"/>
                      <a:r>
                        <a:rPr lang="en-US" sz="1400" dirty="0">
                          <a:latin typeface="Arial" pitchFamily="34" charset="0"/>
                          <a:cs typeface="Arial" pitchFamily="34" charset="0"/>
                        </a:rPr>
                        <a:t>620-639</a:t>
                      </a:r>
                    </a:p>
                  </a:txBody>
                  <a:tcPr anchor="ctr"/>
                </a:tc>
                <a:tc>
                  <a:txBody>
                    <a:bodyPr/>
                    <a:lstStyle/>
                    <a:p>
                      <a:pPr algn="ctr"/>
                      <a:r>
                        <a:rPr lang="en-US" sz="1400">
                          <a:latin typeface="Arial" pitchFamily="34" charset="0"/>
                          <a:cs typeface="Arial" pitchFamily="34" charset="0"/>
                        </a:rPr>
                        <a:t>&gt; </a:t>
                      </a:r>
                      <a:r>
                        <a:rPr lang="en-US" sz="1400" smtClean="0">
                          <a:latin typeface="Arial" pitchFamily="34" charset="0"/>
                          <a:cs typeface="Arial" pitchFamily="34" charset="0"/>
                        </a:rPr>
                        <a:t>95%</a:t>
                      </a:r>
                      <a:endParaRPr lang="en-US" sz="1400" dirty="0">
                        <a:latin typeface="Arial" pitchFamily="34" charset="0"/>
                        <a:cs typeface="Arial" pitchFamily="34" charset="0"/>
                      </a:endParaRPr>
                    </a:p>
                  </a:txBody>
                  <a:tcPr anchor="ctr"/>
                </a:tc>
                <a:tc>
                  <a:txBody>
                    <a:bodyPr/>
                    <a:lstStyle/>
                    <a:p>
                      <a:pPr algn="ctr"/>
                      <a:r>
                        <a:rPr lang="en-US" sz="1400">
                          <a:latin typeface="Arial" pitchFamily="34" charset="0"/>
                          <a:cs typeface="Arial" pitchFamily="34" charset="0"/>
                        </a:rPr>
                        <a:t>&gt; </a:t>
                      </a:r>
                      <a:r>
                        <a:rPr lang="en-US" sz="1400" smtClean="0">
                          <a:latin typeface="Arial" pitchFamily="34" charset="0"/>
                          <a:cs typeface="Arial" pitchFamily="34" charset="0"/>
                        </a:rPr>
                        <a:t>50%</a:t>
                      </a:r>
                      <a:endParaRPr lang="en-US" sz="1400" dirty="0">
                        <a:latin typeface="Arial" pitchFamily="34" charset="0"/>
                        <a:cs typeface="Arial" pitchFamily="34" charset="0"/>
                      </a:endParaRPr>
                    </a:p>
                  </a:txBody>
                  <a:tcPr anchor="ctr"/>
                </a:tc>
                <a:tc>
                  <a:txBody>
                    <a:bodyPr/>
                    <a:lstStyle/>
                    <a:p>
                      <a:pPr algn="l"/>
                      <a:r>
                        <a:rPr lang="en-US" sz="1400">
                          <a:solidFill>
                            <a:schemeClr val="tx1"/>
                          </a:solidFill>
                          <a:latin typeface="Arial" pitchFamily="34" charset="0"/>
                          <a:cs typeface="Arial" pitchFamily="34" charset="0"/>
                        </a:rPr>
                        <a:t>      </a:t>
                      </a:r>
                      <a:r>
                        <a:rPr lang="en-US" sz="1400" smtClean="0">
                          <a:solidFill>
                            <a:schemeClr val="tx1"/>
                          </a:solidFill>
                          <a:latin typeface="Arial" pitchFamily="34" charset="0"/>
                          <a:cs typeface="Arial" pitchFamily="34" charset="0"/>
                        </a:rPr>
                        <a:t>56.2%</a:t>
                      </a:r>
                      <a:endParaRPr lang="en-US" sz="1400" dirty="0">
                        <a:solidFill>
                          <a:schemeClr val="tx1"/>
                        </a:solidFill>
                        <a:latin typeface="Arial" pitchFamily="34" charset="0"/>
                        <a:cs typeface="Arial" pitchFamily="34" charset="0"/>
                      </a:endParaRPr>
                    </a:p>
                  </a:txBody>
                  <a:tcPr anchor="ctr"/>
                </a:tc>
                <a:extLst>
                  <a:ext uri="{0D108BD9-81ED-4DB2-BD59-A6C34878D82A}">
                    <a16:rowId xmlns:a16="http://schemas.microsoft.com/office/drawing/2014/main" val="10005"/>
                  </a:ext>
                </a:extLst>
              </a:tr>
              <a:tr h="370840">
                <a:tc gridSpan="5">
                  <a:txBody>
                    <a:bodyPr/>
                    <a:lstStyle/>
                    <a:p>
                      <a:pPr algn="l"/>
                      <a:r>
                        <a:rPr lang="en-US" sz="1200" dirty="0">
                          <a:solidFill>
                            <a:schemeClr val="tx1"/>
                          </a:solidFill>
                          <a:latin typeface="Arial" pitchFamily="34" charset="0"/>
                          <a:cs typeface="Arial" pitchFamily="34" charset="0"/>
                        </a:rPr>
                        <a:t>Note:  Default rates</a:t>
                      </a:r>
                      <a:r>
                        <a:rPr lang="en-US" sz="1200" baseline="0" dirty="0">
                          <a:solidFill>
                            <a:schemeClr val="tx1"/>
                          </a:solidFill>
                          <a:latin typeface="Arial" pitchFamily="34" charset="0"/>
                          <a:cs typeface="Arial" pitchFamily="34" charset="0"/>
                        </a:rPr>
                        <a:t> represent cumulative defaults </a:t>
                      </a:r>
                      <a:r>
                        <a:rPr lang="en-US" sz="1200" baseline="0" dirty="0" smtClean="0">
                          <a:solidFill>
                            <a:schemeClr val="tx1"/>
                          </a:solidFill>
                          <a:latin typeface="Arial" pitchFamily="34" charset="0"/>
                          <a:cs typeface="Arial" pitchFamily="34" charset="0"/>
                        </a:rPr>
                        <a:t>through 2019 for 2006-07 </a:t>
                      </a:r>
                      <a:r>
                        <a:rPr lang="en-US" sz="1200" baseline="0" dirty="0">
                          <a:solidFill>
                            <a:schemeClr val="tx1"/>
                          </a:solidFill>
                          <a:latin typeface="Arial" pitchFamily="34" charset="0"/>
                          <a:cs typeface="Arial" pitchFamily="34" charset="0"/>
                        </a:rPr>
                        <a:t>vintage </a:t>
                      </a:r>
                      <a:r>
                        <a:rPr lang="en-US" sz="1200" baseline="0" dirty="0" smtClean="0">
                          <a:solidFill>
                            <a:schemeClr val="tx1"/>
                          </a:solidFill>
                          <a:latin typeface="Arial" pitchFamily="34" charset="0"/>
                          <a:cs typeface="Arial" pitchFamily="34" charset="0"/>
                        </a:rPr>
                        <a:t>loans</a:t>
                      </a:r>
                      <a:r>
                        <a:rPr lang="en-US" sz="1200" baseline="0" dirty="0">
                          <a:solidFill>
                            <a:schemeClr val="tx1"/>
                          </a:solidFill>
                          <a:latin typeface="Arial" pitchFamily="34" charset="0"/>
                          <a:cs typeface="Arial" pitchFamily="34" charset="0"/>
                        </a:rPr>
                        <a:t>. </a:t>
                      </a:r>
                      <a:r>
                        <a:rPr lang="en-US" sz="1200" baseline="0" dirty="0" smtClean="0">
                          <a:solidFill>
                            <a:schemeClr val="tx1"/>
                          </a:solidFill>
                          <a:latin typeface="Arial" pitchFamily="34" charset="0"/>
                          <a:cs typeface="Arial" pitchFamily="34" charset="0"/>
                        </a:rPr>
                        <a:t>The </a:t>
                      </a:r>
                      <a:r>
                        <a:rPr lang="en-US" sz="1200" baseline="0" dirty="0">
                          <a:solidFill>
                            <a:schemeClr val="tx1"/>
                          </a:solidFill>
                          <a:latin typeface="Arial" pitchFamily="34" charset="0"/>
                          <a:cs typeface="Arial" pitchFamily="34" charset="0"/>
                        </a:rPr>
                        <a:t>loans included in the calculation are all </a:t>
                      </a:r>
                      <a:r>
                        <a:rPr lang="en-US" sz="1200" dirty="0">
                          <a:solidFill>
                            <a:schemeClr val="tx1"/>
                          </a:solidFill>
                          <a:latin typeface="Arial" pitchFamily="34" charset="0"/>
                          <a:cs typeface="Arial" pitchFamily="34" charset="0"/>
                        </a:rPr>
                        <a:t>primary owner-occupied, 30-year fixed-rate, fully amortizing, fully documented, home </a:t>
                      </a:r>
                      <a:r>
                        <a:rPr lang="en-US" sz="1200" dirty="0" smtClean="0">
                          <a:solidFill>
                            <a:schemeClr val="tx1"/>
                          </a:solidFill>
                          <a:latin typeface="Arial" pitchFamily="34" charset="0"/>
                          <a:cs typeface="Arial" pitchFamily="34" charset="0"/>
                        </a:rPr>
                        <a:t>purchase Enterprise </a:t>
                      </a:r>
                      <a:r>
                        <a:rPr lang="en-US" sz="1200" dirty="0">
                          <a:solidFill>
                            <a:schemeClr val="tx1"/>
                          </a:solidFill>
                          <a:latin typeface="Arial" pitchFamily="34" charset="0"/>
                          <a:cs typeface="Arial" pitchFamily="34" charset="0"/>
                        </a:rPr>
                        <a:t>loans.</a:t>
                      </a:r>
                    </a:p>
                  </a:txBody>
                  <a:tcPr anchor="ctr"/>
                </a:tc>
                <a:tc hMerge="1">
                  <a:txBody>
                    <a:bodyPr/>
                    <a:lstStyle/>
                    <a:p>
                      <a:pPr algn="ctr"/>
                      <a:endParaRPr lang="en-US" sz="1400" dirty="0">
                        <a:latin typeface="Arial" pitchFamily="34" charset="0"/>
                        <a:cs typeface="Arial" pitchFamily="34" charset="0"/>
                      </a:endParaRPr>
                    </a:p>
                  </a:txBody>
                  <a:tcPr anchor="ctr"/>
                </a:tc>
                <a:tc hMerge="1">
                  <a:txBody>
                    <a:bodyPr/>
                    <a:lstStyle/>
                    <a:p>
                      <a:pPr algn="ctr"/>
                      <a:endParaRPr lang="en-US" sz="1400" dirty="0">
                        <a:latin typeface="Arial" pitchFamily="34" charset="0"/>
                        <a:cs typeface="Arial" pitchFamily="34" charset="0"/>
                      </a:endParaRPr>
                    </a:p>
                  </a:txBody>
                  <a:tcPr anchor="ctr"/>
                </a:tc>
                <a:tc hMerge="1">
                  <a:txBody>
                    <a:bodyPr/>
                    <a:lstStyle/>
                    <a:p>
                      <a:pPr algn="ctr"/>
                      <a:endParaRPr lang="en-US" sz="1400" dirty="0">
                        <a:latin typeface="Arial" pitchFamily="34" charset="0"/>
                        <a:cs typeface="Arial" pitchFamily="34" charset="0"/>
                      </a:endParaRPr>
                    </a:p>
                  </a:txBody>
                  <a:tcPr anchor="ctr"/>
                </a:tc>
                <a:tc hMerge="1">
                  <a:txBody>
                    <a:bodyPr/>
                    <a:lstStyle/>
                    <a:p>
                      <a:pPr algn="l"/>
                      <a:endParaRPr lang="en-US" sz="1400" dirty="0">
                        <a:latin typeface="Arial" pitchFamily="34" charset="0"/>
                        <a:cs typeface="Arial" pitchFamily="34" charset="0"/>
                      </a:endParaRPr>
                    </a:p>
                  </a:txBody>
                  <a:tcPr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9320401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147"/>
            <a:ext cx="9144000" cy="472021"/>
          </a:xfrm>
          <a:solidFill>
            <a:schemeClr val="accent1">
              <a:lumMod val="40000"/>
              <a:lumOff val="60000"/>
            </a:schemeClr>
          </a:solidFill>
        </p:spPr>
        <p:txBody>
          <a:bodyPr>
            <a:noAutofit/>
          </a:bodyPr>
          <a:lstStyle/>
          <a:p>
            <a:pPr algn="ctr"/>
            <a:r>
              <a:rPr lang="en-US" sz="2500" dirty="0" smtClean="0">
                <a:latin typeface="+mn-lt"/>
                <a:cs typeface="Arial" panose="020B0604020202020204" pitchFamily="34" charset="0"/>
              </a:rPr>
              <a:t>The </a:t>
            </a:r>
            <a:r>
              <a:rPr lang="en-US" sz="2500" dirty="0">
                <a:latin typeface="+mn-lt"/>
                <a:cs typeface="Arial" panose="020B0604020202020204" pitchFamily="34" charset="0"/>
              </a:rPr>
              <a:t>S</a:t>
            </a:r>
            <a:r>
              <a:rPr lang="en-US" sz="2500" dirty="0" smtClean="0">
                <a:latin typeface="+mn-lt"/>
                <a:cs typeface="Arial" panose="020B0604020202020204" pitchFamily="34" charset="0"/>
              </a:rPr>
              <a:t>tressed </a:t>
            </a:r>
            <a:r>
              <a:rPr lang="en-US" sz="2500" dirty="0">
                <a:latin typeface="+mn-lt"/>
                <a:cs typeface="Arial" panose="020B0604020202020204" pitchFamily="34" charset="0"/>
              </a:rPr>
              <a:t>Mortgage Default Rate (MDR</a:t>
            </a:r>
            <a:r>
              <a:rPr lang="en-US" sz="2500" dirty="0" smtClean="0">
                <a:latin typeface="+mn-lt"/>
                <a:cs typeface="Arial" panose="020B0604020202020204" pitchFamily="34" charset="0"/>
              </a:rPr>
              <a:t>)</a:t>
            </a:r>
            <a:endParaRPr lang="en-US" sz="2500" dirty="0">
              <a:latin typeface="+mn-lt"/>
              <a:cs typeface="Arial" panose="020B0604020202020204" pitchFamily="34" charset="0"/>
            </a:endParaRPr>
          </a:p>
        </p:txBody>
      </p:sp>
      <p:sp>
        <p:nvSpPr>
          <p:cNvPr id="4" name="Slide Number Placeholder 3"/>
          <p:cNvSpPr>
            <a:spLocks noGrp="1"/>
          </p:cNvSpPr>
          <p:nvPr>
            <p:ph type="sldNum" sz="quarter" idx="12"/>
          </p:nvPr>
        </p:nvSpPr>
        <p:spPr>
          <a:xfrm>
            <a:off x="6884064" y="6401622"/>
            <a:ext cx="2057400" cy="365125"/>
          </a:xfrm>
        </p:spPr>
        <p:txBody>
          <a:bodyPr/>
          <a:lstStyle/>
          <a:p>
            <a:fld id="{EC99EBC0-2918-4B4F-93DA-0B4F20EA1051}" type="slidenum">
              <a:rPr lang="en-US" smtClean="0">
                <a:solidFill>
                  <a:prstClr val="black">
                    <a:tint val="75000"/>
                  </a:prstClr>
                </a:solidFill>
              </a:rPr>
              <a:pPr/>
              <a:t>36</a:t>
            </a:fld>
            <a:endParaRPr lang="en-US" dirty="0">
              <a:solidFill>
                <a:prstClr val="black">
                  <a:tint val="75000"/>
                </a:prstClr>
              </a:solidFill>
            </a:endParaRPr>
          </a:p>
        </p:txBody>
      </p:sp>
      <p:sp>
        <p:nvSpPr>
          <p:cNvPr id="7" name="Rectangle 6"/>
          <p:cNvSpPr/>
          <p:nvPr/>
        </p:nvSpPr>
        <p:spPr>
          <a:xfrm>
            <a:off x="0" y="508375"/>
            <a:ext cx="4286335" cy="6509474"/>
          </a:xfrm>
          <a:prstGeom prst="rect">
            <a:avLst/>
          </a:prstGeom>
        </p:spPr>
        <p:txBody>
          <a:bodyPr wrap="square">
            <a:spAutoFit/>
          </a:bodyPr>
          <a:lstStyle/>
          <a:p>
            <a:r>
              <a:rPr lang="en-US" sz="1300" dirty="0" smtClean="0"/>
              <a:t>The Periodic Table represents historical stressed MDRs for the cohort years 2006-2007 calculated through 2017, which represents the worst-case scenario stress test similar to a car crash test or a hurricane safety rating. </a:t>
            </a:r>
          </a:p>
          <a:p>
            <a:pPr lvl="0"/>
            <a:endParaRPr lang="en-US" sz="400" dirty="0" smtClean="0"/>
          </a:p>
          <a:p>
            <a:pPr lvl="0"/>
            <a:r>
              <a:rPr lang="en-US" sz="1300" dirty="0" smtClean="0"/>
              <a:t>The stressed MDR captures most relevant risk characteristics at origination: combined </a:t>
            </a:r>
            <a:r>
              <a:rPr lang="en-US" sz="1300" dirty="0"/>
              <a:t>loan-to-value (CLTV), credit score, </a:t>
            </a:r>
            <a:r>
              <a:rPr lang="en-US" sz="1300" dirty="0" smtClean="0"/>
              <a:t>debt-to-income ratio, loan </a:t>
            </a:r>
            <a:r>
              <a:rPr lang="en-US" sz="1300" dirty="0"/>
              <a:t>term, loan type, and </a:t>
            </a:r>
            <a:r>
              <a:rPr lang="en-US" sz="1300" dirty="0" smtClean="0"/>
              <a:t>tenure.*</a:t>
            </a:r>
          </a:p>
          <a:p>
            <a:pPr lvl="0"/>
            <a:endParaRPr lang="en-US" sz="600" dirty="0"/>
          </a:p>
          <a:p>
            <a:r>
              <a:rPr lang="en-US" sz="1300" u="sng" dirty="0" smtClean="0"/>
              <a:t>Advantages of the MDR:</a:t>
            </a:r>
          </a:p>
          <a:p>
            <a:pPr marL="171450" indent="-171450">
              <a:buFont typeface="Arial" panose="020B0604020202020204" pitchFamily="34" charset="0"/>
              <a:buChar char="•"/>
            </a:pPr>
            <a:r>
              <a:rPr lang="en-US" sz="1300" dirty="0"/>
              <a:t>T</a:t>
            </a:r>
            <a:r>
              <a:rPr lang="en-US" sz="1300" dirty="0" smtClean="0"/>
              <a:t>akes </a:t>
            </a:r>
            <a:r>
              <a:rPr lang="en-US" sz="1300" dirty="0"/>
              <a:t>into account risk layering. </a:t>
            </a:r>
          </a:p>
          <a:p>
            <a:pPr marL="171450" lvl="0" indent="-171450">
              <a:buFont typeface="Arial" panose="020B0604020202020204" pitchFamily="34" charset="0"/>
              <a:buChar char="•"/>
            </a:pPr>
            <a:r>
              <a:rPr lang="en-US" sz="1300" dirty="0"/>
              <a:t>I</a:t>
            </a:r>
            <a:r>
              <a:rPr lang="en-US" sz="1300" dirty="0" smtClean="0"/>
              <a:t>s </a:t>
            </a:r>
            <a:r>
              <a:rPr lang="en-US" sz="1300" dirty="0"/>
              <a:t>both straightforward and easy to </a:t>
            </a:r>
            <a:r>
              <a:rPr lang="en-US" sz="1300" dirty="0" smtClean="0"/>
              <a:t>implement. </a:t>
            </a:r>
          </a:p>
          <a:p>
            <a:pPr marL="171450" lvl="0" indent="-171450">
              <a:buFont typeface="Arial" panose="020B0604020202020204" pitchFamily="34" charset="0"/>
              <a:buChar char="•"/>
            </a:pPr>
            <a:r>
              <a:rPr lang="en-US" sz="1300" dirty="0" smtClean="0"/>
              <a:t>Builds on FHFA’s own research. </a:t>
            </a:r>
          </a:p>
          <a:p>
            <a:pPr marL="171450" lvl="0" indent="-171450">
              <a:buFont typeface="Arial" panose="020B0604020202020204" pitchFamily="34" charset="0"/>
              <a:buChar char="•"/>
            </a:pPr>
            <a:r>
              <a:rPr lang="en-US" sz="1300" dirty="0" smtClean="0"/>
              <a:t>All </a:t>
            </a:r>
            <a:r>
              <a:rPr lang="en-US" sz="1300" dirty="0"/>
              <a:t>data elements </a:t>
            </a:r>
            <a:r>
              <a:rPr lang="en-US" sz="1300" dirty="0" smtClean="0"/>
              <a:t>used to select the applicable stressed MDR for all loans are common and known </a:t>
            </a:r>
            <a:r>
              <a:rPr lang="en-US" sz="1300" dirty="0"/>
              <a:t>at </a:t>
            </a:r>
            <a:r>
              <a:rPr lang="en-US" sz="1300" dirty="0" smtClean="0"/>
              <a:t>origination. </a:t>
            </a:r>
          </a:p>
          <a:p>
            <a:pPr marL="171450" lvl="0" indent="-171450">
              <a:buFont typeface="Arial" panose="020B0604020202020204" pitchFamily="34" charset="0"/>
              <a:buChar char="•"/>
            </a:pPr>
            <a:r>
              <a:rPr lang="en-US" sz="1300" dirty="0" smtClean="0"/>
              <a:t>Superior </a:t>
            </a:r>
            <a:r>
              <a:rPr lang="en-US" sz="1300" dirty="0"/>
              <a:t>to many compensating factors that are opinion based, lack rigorous empirical support, or </a:t>
            </a:r>
            <a:r>
              <a:rPr lang="en-US" sz="1300" dirty="0" smtClean="0"/>
              <a:t>fail </a:t>
            </a:r>
            <a:r>
              <a:rPr lang="en-US" sz="1300" dirty="0"/>
              <a:t>to take into account risk </a:t>
            </a:r>
            <a:r>
              <a:rPr lang="en-US" sz="1300" dirty="0" smtClean="0"/>
              <a:t>layering.</a:t>
            </a:r>
          </a:p>
          <a:p>
            <a:pPr lvl="0"/>
            <a:endParaRPr lang="en-US" sz="600" dirty="0" smtClean="0"/>
          </a:p>
          <a:p>
            <a:r>
              <a:rPr lang="en-US" sz="1300" u="sng" dirty="0"/>
              <a:t>We propose setting a maximum MDR of </a:t>
            </a:r>
            <a:r>
              <a:rPr lang="en-US" sz="1300" u="sng" dirty="0" smtClean="0"/>
              <a:t>14%</a:t>
            </a:r>
            <a:endParaRPr lang="en-US" sz="1300" u="sng" dirty="0"/>
          </a:p>
          <a:p>
            <a:pPr marL="171450" lvl="0" indent="-171450">
              <a:buFont typeface="Arial" panose="020B0604020202020204" pitchFamily="34" charset="0"/>
              <a:buChar char="•"/>
            </a:pPr>
            <a:r>
              <a:rPr lang="en-US" sz="1300" dirty="0" smtClean="0"/>
              <a:t>This keeps </a:t>
            </a:r>
            <a:r>
              <a:rPr lang="en-US" sz="1300" dirty="0"/>
              <a:t>credit available while promoting sustainable </a:t>
            </a:r>
            <a:r>
              <a:rPr lang="en-US" sz="1300" dirty="0" smtClean="0"/>
              <a:t>homeownership </a:t>
            </a:r>
            <a:r>
              <a:rPr lang="en-US" sz="1300" dirty="0"/>
              <a:t>through faster equity accumulation</a:t>
            </a:r>
            <a:r>
              <a:rPr lang="en-US" sz="1300" dirty="0" smtClean="0"/>
              <a:t>. </a:t>
            </a:r>
          </a:p>
          <a:p>
            <a:pPr marL="628650" lvl="1" indent="-171450">
              <a:buFont typeface="Arial" panose="020B0604020202020204" pitchFamily="34" charset="0"/>
              <a:buChar char="•"/>
            </a:pPr>
            <a:r>
              <a:rPr lang="en-US" sz="1200" dirty="0" smtClean="0"/>
              <a:t>Because </a:t>
            </a:r>
            <a:r>
              <a:rPr lang="en-US" sz="1200" dirty="0"/>
              <a:t>MDR limits increase in conjunction with shorter loan terms, borrowers that would otherwise be unable to qualify with a hard DTI </a:t>
            </a:r>
            <a:r>
              <a:rPr lang="en-US" sz="1200" dirty="0" smtClean="0"/>
              <a:t>limit, </a:t>
            </a:r>
            <a:r>
              <a:rPr lang="en-US" sz="1200" dirty="0"/>
              <a:t>could be able to qualify for a mortgage when opting for a shorter term</a:t>
            </a:r>
            <a:r>
              <a:rPr lang="en-US" sz="1200" dirty="0" smtClean="0"/>
              <a:t>.</a:t>
            </a:r>
            <a:endParaRPr lang="en-US" sz="1200" dirty="0"/>
          </a:p>
          <a:p>
            <a:pPr marL="171450" lvl="0" indent="-171450">
              <a:buFont typeface="Arial" panose="020B0604020202020204" pitchFamily="34" charset="0"/>
              <a:buChar char="•"/>
            </a:pPr>
            <a:r>
              <a:rPr lang="en-US" sz="1300" dirty="0" smtClean="0"/>
              <a:t>MDR limit is counter-cyclical</a:t>
            </a:r>
            <a:r>
              <a:rPr lang="en-US" sz="1300" dirty="0"/>
              <a:t>, meaning they provide friction during a boom and room to ease during a bust. </a:t>
            </a:r>
            <a:endParaRPr lang="en-US" sz="1300" dirty="0" smtClean="0"/>
          </a:p>
          <a:p>
            <a:pPr marL="628650" lvl="1" indent="-171450">
              <a:buFont typeface="Arial" panose="020B0604020202020204" pitchFamily="34" charset="0"/>
              <a:buChar char="•"/>
            </a:pPr>
            <a:r>
              <a:rPr lang="en-US" sz="1200" dirty="0" smtClean="0"/>
              <a:t>During a boom, this </a:t>
            </a:r>
            <a:r>
              <a:rPr lang="en-US" sz="1200" dirty="0"/>
              <a:t>would help keep home prices from increasing much faster than wages, particularly for entry-level borrowers. </a:t>
            </a:r>
            <a:endParaRPr lang="en-US" sz="1200" dirty="0" smtClean="0"/>
          </a:p>
          <a:p>
            <a:pPr marL="628650" lvl="1" indent="-171450">
              <a:buFont typeface="Arial" panose="020B0604020202020204" pitchFamily="34" charset="0"/>
              <a:buChar char="•"/>
            </a:pPr>
            <a:r>
              <a:rPr lang="en-US" sz="1200" dirty="0" smtClean="0"/>
              <a:t>During a bust, the limit would </a:t>
            </a:r>
            <a:r>
              <a:rPr lang="en-US" sz="1200" dirty="0"/>
              <a:t>be unchanged, thereby allowing more normal credit terms to be available as the recovery </a:t>
            </a:r>
            <a:r>
              <a:rPr lang="en-US" sz="1200" dirty="0" smtClean="0"/>
              <a:t>progresses.</a:t>
            </a:r>
          </a:p>
        </p:txBody>
      </p:sp>
      <p:pic>
        <p:nvPicPr>
          <p:cNvPr id="8" name="Picture 7"/>
          <p:cNvPicPr>
            <a:picLocks noChangeAspect="1"/>
          </p:cNvPicPr>
          <p:nvPr/>
        </p:nvPicPr>
        <p:blipFill>
          <a:blip r:embed="rId3"/>
          <a:stretch>
            <a:fillRect/>
          </a:stretch>
        </p:blipFill>
        <p:spPr>
          <a:xfrm>
            <a:off x="4275081" y="467873"/>
            <a:ext cx="4868919" cy="5684045"/>
          </a:xfrm>
          <a:prstGeom prst="rect">
            <a:avLst/>
          </a:prstGeom>
        </p:spPr>
      </p:pic>
      <p:sp>
        <p:nvSpPr>
          <p:cNvPr id="9" name="Rectangle 8"/>
          <p:cNvSpPr/>
          <p:nvPr/>
        </p:nvSpPr>
        <p:spPr>
          <a:xfrm>
            <a:off x="4323704" y="6151919"/>
            <a:ext cx="4677034" cy="600164"/>
          </a:xfrm>
          <a:prstGeom prst="rect">
            <a:avLst/>
          </a:prstGeom>
        </p:spPr>
        <p:txBody>
          <a:bodyPr wrap="square">
            <a:spAutoFit/>
          </a:bodyPr>
          <a:lstStyle/>
          <a:p>
            <a:pPr lvl="0"/>
            <a:r>
              <a:rPr lang="en-US" sz="1100" dirty="0" smtClean="0"/>
              <a:t>*The additional risk factor multipliers are for loans with a 15- or 20-year loan term, loans with a 40-year loan term, loans for a second home, and loans for an investor home. These factors are available by loan type.</a:t>
            </a:r>
            <a:endParaRPr lang="en-US" sz="1100" dirty="0"/>
          </a:p>
        </p:txBody>
      </p:sp>
    </p:spTree>
    <p:extLst>
      <p:ext uri="{BB962C8B-B14F-4D97-AF65-F5344CB8AC3E}">
        <p14:creationId xmlns:p14="http://schemas.microsoft.com/office/powerpoint/2010/main" val="120089790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443" y="157942"/>
            <a:ext cx="8682287" cy="691861"/>
          </a:xfrm>
          <a:solidFill>
            <a:schemeClr val="accent1">
              <a:lumMod val="40000"/>
              <a:lumOff val="60000"/>
            </a:schemeClr>
          </a:solidFill>
        </p:spPr>
        <p:txBody>
          <a:bodyPr anchor="ctr">
            <a:noAutofit/>
          </a:bodyPr>
          <a:lstStyle/>
          <a:p>
            <a:pPr algn="ctr"/>
            <a:r>
              <a:rPr lang="en-US" sz="2000" dirty="0">
                <a:latin typeface="Arial" panose="020B0604020202020204" pitchFamily="34" charset="0"/>
                <a:cs typeface="Arial" panose="020B0604020202020204" pitchFamily="34" charset="0"/>
              </a:rPr>
              <a:t>A Quarter Century of Mortgage Risk: FHFA and AEI Housing Center Publish First-of-its-Kind Comprehensive Dataset Covering 1990-2019</a:t>
            </a:r>
            <a:endParaRPr lang="en-US"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64661E-BB1B-4562-AFE2-BCC75682991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4" name="TextBox 13"/>
          <p:cNvSpPr txBox="1"/>
          <p:nvPr/>
        </p:nvSpPr>
        <p:spPr>
          <a:xfrm>
            <a:off x="457200" y="952796"/>
            <a:ext cx="4634300" cy="5693866"/>
          </a:xfrm>
          <a:prstGeom prst="rect">
            <a:avLst/>
          </a:prstGeom>
          <a:noFill/>
        </p:spPr>
        <p:txBody>
          <a:bodyPr wrap="square" rtlCol="0">
            <a:spAutoFit/>
          </a:bodyPr>
          <a:lstStyle/>
          <a:p>
            <a:r>
              <a:rPr lang="en-US" sz="1400" b="1" i="1" dirty="0" smtClean="0">
                <a:latin typeface="Arial" panose="020B0604020202020204" pitchFamily="34" charset="0"/>
                <a:cs typeface="Arial" panose="020B0604020202020204" pitchFamily="34" charset="0"/>
              </a:rPr>
              <a:t>This </a:t>
            </a:r>
            <a:r>
              <a:rPr lang="en-US" sz="1400" b="1" i="1" dirty="0">
                <a:latin typeface="Arial" panose="020B0604020202020204" pitchFamily="34" charset="0"/>
                <a:cs typeface="Arial" panose="020B0604020202020204" pitchFamily="34" charset="0"/>
              </a:rPr>
              <a:t>seminal </a:t>
            </a:r>
            <a:r>
              <a:rPr lang="en-US" sz="1400" b="1" i="1" dirty="0" smtClean="0">
                <a:latin typeface="Arial" panose="020B0604020202020204" pitchFamily="34" charset="0"/>
                <a:cs typeface="Arial" panose="020B0604020202020204" pitchFamily="34" charset="0"/>
              </a:rPr>
              <a:t>work done in </a:t>
            </a:r>
            <a:r>
              <a:rPr lang="en-US" sz="1400" b="1" i="1" dirty="0">
                <a:latin typeface="Arial" panose="020B0604020202020204" pitchFamily="34" charset="0"/>
                <a:cs typeface="Arial" panose="020B0604020202020204" pitchFamily="34" charset="0"/>
              </a:rPr>
              <a:t>collaboration </a:t>
            </a:r>
            <a:r>
              <a:rPr lang="en-US" sz="1400" b="1" i="1" dirty="0" smtClean="0">
                <a:latin typeface="Arial" panose="020B0604020202020204" pitchFamily="34" charset="0"/>
                <a:cs typeface="Arial" panose="020B0604020202020204" pitchFamily="34" charset="0"/>
              </a:rPr>
              <a:t>between the FHFA and </a:t>
            </a:r>
            <a:r>
              <a:rPr lang="en-US" sz="1400" b="1" i="1" dirty="0">
                <a:latin typeface="Arial" panose="020B0604020202020204" pitchFamily="34" charset="0"/>
                <a:cs typeface="Arial" panose="020B0604020202020204" pitchFamily="34" charset="0"/>
              </a:rPr>
              <a:t>the Housing Center’s Senior Adviser Steve Oliner (and AEI Adjunct Scholar Morris Davis</a:t>
            </a:r>
            <a:r>
              <a:rPr lang="en-US" sz="1400" b="1" i="1" dirty="0" smtClean="0">
                <a:latin typeface="Arial" panose="020B0604020202020204" pitchFamily="34" charset="0"/>
                <a:cs typeface="Arial" panose="020B0604020202020204" pitchFamily="34" charset="0"/>
              </a:rPr>
              <a:t>) </a:t>
            </a:r>
            <a:r>
              <a:rPr lang="en-US" sz="1400" b="1" i="1" dirty="0">
                <a:latin typeface="Arial" panose="020B0604020202020204" pitchFamily="34" charset="0"/>
                <a:cs typeface="Arial" panose="020B0604020202020204" pitchFamily="34" charset="0"/>
              </a:rPr>
              <a:t>will improve researchers, policymakers, and the public’s understanding of how mortgage risk has evolved from the early 1990s to the present and the role played in the housing boom, subsequent bust, and the 2008 recession. </a:t>
            </a:r>
          </a:p>
          <a:p>
            <a:endParaRPr lang="en-US" sz="1400" b="1" i="1" dirty="0" smtClean="0">
              <a:latin typeface="Arial" panose="020B0604020202020204" pitchFamily="34" charset="0"/>
              <a:cs typeface="Arial" panose="020B0604020202020204" pitchFamily="34" charset="0"/>
            </a:endParaRPr>
          </a:p>
          <a:p>
            <a:r>
              <a:rPr lang="en-US" sz="1400" b="1" i="1" dirty="0">
                <a:latin typeface="Arial" panose="020B0604020202020204" pitchFamily="34" charset="0"/>
                <a:cs typeface="Arial" panose="020B0604020202020204" pitchFamily="34" charset="0"/>
              </a:rPr>
              <a:t>The authors’ use a comprehensive dataset </a:t>
            </a:r>
            <a:r>
              <a:rPr lang="en-US" sz="1400" b="1" i="1" dirty="0" smtClean="0">
                <a:latin typeface="Arial" panose="020B0604020202020204" pitchFamily="34" charset="0"/>
                <a:cs typeface="Arial" panose="020B0604020202020204" pitchFamily="34" charset="0"/>
              </a:rPr>
              <a:t>of </a:t>
            </a:r>
            <a:r>
              <a:rPr lang="en-US" sz="1400" b="1" i="1" dirty="0">
                <a:latin typeface="Arial" panose="020B0604020202020204" pitchFamily="34" charset="0"/>
                <a:cs typeface="Arial" panose="020B0604020202020204" pitchFamily="34" charset="0"/>
              </a:rPr>
              <a:t>more than 200 million purchase-money and refinance mortgages from 1990 to </a:t>
            </a:r>
            <a:r>
              <a:rPr lang="en-US" sz="1400" b="1" i="1" dirty="0" smtClean="0">
                <a:latin typeface="Arial" panose="020B0604020202020204" pitchFamily="34" charset="0"/>
                <a:cs typeface="Arial" panose="020B0604020202020204" pitchFamily="34" charset="0"/>
              </a:rPr>
              <a:t>2019 to </a:t>
            </a:r>
            <a:r>
              <a:rPr lang="en-US" sz="1400" b="1" i="1" dirty="0">
                <a:latin typeface="Arial" panose="020B0604020202020204" pitchFamily="34" charset="0"/>
                <a:cs typeface="Arial" panose="020B0604020202020204" pitchFamily="34" charset="0"/>
              </a:rPr>
              <a:t>“evaluate a common </a:t>
            </a:r>
            <a:r>
              <a:rPr lang="en-US" sz="1400" b="1" i="1" dirty="0" smtClean="0">
                <a:latin typeface="Arial" panose="020B0604020202020204" pitchFamily="34" charset="0"/>
                <a:cs typeface="Arial" panose="020B0604020202020204" pitchFamily="34" charset="0"/>
              </a:rPr>
              <a:t> held </a:t>
            </a:r>
            <a:r>
              <a:rPr lang="en-US" sz="1400" b="1" i="1" dirty="0">
                <a:latin typeface="Arial" panose="020B0604020202020204" pitchFamily="34" charset="0"/>
                <a:cs typeface="Arial" panose="020B0604020202020204" pitchFamily="34" charset="0"/>
              </a:rPr>
              <a:t>view that the early 2000s represent a normal period in the mortgage market, a benchmark by which to assess whether lending standards in other periods are loose or tight.” The study documents that mortgage risk started accumulating in the mid-1990s and continued until the peak was reached in 2006-2007. Previous research could not identify the fact that a refinance boom from 2000-2003 masked the mortgage risk accumulation.  </a:t>
            </a:r>
          </a:p>
          <a:p>
            <a:endParaRPr lang="en-US" sz="1400" b="1" i="1" dirty="0">
              <a:latin typeface="Arial" panose="020B0604020202020204" pitchFamily="34" charset="0"/>
              <a:cs typeface="Arial" panose="020B0604020202020204" pitchFamily="34" charset="0"/>
            </a:endParaRPr>
          </a:p>
          <a:p>
            <a:r>
              <a:rPr lang="en-US" sz="1400" b="1" i="1" dirty="0" smtClean="0">
                <a:latin typeface="Arial" panose="020B0604020202020204" pitchFamily="34" charset="0"/>
                <a:cs typeface="Arial" panose="020B0604020202020204" pitchFamily="34" charset="0"/>
              </a:rPr>
              <a:t>The size and scope of the expanded dataset is unprecedented in completeness, accuracy and comprehensive historical information on mortgage risk</a:t>
            </a:r>
            <a:r>
              <a:rPr lang="en-US" sz="1400" b="1" i="1" dirty="0">
                <a:latin typeface="Arial" panose="020B0604020202020204" pitchFamily="34" charset="0"/>
                <a:cs typeface="Arial" panose="020B0604020202020204" pitchFamily="34" charset="0"/>
              </a:rPr>
              <a:t>. </a:t>
            </a:r>
            <a:r>
              <a:rPr lang="en-US" sz="1400" b="1" i="1" dirty="0" smtClean="0">
                <a:latin typeface="Arial" panose="020B0604020202020204" pitchFamily="34" charset="0"/>
                <a:cs typeface="Arial" panose="020B0604020202020204" pitchFamily="34" charset="0"/>
              </a:rPr>
              <a:t>The paper is available </a:t>
            </a:r>
            <a:r>
              <a:rPr lang="en-US" sz="1400" b="1" i="1" dirty="0" smtClean="0">
                <a:latin typeface="Arial" panose="020B0604020202020204" pitchFamily="34" charset="0"/>
                <a:cs typeface="Arial" panose="020B0604020202020204" pitchFamily="34" charset="0"/>
                <a:hlinkClick r:id="rId2"/>
              </a:rPr>
              <a:t>here</a:t>
            </a:r>
            <a:r>
              <a:rPr lang="en-US" sz="1400" b="1" i="1" dirty="0" smtClean="0">
                <a:latin typeface="Arial" panose="020B0604020202020204" pitchFamily="34" charset="0"/>
                <a:cs typeface="Arial" panose="020B0604020202020204" pitchFamily="34" charset="0"/>
              </a:rPr>
              <a:t>.</a:t>
            </a:r>
            <a:endParaRPr lang="en-US" sz="1400" b="1" i="1"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stretch>
            <a:fillRect/>
          </a:stretch>
        </p:blipFill>
        <p:spPr>
          <a:xfrm>
            <a:off x="5091500" y="1435170"/>
            <a:ext cx="3815231" cy="4222751"/>
          </a:xfrm>
          <a:prstGeom prst="rect">
            <a:avLst/>
          </a:prstGeom>
        </p:spPr>
      </p:pic>
      <p:sp>
        <p:nvSpPr>
          <p:cNvPr id="6" name="Rectangle 5"/>
          <p:cNvSpPr/>
          <p:nvPr/>
        </p:nvSpPr>
        <p:spPr>
          <a:xfrm>
            <a:off x="5201465" y="5760914"/>
            <a:ext cx="3595300" cy="246221"/>
          </a:xfrm>
          <a:prstGeom prst="rect">
            <a:avLst/>
          </a:prstGeom>
        </p:spPr>
        <p:txBody>
          <a:bodyPr wrap="square">
            <a:spAutoFit/>
          </a:bodyPr>
          <a:lstStyle/>
          <a:p>
            <a:r>
              <a:rPr lang="en-US" sz="1000" dirty="0">
                <a:solidFill>
                  <a:srgbClr val="000000"/>
                </a:solidFill>
                <a:cs typeface="Arial"/>
              </a:rPr>
              <a:t>Source: </a:t>
            </a:r>
            <a:r>
              <a:rPr lang="en-US" sz="1000" dirty="0" smtClean="0">
                <a:solidFill>
                  <a:srgbClr val="000000"/>
                </a:solidFill>
                <a:cs typeface="Arial"/>
              </a:rPr>
              <a:t>FHFA and </a:t>
            </a:r>
            <a:r>
              <a:rPr lang="en-US" sz="1000" dirty="0" smtClean="0">
                <a:solidFill>
                  <a:prstClr val="black"/>
                </a:solidFill>
              </a:rPr>
              <a:t>AEI </a:t>
            </a:r>
            <a:r>
              <a:rPr lang="en-US" sz="1000" dirty="0">
                <a:solidFill>
                  <a:prstClr val="black"/>
                </a:solidFill>
              </a:rPr>
              <a:t>Housing Center, </a:t>
            </a:r>
            <a:r>
              <a:rPr lang="en-US" sz="1000" dirty="0">
                <a:solidFill>
                  <a:srgbClr val="0070C0"/>
                </a:solidFill>
                <a:cs typeface="Arial"/>
                <a:hlinkClick r:id="rId4"/>
              </a:rPr>
              <a:t>www.AEI.org/housing</a:t>
            </a:r>
            <a:r>
              <a:rPr lang="en-US" sz="1000" dirty="0">
                <a:cs typeface="Arial"/>
              </a:rPr>
              <a:t>.</a:t>
            </a:r>
            <a:endParaRPr lang="en-US" sz="1000" dirty="0">
              <a:solidFill>
                <a:srgbClr val="000000"/>
              </a:solidFill>
              <a:cs typeface="Arial"/>
            </a:endParaRPr>
          </a:p>
        </p:txBody>
      </p:sp>
    </p:spTree>
    <p:extLst>
      <p:ext uri="{BB962C8B-B14F-4D97-AF65-F5344CB8AC3E}">
        <p14:creationId xmlns:p14="http://schemas.microsoft.com/office/powerpoint/2010/main" val="7263415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9B0109-0DFA-4CD3-BBF8-0D1B2706CB64}" type="slidenum">
              <a:rPr lang="en-US" smtClean="0"/>
              <a:t>38</a:t>
            </a:fld>
            <a:endParaRPr lang="en-US"/>
          </a:p>
        </p:txBody>
      </p:sp>
      <p:sp>
        <p:nvSpPr>
          <p:cNvPr id="3" name="Title 1"/>
          <p:cNvSpPr txBox="1">
            <a:spLocks/>
          </p:cNvSpPr>
          <p:nvPr/>
        </p:nvSpPr>
        <p:spPr>
          <a:xfrm>
            <a:off x="348952" y="133545"/>
            <a:ext cx="8283714" cy="716199"/>
          </a:xfrm>
          <a:prstGeom prst="rect">
            <a:avLst/>
          </a:prstGeom>
          <a:solidFill>
            <a:schemeClr val="accent1">
              <a:lumMod val="40000"/>
              <a:lumOff val="60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sz="1400" b="0" i="0" u="none" strike="noStrike" kern="1200" spc="0" baseline="0">
                <a:solidFill>
                  <a:sysClr val="windowText" lastClr="000000"/>
                </a:solidFill>
                <a:latin typeface="+mn-lt"/>
                <a:ea typeface="+mn-ea"/>
                <a:cs typeface="+mn-cs"/>
              </a:defRPr>
            </a:pPr>
            <a:r>
              <a:rPr lang="en-US" sz="2400" dirty="0" smtClean="0">
                <a:solidFill>
                  <a:sysClr val="windowText" lastClr="000000"/>
                </a:solidFill>
                <a:latin typeface="Arial" panose="020B0604020202020204" pitchFamily="34" charset="0"/>
                <a:ea typeface="+mn-ea"/>
                <a:cs typeface="Arial" panose="020B0604020202020204" pitchFamily="34" charset="0"/>
              </a:rPr>
              <a:t>Stressed MDRs are Highly Correlated to Post-Financial Crisis Default Rates </a:t>
            </a:r>
            <a:endParaRPr lang="en-US" sz="2400" dirty="0">
              <a:solidFill>
                <a:sysClr val="windowText" lastClr="000000"/>
              </a:solidFill>
              <a:latin typeface="Arial" panose="020B0604020202020204" pitchFamily="34" charset="0"/>
              <a:ea typeface="+mn-ea"/>
              <a:cs typeface="Arial" panose="020B0604020202020204" pitchFamily="34" charset="0"/>
            </a:endParaRPr>
          </a:p>
        </p:txBody>
      </p:sp>
      <p:sp>
        <p:nvSpPr>
          <p:cNvPr id="6" name="TextBox 5"/>
          <p:cNvSpPr txBox="1"/>
          <p:nvPr/>
        </p:nvSpPr>
        <p:spPr>
          <a:xfrm>
            <a:off x="259252" y="6534356"/>
            <a:ext cx="8373414"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Source: AEI Housing Center, </a:t>
            </a:r>
            <a:r>
              <a:rPr lang="en-US" sz="1000" dirty="0">
                <a:latin typeface="Arial" panose="020B0604020202020204" pitchFamily="34" charset="0"/>
                <a:cs typeface="Arial" panose="020B0604020202020204" pitchFamily="34" charset="0"/>
                <a:hlinkClick r:id="rId2"/>
              </a:rPr>
              <a:t>www.AEI.org/housing</a:t>
            </a:r>
            <a:r>
              <a:rPr lang="en-US" sz="1000" dirty="0">
                <a:latin typeface="Arial" panose="020B0604020202020204" pitchFamily="34" charset="0"/>
                <a:cs typeface="Arial" panose="020B0604020202020204" pitchFamily="34" charset="0"/>
              </a:rPr>
              <a:t>. </a:t>
            </a:r>
          </a:p>
        </p:txBody>
      </p:sp>
      <p:sp>
        <p:nvSpPr>
          <p:cNvPr id="7" name="TextBox 6"/>
          <p:cNvSpPr txBox="1"/>
          <p:nvPr/>
        </p:nvSpPr>
        <p:spPr>
          <a:xfrm>
            <a:off x="348951" y="917127"/>
            <a:ext cx="8429105" cy="1643527"/>
          </a:xfrm>
          <a:prstGeom prst="rect">
            <a:avLst/>
          </a:prstGeom>
          <a:noFill/>
        </p:spPr>
        <p:txBody>
          <a:bodyPr wrap="square" rtlCol="0">
            <a:spAutoFit/>
          </a:bodyPr>
          <a:lstStyle/>
          <a:p>
            <a:pPr marL="0" lvl="1" algn="ctr">
              <a:lnSpc>
                <a:spcPct val="90000"/>
              </a:lnSpc>
            </a:pPr>
            <a:r>
              <a:rPr lang="en-US" sz="1600" b="1" i="1" dirty="0" smtClean="0">
                <a:latin typeface="Arial" panose="020B0604020202020204" pitchFamily="34" charset="0"/>
                <a:cs typeface="Arial" panose="020B0604020202020204" pitchFamily="34" charset="0"/>
              </a:rPr>
              <a:t>Stressed MDRs, calculated solely on the basis of loan characteristics present at origination, are highly </a:t>
            </a:r>
            <a:r>
              <a:rPr lang="en-US" sz="1600" b="1" i="1" dirty="0">
                <a:latin typeface="Arial" panose="020B0604020202020204" pitchFamily="34" charset="0"/>
                <a:cs typeface="Arial" panose="020B0604020202020204" pitchFamily="34" charset="0"/>
              </a:rPr>
              <a:t>predictive of </a:t>
            </a:r>
            <a:r>
              <a:rPr lang="en-US" sz="1600" b="1" i="1" dirty="0" smtClean="0">
                <a:latin typeface="Arial" panose="020B0604020202020204" pitchFamily="34" charset="0"/>
                <a:cs typeface="Arial" panose="020B0604020202020204" pitchFamily="34" charset="0"/>
              </a:rPr>
              <a:t>default rates both in a non-stress delinquency environment (R-squared </a:t>
            </a:r>
            <a:r>
              <a:rPr lang="en-US" sz="1600" b="1" i="1" dirty="0">
                <a:latin typeface="Arial" panose="020B0604020202020204" pitchFamily="34" charset="0"/>
                <a:cs typeface="Arial" panose="020B0604020202020204" pitchFamily="34" charset="0"/>
              </a:rPr>
              <a:t>is </a:t>
            </a:r>
            <a:r>
              <a:rPr lang="en-US" sz="1600" b="1" i="1" dirty="0" smtClean="0">
                <a:latin typeface="Arial" panose="020B0604020202020204" pitchFamily="34" charset="0"/>
                <a:cs typeface="Arial" panose="020B0604020202020204" pitchFamily="34" charset="0"/>
              </a:rPr>
              <a:t>96%) and in a stress delinquency environment (R-squared is 99.9%), </a:t>
            </a:r>
            <a:r>
              <a:rPr lang="en-US" sz="1600" b="1" i="1" dirty="0">
                <a:latin typeface="Arial" panose="020B0604020202020204" pitchFamily="34" charset="0"/>
                <a:cs typeface="Arial" panose="020B0604020202020204" pitchFamily="34" charset="0"/>
              </a:rPr>
              <a:t>even though the size and nature of the </a:t>
            </a:r>
            <a:r>
              <a:rPr lang="en-US" sz="1600" b="1" i="1" dirty="0" smtClean="0">
                <a:latin typeface="Arial" panose="020B0604020202020204" pitchFamily="34" charset="0"/>
                <a:cs typeface="Arial" panose="020B0604020202020204" pitchFamily="34" charset="0"/>
              </a:rPr>
              <a:t>pandemic is </a:t>
            </a:r>
            <a:r>
              <a:rPr lang="en-US" sz="1600" b="1" i="1" dirty="0">
                <a:latin typeface="Arial" panose="020B0604020202020204" pitchFamily="34" charset="0"/>
                <a:cs typeface="Arial" panose="020B0604020202020204" pitchFamily="34" charset="0"/>
              </a:rPr>
              <a:t>fundamentally different from the financial crisis. </a:t>
            </a:r>
            <a:endParaRPr lang="en-US" sz="1600" b="1" i="1" dirty="0" smtClean="0">
              <a:latin typeface="Arial" panose="020B0604020202020204" pitchFamily="34" charset="0"/>
              <a:cs typeface="Arial" panose="020B0604020202020204" pitchFamily="34" charset="0"/>
            </a:endParaRPr>
          </a:p>
          <a:p>
            <a:pPr marL="0" lvl="1" algn="ctr">
              <a:lnSpc>
                <a:spcPct val="90000"/>
              </a:lnSpc>
            </a:pPr>
            <a:r>
              <a:rPr lang="en-US" sz="1600" b="1" i="1" dirty="0">
                <a:latin typeface="Arial" panose="020B0604020202020204" pitchFamily="34" charset="0"/>
                <a:cs typeface="Arial" panose="020B0604020202020204" pitchFamily="34" charset="0"/>
              </a:rPr>
              <a:t>The MDR was equally predictive of defaults for any given loan type. </a:t>
            </a:r>
          </a:p>
          <a:p>
            <a:pPr marL="0" lvl="1" algn="ctr">
              <a:lnSpc>
                <a:spcPct val="90000"/>
              </a:lnSpc>
            </a:pPr>
            <a:endParaRPr lang="en-US" sz="1600" b="1" i="1" dirty="0">
              <a:latin typeface="Arial" panose="020B0604020202020204" pitchFamily="34" charset="0"/>
              <a:cs typeface="Arial" panose="020B0604020202020204" pitchFamily="34" charset="0"/>
            </a:endParaRPr>
          </a:p>
        </p:txBody>
      </p:sp>
      <p:graphicFrame>
        <p:nvGraphicFramePr>
          <p:cNvPr id="9" name="Chart 8"/>
          <p:cNvGraphicFramePr>
            <a:graphicFrameLocks/>
          </p:cNvGraphicFramePr>
          <p:nvPr>
            <p:extLst/>
          </p:nvPr>
        </p:nvGraphicFramePr>
        <p:xfrm>
          <a:off x="421729" y="2236676"/>
          <a:ext cx="8138160" cy="42976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936989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884"/>
            <a:ext cx="8229600" cy="420065"/>
          </a:xfrm>
          <a:solidFill>
            <a:schemeClr val="accent1">
              <a:lumMod val="40000"/>
              <a:lumOff val="60000"/>
            </a:schemeClr>
          </a:solidFill>
        </p:spPr>
        <p:txBody>
          <a:bodyPr anchor="ctr">
            <a:noAutofit/>
          </a:bodyPr>
          <a:lstStyle/>
          <a:p>
            <a:pPr algn="ctr"/>
            <a:r>
              <a:rPr lang="en-US" sz="2400" dirty="0" smtClean="0">
                <a:latin typeface="Arial" panose="020B0604020202020204" pitchFamily="34" charset="0"/>
                <a:cs typeface="Arial" panose="020B0604020202020204" pitchFamily="34" charset="0"/>
              </a:rPr>
              <a:t>Comparing the MRI and the new Stressed MDR</a:t>
            </a:r>
            <a:endParaRPr lang="en-US" sz="2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64661E-BB1B-4562-AFE2-BCC75682991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3" name="Table 2"/>
          <p:cNvGraphicFramePr>
            <a:graphicFrameLocks noGrp="1"/>
          </p:cNvGraphicFramePr>
          <p:nvPr>
            <p:extLst/>
          </p:nvPr>
        </p:nvGraphicFramePr>
        <p:xfrm>
          <a:off x="124505" y="1886430"/>
          <a:ext cx="8884692" cy="4443827"/>
        </p:xfrm>
        <a:graphic>
          <a:graphicData uri="http://schemas.openxmlformats.org/drawingml/2006/table">
            <a:tbl>
              <a:tblPr firstRow="1" bandRow="1">
                <a:tableStyleId>{5C22544A-7EE6-4342-B048-85BDC9FD1C3A}</a:tableStyleId>
              </a:tblPr>
              <a:tblGrid>
                <a:gridCol w="1977250">
                  <a:extLst>
                    <a:ext uri="{9D8B030D-6E8A-4147-A177-3AD203B41FA5}">
                      <a16:colId xmlns:a16="http://schemas.microsoft.com/office/drawing/2014/main" val="2106785043"/>
                    </a:ext>
                  </a:extLst>
                </a:gridCol>
                <a:gridCol w="3466532">
                  <a:extLst>
                    <a:ext uri="{9D8B030D-6E8A-4147-A177-3AD203B41FA5}">
                      <a16:colId xmlns:a16="http://schemas.microsoft.com/office/drawing/2014/main" val="2956844488"/>
                    </a:ext>
                  </a:extLst>
                </a:gridCol>
                <a:gridCol w="3440910">
                  <a:extLst>
                    <a:ext uri="{9D8B030D-6E8A-4147-A177-3AD203B41FA5}">
                      <a16:colId xmlns:a16="http://schemas.microsoft.com/office/drawing/2014/main" val="467767937"/>
                    </a:ext>
                  </a:extLst>
                </a:gridCol>
              </a:tblGrid>
              <a:tr h="361527">
                <a:tc>
                  <a:txBody>
                    <a:bodyPr/>
                    <a:lstStyle/>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smtClean="0"/>
                        <a:t>MRI</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MDR</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04582536"/>
                  </a:ext>
                </a:extLst>
              </a:tr>
              <a:tr h="548640">
                <a:tc>
                  <a:txBody>
                    <a:bodyPr/>
                    <a:lstStyle/>
                    <a:p>
                      <a:r>
                        <a:rPr lang="en-US" sz="1200" dirty="0" smtClean="0">
                          <a:solidFill>
                            <a:schemeClr val="tx1"/>
                          </a:solidFill>
                        </a:rPr>
                        <a:t>Concept: a stressed</a:t>
                      </a:r>
                      <a:r>
                        <a:rPr lang="en-US" sz="1200" baseline="0" dirty="0" smtClean="0">
                          <a:solidFill>
                            <a:schemeClr val="tx1"/>
                          </a:solidFill>
                        </a:rPr>
                        <a:t> default measure</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r>
                        <a:rPr lang="en-US" sz="1200" b="0" i="0" u="none" strike="noStrike" kern="1200" baseline="0" dirty="0" smtClean="0">
                          <a:solidFill>
                            <a:schemeClr val="tx1"/>
                          </a:solidFill>
                          <a:latin typeface="+mn-lt"/>
                          <a:ea typeface="+mn-ea"/>
                          <a:cs typeface="+mn-cs"/>
                        </a:rPr>
                        <a:t>Measures how the loans originated in a given month would perform if subjected to the same stress as loans originated prior to the start of the Financial Crisis.</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95490454"/>
                  </a:ext>
                </a:extLst>
              </a:tr>
              <a:tr h="756645">
                <a:tc>
                  <a:txBody>
                    <a:bodyPr/>
                    <a:lstStyle/>
                    <a:p>
                      <a:r>
                        <a:rPr lang="en-US" sz="1200" dirty="0" smtClean="0"/>
                        <a:t>Universe of loans to create the Periodic Table:</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smtClean="0">
                          <a:solidFill>
                            <a:schemeClr val="tx1"/>
                          </a:solidFill>
                        </a:rPr>
                        <a:t>Only loans originated</a:t>
                      </a:r>
                      <a:r>
                        <a:rPr lang="en-US" sz="1200" baseline="0" dirty="0" smtClean="0">
                          <a:solidFill>
                            <a:schemeClr val="tx1"/>
                          </a:solidFill>
                        </a:rPr>
                        <a:t> in</a:t>
                      </a:r>
                      <a:r>
                        <a:rPr lang="en-US" sz="1200" dirty="0" smtClean="0">
                          <a:solidFill>
                            <a:schemeClr val="tx1"/>
                          </a:solidFill>
                        </a:rPr>
                        <a:t> 2007</a:t>
                      </a:r>
                      <a:r>
                        <a:rPr lang="en-US" sz="1200" b="0" i="0" u="none" strike="noStrike" kern="1200" baseline="0" dirty="0" smtClean="0">
                          <a:solidFill>
                            <a:schemeClr val="tx1"/>
                          </a:solidFill>
                          <a:latin typeface="+mn-lt"/>
                          <a:ea typeface="+mn-ea"/>
                          <a:cs typeface="+mn-cs"/>
                        </a:rPr>
                        <a:t>, prior to the start of the Financial Crisis,</a:t>
                      </a:r>
                      <a:r>
                        <a:rPr lang="en-US" sz="1200" dirty="0" smtClean="0">
                          <a:solidFill>
                            <a:schemeClr val="tx1"/>
                          </a:solidFill>
                        </a:rPr>
                        <a:t> from data </a:t>
                      </a:r>
                      <a:r>
                        <a:rPr lang="en-US" sz="1200" baseline="0" dirty="0" smtClean="0">
                          <a:solidFill>
                            <a:schemeClr val="tx1"/>
                          </a:solidFill>
                        </a:rPr>
                        <a:t>publicly released by Freddie Mac. However, this data set was heavily ‘censored’.</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Combines loans</a:t>
                      </a:r>
                      <a:r>
                        <a:rPr lang="en-US" sz="1200" baseline="0" dirty="0" smtClean="0">
                          <a:solidFill>
                            <a:schemeClr val="tx1"/>
                          </a:solidFill>
                        </a:rPr>
                        <a:t> originated in 20</a:t>
                      </a:r>
                      <a:r>
                        <a:rPr lang="en-US" sz="1200" dirty="0" smtClean="0">
                          <a:solidFill>
                            <a:schemeClr val="tx1"/>
                          </a:solidFill>
                        </a:rPr>
                        <a:t>06/07 (since</a:t>
                      </a:r>
                      <a:r>
                        <a:rPr lang="en-US" sz="1200" baseline="0" dirty="0" smtClean="0">
                          <a:solidFill>
                            <a:schemeClr val="tx1"/>
                          </a:solidFill>
                        </a:rPr>
                        <a:t> both performed about equally poorly) </a:t>
                      </a:r>
                      <a:r>
                        <a:rPr lang="en-US" sz="1200" dirty="0" smtClean="0">
                          <a:solidFill>
                            <a:schemeClr val="tx1"/>
                          </a:solidFill>
                        </a:rPr>
                        <a:t>of GSE, FHA, VA, portfolio</a:t>
                      </a:r>
                      <a:r>
                        <a:rPr lang="en-US" sz="1200" baseline="0" dirty="0" smtClean="0">
                          <a:solidFill>
                            <a:schemeClr val="tx1"/>
                          </a:solidFill>
                        </a:rPr>
                        <a:t>, and</a:t>
                      </a:r>
                      <a:r>
                        <a:rPr lang="en-US" sz="1200" dirty="0" smtClean="0">
                          <a:solidFill>
                            <a:schemeClr val="tx1"/>
                          </a:solidFill>
                        </a:rPr>
                        <a:t> private MBS loans from the most complete data sources available.</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2559212"/>
                  </a:ext>
                </a:extLst>
              </a:tr>
              <a:tr h="329413">
                <a:tc>
                  <a:txBody>
                    <a:bodyPr/>
                    <a:lstStyle/>
                    <a:p>
                      <a:r>
                        <a:rPr lang="en-US" sz="1200" dirty="0" smtClean="0"/>
                        <a:t>Number of risk buckets:</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200" dirty="0" smtClean="0">
                          <a:solidFill>
                            <a:schemeClr val="tx1"/>
                          </a:solidFill>
                        </a:rPr>
                        <a:t>320 (based on</a:t>
                      </a:r>
                      <a:r>
                        <a:rPr lang="en-US" sz="1200" baseline="0" dirty="0" smtClean="0">
                          <a:solidFill>
                            <a:schemeClr val="tx1"/>
                          </a:solidFill>
                        </a:rPr>
                        <a:t> a combination of credit score, CLTV, and DTI buckets)</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dirty="0" smtClean="0">
                          <a:solidFill>
                            <a:schemeClr val="tx1"/>
                          </a:solidFill>
                        </a:rPr>
                        <a:t>320 (based on</a:t>
                      </a:r>
                      <a:r>
                        <a:rPr lang="en-US" sz="1200" baseline="0" dirty="0" smtClean="0">
                          <a:solidFill>
                            <a:schemeClr val="tx1"/>
                          </a:solidFill>
                        </a:rPr>
                        <a:t> a combination of credit scores, CLTV, and DTI buckets)</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53556018"/>
                  </a:ext>
                </a:extLst>
              </a:tr>
              <a:tr h="973340">
                <a:tc>
                  <a:txBody>
                    <a:bodyPr/>
                    <a:lstStyle/>
                    <a:p>
                      <a:r>
                        <a:rPr lang="en-US" sz="1200" dirty="0" smtClean="0"/>
                        <a:t>Agency specific Periodic Tables:</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smtClean="0">
                          <a:solidFill>
                            <a:schemeClr val="tx1"/>
                          </a:solidFill>
                        </a:rPr>
                        <a:t>MRI applies</a:t>
                      </a:r>
                      <a:r>
                        <a:rPr lang="en-US" sz="1200" b="0" baseline="0" dirty="0" smtClean="0">
                          <a:solidFill>
                            <a:schemeClr val="tx1"/>
                          </a:solidFill>
                        </a:rPr>
                        <a:t> the Freddie</a:t>
                      </a:r>
                      <a:r>
                        <a:rPr lang="en-US" sz="1200" b="0" dirty="0" smtClean="0">
                          <a:solidFill>
                            <a:schemeClr val="tx1"/>
                          </a:solidFill>
                        </a:rPr>
                        <a:t> periodic table to Fannie,</a:t>
                      </a:r>
                      <a:r>
                        <a:rPr lang="en-US" sz="1200" b="0" baseline="0" dirty="0" smtClean="0">
                          <a:solidFill>
                            <a:schemeClr val="tx1"/>
                          </a:solidFill>
                        </a:rPr>
                        <a:t> </a:t>
                      </a:r>
                      <a:r>
                        <a:rPr lang="en-US" sz="1200" b="0" dirty="0" smtClean="0">
                          <a:solidFill>
                            <a:schemeClr val="tx1"/>
                          </a:solidFill>
                        </a:rPr>
                        <a:t>FHA,</a:t>
                      </a:r>
                      <a:r>
                        <a:rPr lang="en-US" sz="1200" b="0" baseline="0" dirty="0" smtClean="0">
                          <a:solidFill>
                            <a:schemeClr val="tx1"/>
                          </a:solidFill>
                        </a:rPr>
                        <a:t> </a:t>
                      </a:r>
                      <a:r>
                        <a:rPr lang="en-US" sz="1200" b="0" dirty="0" smtClean="0">
                          <a:solidFill>
                            <a:schemeClr val="tx1"/>
                          </a:solidFill>
                        </a:rPr>
                        <a:t>RHS,</a:t>
                      </a:r>
                      <a:r>
                        <a:rPr lang="en-US" sz="1200" b="0" baseline="0" dirty="0" smtClean="0">
                          <a:solidFill>
                            <a:schemeClr val="tx1"/>
                          </a:solidFill>
                        </a:rPr>
                        <a:t> and </a:t>
                      </a:r>
                      <a:r>
                        <a:rPr lang="en-US" sz="1200" b="0" dirty="0" smtClean="0">
                          <a:solidFill>
                            <a:schemeClr val="tx1"/>
                          </a:solidFill>
                        </a:rPr>
                        <a:t>VA.</a:t>
                      </a:r>
                      <a:r>
                        <a:rPr lang="en-US" sz="1200" b="0" baseline="0" dirty="0" smtClean="0">
                          <a:solidFill>
                            <a:schemeClr val="tx1"/>
                          </a:solidFill>
                        </a:rPr>
                        <a:t> For VA loans, we assume a risk haircut </a:t>
                      </a:r>
                      <a:r>
                        <a:rPr lang="en-US" sz="1200" b="0" baseline="0" smtClean="0">
                          <a:solidFill>
                            <a:schemeClr val="tx1"/>
                          </a:solidFill>
                        </a:rPr>
                        <a:t>of 40%, </a:t>
                      </a:r>
                      <a:r>
                        <a:rPr lang="en-US" sz="1200" b="0" baseline="0" dirty="0" smtClean="0">
                          <a:solidFill>
                            <a:schemeClr val="tx1"/>
                          </a:solidFill>
                        </a:rPr>
                        <a:t>which is consistent with the literature.</a:t>
                      </a:r>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solidFill>
                            <a:schemeClr val="tx1"/>
                          </a:solidFill>
                        </a:rPr>
                        <a:t>Periodic tables are constructed for each agency with the exception</a:t>
                      </a:r>
                      <a:r>
                        <a:rPr lang="en-US" sz="1200" baseline="0" dirty="0" smtClean="0">
                          <a:solidFill>
                            <a:schemeClr val="tx1"/>
                          </a:solidFill>
                        </a:rPr>
                        <a:t> of RHS. </a:t>
                      </a:r>
                      <a:r>
                        <a:rPr lang="en-US" sz="1200" dirty="0" smtClean="0">
                          <a:solidFill>
                            <a:schemeClr val="tx1"/>
                          </a:solidFill>
                        </a:rPr>
                        <a:t>(We apply the GSE table to RHS.</a:t>
                      </a:r>
                      <a:r>
                        <a:rPr lang="en-US" sz="1200" baseline="0" dirty="0" smtClean="0">
                          <a:solidFill>
                            <a:schemeClr val="tx1"/>
                          </a:solidFill>
                        </a:rPr>
                        <a:t>)</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40177552"/>
                  </a:ext>
                </a:extLst>
              </a:tr>
              <a:tr h="345635">
                <a:tc>
                  <a:txBody>
                    <a:bodyPr/>
                    <a:lstStyle/>
                    <a:p>
                      <a:r>
                        <a:rPr lang="en-US" sz="1200" dirty="0" smtClean="0"/>
                        <a:t>Default</a:t>
                      </a:r>
                      <a:r>
                        <a:rPr lang="en-US" sz="1200" baseline="0" dirty="0" smtClean="0"/>
                        <a:t> occurrences</a:t>
                      </a:r>
                      <a:r>
                        <a:rPr lang="en-US" sz="1200" dirty="0" smtClean="0"/>
                        <a:t> are measured through:</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smtClean="0">
                          <a:solidFill>
                            <a:schemeClr val="tx1"/>
                          </a:solidFill>
                        </a:rPr>
                        <a:t>December 31, 2012</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solidFill>
                            <a:schemeClr val="tx1"/>
                          </a:solidFill>
                        </a:rPr>
                        <a:t>December 31, 2019</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98845579"/>
                  </a:ext>
                </a:extLst>
              </a:tr>
              <a:tr h="648508">
                <a:tc>
                  <a:txBody>
                    <a:bodyPr/>
                    <a:lstStyle/>
                    <a:p>
                      <a:r>
                        <a:rPr lang="en-US" sz="1200" dirty="0" smtClean="0">
                          <a:solidFill>
                            <a:schemeClr val="tx1"/>
                          </a:solidFill>
                        </a:rPr>
                        <a:t>Refinance risk</a:t>
                      </a:r>
                      <a:r>
                        <a:rPr lang="en-US" sz="1200" baseline="0" dirty="0" smtClean="0">
                          <a:solidFill>
                            <a:schemeClr val="tx1"/>
                          </a:solidFill>
                        </a:rPr>
                        <a:t> buckets</a:t>
                      </a:r>
                      <a:r>
                        <a:rPr lang="en-US" sz="1200" dirty="0" smtClean="0">
                          <a:solidFill>
                            <a:schemeClr val="tx1"/>
                          </a:solidFill>
                        </a:rPr>
                        <a:t>:</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smtClean="0">
                          <a:solidFill>
                            <a:schemeClr val="tx1"/>
                          </a:solidFill>
                        </a:rPr>
                        <a:t>Limited to 80 (Cash-out)</a:t>
                      </a:r>
                      <a:r>
                        <a:rPr lang="en-US" sz="1200" baseline="0" dirty="0" smtClean="0">
                          <a:solidFill>
                            <a:schemeClr val="tx1"/>
                          </a:solidFill>
                        </a:rPr>
                        <a:t> and </a:t>
                      </a:r>
                      <a:r>
                        <a:rPr lang="en-US" sz="1200" dirty="0" smtClean="0">
                          <a:solidFill>
                            <a:schemeClr val="tx1"/>
                          </a:solidFill>
                        </a:rPr>
                        <a:t>100 (No</a:t>
                      </a:r>
                      <a:r>
                        <a:rPr lang="en-US" sz="1200" baseline="0" dirty="0" smtClean="0">
                          <a:solidFill>
                            <a:schemeClr val="tx1"/>
                          </a:solidFill>
                        </a:rPr>
                        <a:t> cash-out)</a:t>
                      </a:r>
                      <a:r>
                        <a:rPr lang="en-US" sz="1200" dirty="0" smtClean="0">
                          <a:solidFill>
                            <a:schemeClr val="tx1"/>
                          </a:solidFill>
                        </a:rPr>
                        <a:t> risk buckets.</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solidFill>
                            <a:schemeClr val="tx1"/>
                          </a:solidFill>
                        </a:rPr>
                        <a:t>Using  the combined 2006/07 cohorts, expanded</a:t>
                      </a:r>
                      <a:r>
                        <a:rPr lang="en-US" sz="1200" baseline="0" dirty="0" smtClean="0">
                          <a:solidFill>
                            <a:schemeClr val="tx1"/>
                          </a:solidFill>
                        </a:rPr>
                        <a:t> data sources, and inclusion of substantial ‘censored’ data for 2006/07, it uses the s</a:t>
                      </a:r>
                      <a:r>
                        <a:rPr lang="en-US" sz="1200" dirty="0" smtClean="0">
                          <a:solidFill>
                            <a:schemeClr val="tx1"/>
                          </a:solidFill>
                        </a:rPr>
                        <a:t>ame 320 risk buckets as for purchase loans.</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20636678"/>
                  </a:ext>
                </a:extLst>
              </a:tr>
            </a:tbl>
          </a:graphicData>
        </a:graphic>
      </p:graphicFrame>
      <p:sp>
        <p:nvSpPr>
          <p:cNvPr id="7" name="TextBox 6"/>
          <p:cNvSpPr txBox="1"/>
          <p:nvPr/>
        </p:nvSpPr>
        <p:spPr>
          <a:xfrm>
            <a:off x="327548" y="707283"/>
            <a:ext cx="8478607" cy="954107"/>
          </a:xfrm>
          <a:prstGeom prst="rect">
            <a:avLst/>
          </a:prstGeom>
          <a:noFill/>
        </p:spPr>
        <p:txBody>
          <a:bodyPr wrap="square" rtlCol="0">
            <a:spAutoFit/>
          </a:bodyPr>
          <a:lstStyle/>
          <a:p>
            <a:pPr algn="ctr"/>
            <a:r>
              <a:rPr lang="en-US" sz="1400" b="1" i="1" dirty="0" smtClean="0">
                <a:latin typeface="Arial" panose="020B0604020202020204" pitchFamily="34" charset="0"/>
                <a:cs typeface="Arial" panose="020B0604020202020204" pitchFamily="34" charset="0"/>
              </a:rPr>
              <a:t>The FHFA study utilized </a:t>
            </a:r>
            <a:r>
              <a:rPr lang="en-US" sz="1400" b="1" i="1" dirty="0">
                <a:latin typeface="Arial" panose="020B0604020202020204" pitchFamily="34" charset="0"/>
                <a:cs typeface="Arial" panose="020B0604020202020204" pitchFamily="34" charset="0"/>
              </a:rPr>
              <a:t>what is considered to be the best available data: Fannie Mae and Freddie Mac loan data maintained by FHFA and FHA, VA, private portfolio, and private MBS data maintained by the Housing Center. </a:t>
            </a:r>
            <a:r>
              <a:rPr lang="en-US" sz="1400" b="1" i="1" dirty="0" smtClean="0">
                <a:latin typeface="Arial" panose="020B0604020202020204" pitchFamily="34" charset="0"/>
                <a:cs typeface="Arial" panose="020B0604020202020204" pitchFamily="34" charset="0"/>
              </a:rPr>
              <a:t>For the </a:t>
            </a:r>
            <a:r>
              <a:rPr lang="en-US" sz="1400" b="1" i="1" dirty="0">
                <a:latin typeface="Arial" panose="020B0604020202020204" pitchFamily="34" charset="0"/>
                <a:cs typeface="Arial" panose="020B0604020202020204" pitchFamily="34" charset="0"/>
              </a:rPr>
              <a:t>Stressed </a:t>
            </a:r>
            <a:r>
              <a:rPr lang="en-US" sz="1400" b="1" i="1" dirty="0" smtClean="0">
                <a:latin typeface="Arial" panose="020B0604020202020204" pitchFamily="34" charset="0"/>
                <a:cs typeface="Arial" panose="020B0604020202020204" pitchFamily="34" charset="0"/>
              </a:rPr>
              <a:t>MDR, the FHFA paper builds and expands on the concepts pioneered in 2013 by the Mortgage Risk Index (MRI ).  Here are key features:</a:t>
            </a:r>
            <a:endParaRPr lang="en-US" sz="14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92886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76633320"/>
              </p:ext>
            </p:extLst>
          </p:nvPr>
        </p:nvGraphicFramePr>
        <p:xfrm>
          <a:off x="935217" y="947785"/>
          <a:ext cx="7287172" cy="5306941"/>
        </p:xfrm>
        <a:graphic>
          <a:graphicData uri="http://schemas.openxmlformats.org/drawingml/2006/table">
            <a:tbl>
              <a:tblPr>
                <a:tableStyleId>{BDBED569-4797-4DF1-A0F4-6AAB3CD982D8}</a:tableStyleId>
              </a:tblPr>
              <a:tblGrid>
                <a:gridCol w="992577">
                  <a:extLst>
                    <a:ext uri="{9D8B030D-6E8A-4147-A177-3AD203B41FA5}">
                      <a16:colId xmlns:a16="http://schemas.microsoft.com/office/drawing/2014/main" val="1545577348"/>
                    </a:ext>
                  </a:extLst>
                </a:gridCol>
                <a:gridCol w="1308741">
                  <a:extLst>
                    <a:ext uri="{9D8B030D-6E8A-4147-A177-3AD203B41FA5}">
                      <a16:colId xmlns:a16="http://schemas.microsoft.com/office/drawing/2014/main" val="3322136478"/>
                    </a:ext>
                  </a:extLst>
                </a:gridCol>
                <a:gridCol w="1263484">
                  <a:extLst>
                    <a:ext uri="{9D8B030D-6E8A-4147-A177-3AD203B41FA5}">
                      <a16:colId xmlns:a16="http://schemas.microsoft.com/office/drawing/2014/main" val="2058092077"/>
                    </a:ext>
                  </a:extLst>
                </a:gridCol>
                <a:gridCol w="886279">
                  <a:extLst>
                    <a:ext uri="{9D8B030D-6E8A-4147-A177-3AD203B41FA5}">
                      <a16:colId xmlns:a16="http://schemas.microsoft.com/office/drawing/2014/main" val="476443552"/>
                    </a:ext>
                  </a:extLst>
                </a:gridCol>
                <a:gridCol w="728877">
                  <a:extLst>
                    <a:ext uri="{9D8B030D-6E8A-4147-A177-3AD203B41FA5}">
                      <a16:colId xmlns:a16="http://schemas.microsoft.com/office/drawing/2014/main" val="3606206284"/>
                    </a:ext>
                  </a:extLst>
                </a:gridCol>
                <a:gridCol w="740222">
                  <a:extLst>
                    <a:ext uri="{9D8B030D-6E8A-4147-A177-3AD203B41FA5}">
                      <a16:colId xmlns:a16="http://schemas.microsoft.com/office/drawing/2014/main" val="3811197172"/>
                    </a:ext>
                  </a:extLst>
                </a:gridCol>
                <a:gridCol w="1366992">
                  <a:extLst>
                    <a:ext uri="{9D8B030D-6E8A-4147-A177-3AD203B41FA5}">
                      <a16:colId xmlns:a16="http://schemas.microsoft.com/office/drawing/2014/main" val="2391576628"/>
                    </a:ext>
                  </a:extLst>
                </a:gridCol>
              </a:tblGrid>
              <a:tr h="364397">
                <a:tc>
                  <a:txBody>
                    <a:bodyPr/>
                    <a:lstStyle/>
                    <a:p>
                      <a:pPr algn="ctr" fontAlgn="ctr"/>
                      <a:r>
                        <a:rPr lang="en-US" sz="900" u="none" strike="noStrike" dirty="0">
                          <a:solidFill>
                            <a:schemeClr val="bg1"/>
                          </a:solidFill>
                          <a:effectLst/>
                          <a:latin typeface="Arial" panose="020B0604020202020204" pitchFamily="34" charset="0"/>
                          <a:cs typeface="Arial" panose="020B0604020202020204" pitchFamily="34" charset="0"/>
                        </a:rPr>
                        <a:t>Indicator</a:t>
                      </a:r>
                      <a:endParaRPr lang="en-US" sz="900" b="1" i="0" u="none" strike="noStrike" dirty="0">
                        <a:solidFill>
                          <a:schemeClr val="bg1"/>
                        </a:solidFill>
                        <a:effectLst/>
                        <a:latin typeface="Arial" panose="020B0604020202020204" pitchFamily="34" charset="0"/>
                        <a:cs typeface="Arial" panose="020B0604020202020204" pitchFamily="34" charset="0"/>
                      </a:endParaRPr>
                    </a:p>
                  </a:txBody>
                  <a:tcPr marL="3461" marR="3461" marT="34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fontAlgn="ctr"/>
                      <a:r>
                        <a:rPr lang="en-US" sz="900" u="none" strike="noStrike" dirty="0">
                          <a:solidFill>
                            <a:schemeClr val="bg1"/>
                          </a:solidFill>
                          <a:effectLst/>
                          <a:latin typeface="Arial" panose="020B0604020202020204" pitchFamily="34" charset="0"/>
                          <a:cs typeface="Arial" panose="020B0604020202020204" pitchFamily="34" charset="0"/>
                        </a:rPr>
                        <a:t>Key Metric(s)</a:t>
                      </a:r>
                      <a:endParaRPr lang="en-US" sz="900" b="1" i="0" u="none" strike="noStrike" dirty="0">
                        <a:solidFill>
                          <a:schemeClr val="bg1"/>
                        </a:solidFill>
                        <a:effectLst/>
                        <a:latin typeface="Arial" panose="020B0604020202020204" pitchFamily="34" charset="0"/>
                        <a:cs typeface="Arial" panose="020B0604020202020204" pitchFamily="34" charset="0"/>
                      </a:endParaRPr>
                    </a:p>
                  </a:txBody>
                  <a:tcPr marL="3461" marR="3461" marT="34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fontAlgn="ctr"/>
                      <a:r>
                        <a:rPr lang="en-US" sz="900" u="none" strike="noStrike" dirty="0">
                          <a:solidFill>
                            <a:schemeClr val="bg1"/>
                          </a:solidFill>
                          <a:effectLst/>
                          <a:latin typeface="Arial" panose="020B0604020202020204" pitchFamily="34" charset="0"/>
                          <a:cs typeface="Arial" panose="020B0604020202020204" pitchFamily="34" charset="0"/>
                        </a:rPr>
                        <a:t>Additional Features</a:t>
                      </a:r>
                      <a:endParaRPr lang="en-US" sz="900" b="1" i="0" u="none" strike="noStrike" dirty="0">
                        <a:solidFill>
                          <a:schemeClr val="bg1"/>
                        </a:solidFill>
                        <a:effectLst/>
                        <a:latin typeface="Arial" panose="020B0604020202020204" pitchFamily="34" charset="0"/>
                        <a:cs typeface="Arial" panose="020B0604020202020204" pitchFamily="34" charset="0"/>
                      </a:endParaRPr>
                    </a:p>
                  </a:txBody>
                  <a:tcPr marL="3461" marR="3461" marT="34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fontAlgn="ctr"/>
                      <a:r>
                        <a:rPr lang="en-US" sz="900" u="none" strike="noStrike" dirty="0">
                          <a:solidFill>
                            <a:schemeClr val="bg1"/>
                          </a:solidFill>
                          <a:effectLst/>
                          <a:latin typeface="Arial" panose="020B0604020202020204" pitchFamily="34" charset="0"/>
                          <a:cs typeface="Arial" panose="020B0604020202020204" pitchFamily="34" charset="0"/>
                        </a:rPr>
                        <a:t>Geography</a:t>
                      </a:r>
                      <a:endParaRPr lang="en-US" sz="900" b="1" i="0" u="none" strike="noStrike" dirty="0">
                        <a:solidFill>
                          <a:schemeClr val="bg1"/>
                        </a:solidFill>
                        <a:effectLst/>
                        <a:latin typeface="Arial" panose="020B0604020202020204" pitchFamily="34" charset="0"/>
                        <a:cs typeface="Arial" panose="020B0604020202020204" pitchFamily="34" charset="0"/>
                      </a:endParaRPr>
                    </a:p>
                  </a:txBody>
                  <a:tcPr marL="3461" marR="3461" marT="34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fontAlgn="ctr"/>
                      <a:r>
                        <a:rPr lang="en-US" sz="900" u="none" strike="noStrike" dirty="0">
                          <a:solidFill>
                            <a:schemeClr val="bg1"/>
                          </a:solidFill>
                          <a:effectLst/>
                          <a:latin typeface="Arial" panose="020B0604020202020204" pitchFamily="34" charset="0"/>
                          <a:cs typeface="Arial" panose="020B0604020202020204" pitchFamily="34" charset="0"/>
                        </a:rPr>
                        <a:t>Frequency</a:t>
                      </a:r>
                      <a:endParaRPr lang="en-US" sz="900" b="1" i="0" u="none" strike="noStrike" dirty="0">
                        <a:solidFill>
                          <a:schemeClr val="bg1"/>
                        </a:solidFill>
                        <a:effectLst/>
                        <a:latin typeface="Arial" panose="020B0604020202020204" pitchFamily="34" charset="0"/>
                        <a:cs typeface="Arial" panose="020B0604020202020204" pitchFamily="34" charset="0"/>
                      </a:endParaRPr>
                    </a:p>
                  </a:txBody>
                  <a:tcPr marL="3461" marR="3461" marT="34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fontAlgn="ctr"/>
                      <a:r>
                        <a:rPr lang="en-US" sz="900" u="none" strike="noStrike" dirty="0" smtClean="0">
                          <a:solidFill>
                            <a:schemeClr val="bg1"/>
                          </a:solidFill>
                          <a:effectLst/>
                          <a:latin typeface="Arial" panose="020B0604020202020204" pitchFamily="34" charset="0"/>
                          <a:cs typeface="Arial" panose="020B0604020202020204" pitchFamily="34" charset="0"/>
                        </a:rPr>
                        <a:t>Tier</a:t>
                      </a:r>
                      <a:r>
                        <a:rPr lang="en-US" sz="900" u="none" strike="noStrike" dirty="0">
                          <a:solidFill>
                            <a:schemeClr val="bg1"/>
                          </a:solidFill>
                          <a:effectLst/>
                          <a:latin typeface="Arial" panose="020B0604020202020204" pitchFamily="34" charset="0"/>
                          <a:cs typeface="Arial" panose="020B0604020202020204" pitchFamily="34" charset="0"/>
                        </a:rPr>
                        <a:t>/ </a:t>
                      </a:r>
                      <a:r>
                        <a:rPr lang="en-US" sz="900" u="none" strike="noStrike" dirty="0" smtClean="0">
                          <a:solidFill>
                            <a:schemeClr val="bg1"/>
                          </a:solidFill>
                          <a:effectLst/>
                          <a:latin typeface="Arial" panose="020B0604020202020204" pitchFamily="34" charset="0"/>
                          <a:cs typeface="Arial" panose="020B0604020202020204" pitchFamily="34" charset="0"/>
                        </a:rPr>
                        <a:t>Segment*</a:t>
                      </a:r>
                      <a:endParaRPr lang="en-US" sz="900" b="1" i="0" u="none" strike="noStrike" dirty="0">
                        <a:solidFill>
                          <a:schemeClr val="bg1"/>
                        </a:solidFill>
                        <a:effectLst/>
                        <a:latin typeface="Arial" panose="020B0604020202020204" pitchFamily="34" charset="0"/>
                        <a:cs typeface="Arial" panose="020B0604020202020204" pitchFamily="34" charset="0"/>
                      </a:endParaRPr>
                    </a:p>
                  </a:txBody>
                  <a:tcPr marL="3461" marR="3461" marT="34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fontAlgn="ctr"/>
                      <a:r>
                        <a:rPr lang="en-US" sz="900" u="none" strike="noStrike" dirty="0">
                          <a:solidFill>
                            <a:schemeClr val="bg1"/>
                          </a:solidFill>
                          <a:effectLst/>
                          <a:latin typeface="Arial" panose="020B0604020202020204" pitchFamily="34" charset="0"/>
                          <a:cs typeface="Arial" panose="020B0604020202020204" pitchFamily="34" charset="0"/>
                        </a:rPr>
                        <a:t>Purpose</a:t>
                      </a:r>
                      <a:endParaRPr lang="en-US" sz="900" b="1" i="0" u="none" strike="noStrike" dirty="0">
                        <a:solidFill>
                          <a:schemeClr val="bg1"/>
                        </a:solidFill>
                        <a:effectLst/>
                        <a:latin typeface="Arial" panose="020B0604020202020204" pitchFamily="34" charset="0"/>
                        <a:cs typeface="Arial" panose="020B0604020202020204" pitchFamily="34" charset="0"/>
                      </a:endParaRPr>
                    </a:p>
                  </a:txBody>
                  <a:tcPr marL="3461" marR="3461" marT="34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739134352"/>
                  </a:ext>
                </a:extLst>
              </a:tr>
              <a:tr h="471576">
                <a:tc>
                  <a:txBody>
                    <a:bodyPr/>
                    <a:lstStyle/>
                    <a:p>
                      <a:pPr lvl="0" algn="ctr" fontAlgn="t"/>
                      <a:r>
                        <a:rPr lang="en-US" sz="900" u="none" strike="noStrike" dirty="0">
                          <a:solidFill>
                            <a:schemeClr val="tx1"/>
                          </a:solidFill>
                          <a:effectLst/>
                          <a:latin typeface="Arial" panose="020B0604020202020204" pitchFamily="34" charset="0"/>
                          <a:cs typeface="Arial" panose="020B0604020202020204" pitchFamily="34" charset="0"/>
                        </a:rPr>
                        <a:t>  </a:t>
                      </a:r>
                      <a:r>
                        <a:rPr lang="en-US" sz="900" u="none" strike="noStrike" dirty="0">
                          <a:solidFill>
                            <a:schemeClr val="tx1"/>
                          </a:solidFill>
                          <a:effectLst/>
                          <a:latin typeface="Arial" panose="020B0604020202020204" pitchFamily="34" charset="0"/>
                          <a:cs typeface="Arial" panose="020B0604020202020204" pitchFamily="34" charset="0"/>
                          <a:hlinkClick r:id="" action="ppaction://noaction"/>
                        </a:rPr>
                        <a:t>Home Prices</a:t>
                      </a:r>
                    </a:p>
                    <a:p>
                      <a:pPr lvl="0" algn="ctr" fontAlgn="t"/>
                      <a:r>
                        <a:rPr lang="en-US" sz="900" u="none" strike="noStrike" dirty="0">
                          <a:solidFill>
                            <a:schemeClr val="tx1"/>
                          </a:solidFill>
                          <a:effectLst/>
                          <a:latin typeface="Arial" panose="020B0604020202020204" pitchFamily="34" charset="0"/>
                          <a:cs typeface="Arial" panose="020B0604020202020204" pitchFamily="34" charset="0"/>
                          <a:hlinkClick r:id="" action="ppaction://noaction"/>
                        </a:rPr>
                        <a:t> &amp;</a:t>
                      </a:r>
                      <a:r>
                        <a:rPr lang="en-US" sz="900" u="none" strike="noStrike" baseline="0" dirty="0">
                          <a:solidFill>
                            <a:schemeClr val="tx1"/>
                          </a:solidFill>
                          <a:effectLst/>
                          <a:latin typeface="Arial" panose="020B0604020202020204" pitchFamily="34" charset="0"/>
                          <a:cs typeface="Arial" panose="020B0604020202020204" pitchFamily="34" charset="0"/>
                          <a:hlinkClick r:id="rId2"/>
                        </a:rPr>
                        <a:t> </a:t>
                      </a:r>
                      <a:r>
                        <a:rPr lang="en-US" sz="900" u="none" strike="noStrike" dirty="0">
                          <a:solidFill>
                            <a:schemeClr val="tx1"/>
                          </a:solidFill>
                          <a:effectLst/>
                          <a:latin typeface="Arial" panose="020B0604020202020204" pitchFamily="34" charset="0"/>
                          <a:cs typeface="Arial" panose="020B0604020202020204" pitchFamily="34" charset="0"/>
                          <a:hlinkClick r:id="rId2"/>
                        </a:rPr>
                        <a:t>Supply</a:t>
                      </a:r>
                      <a:endParaRPr lang="en-US" sz="900" b="0" i="0" u="none" strike="noStrike" dirty="0">
                        <a:solidFill>
                          <a:schemeClr val="tx1"/>
                        </a:solidFill>
                        <a:effectLst/>
                        <a:latin typeface="Arial" panose="020B0604020202020204" pitchFamily="34" charset="0"/>
                        <a:cs typeface="Arial" panose="020B0604020202020204" pitchFamily="34" charset="0"/>
                      </a:endParaRPr>
                    </a:p>
                  </a:txBody>
                  <a:tcPr marL="3461" marR="3461" marT="34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900" u="none" strike="noStrike" dirty="0">
                          <a:solidFill>
                            <a:schemeClr val="tx1"/>
                          </a:solidFill>
                          <a:effectLst/>
                          <a:latin typeface="Arial" panose="020B0604020202020204" pitchFamily="34" charset="0"/>
                          <a:cs typeface="Arial" panose="020B0604020202020204" pitchFamily="34" charset="0"/>
                        </a:rPr>
                        <a:t>  </a:t>
                      </a:r>
                      <a:r>
                        <a:rPr lang="en-US" sz="900" u="none" strike="noStrike" dirty="0" smtClean="0">
                          <a:solidFill>
                            <a:schemeClr val="tx1"/>
                          </a:solidFill>
                          <a:effectLst/>
                          <a:latin typeface="Arial" panose="020B0604020202020204" pitchFamily="34" charset="0"/>
                          <a:cs typeface="Arial" panose="020B0604020202020204" pitchFamily="34" charset="0"/>
                        </a:rPr>
                        <a:t>HPA, </a:t>
                      </a:r>
                      <a:r>
                        <a:rPr lang="en-US" sz="900" u="none" strike="noStrike" dirty="0">
                          <a:solidFill>
                            <a:schemeClr val="tx1"/>
                          </a:solidFill>
                          <a:effectLst/>
                          <a:latin typeface="Arial" panose="020B0604020202020204" pitchFamily="34" charset="0"/>
                          <a:cs typeface="Arial" panose="020B0604020202020204" pitchFamily="34" charset="0"/>
                        </a:rPr>
                        <a:t/>
                      </a:r>
                      <a:br>
                        <a:rPr lang="en-US" sz="900" u="none" strike="noStrike" dirty="0">
                          <a:solidFill>
                            <a:schemeClr val="tx1"/>
                          </a:solidFill>
                          <a:effectLst/>
                          <a:latin typeface="Arial" panose="020B0604020202020204" pitchFamily="34" charset="0"/>
                          <a:cs typeface="Arial" panose="020B0604020202020204" pitchFamily="34" charset="0"/>
                        </a:rPr>
                      </a:br>
                      <a:r>
                        <a:rPr lang="en-US" sz="900" u="none" strike="noStrike" dirty="0">
                          <a:solidFill>
                            <a:schemeClr val="tx1"/>
                          </a:solidFill>
                          <a:effectLst/>
                          <a:latin typeface="Arial" panose="020B0604020202020204" pitchFamily="34" charset="0"/>
                          <a:cs typeface="Arial" panose="020B0604020202020204" pitchFamily="34" charset="0"/>
                        </a:rPr>
                        <a:t>  Months' Supply</a:t>
                      </a:r>
                      <a:endParaRPr lang="en-US" sz="900" b="0" i="0" u="none" strike="noStrike" dirty="0">
                        <a:solidFill>
                          <a:schemeClr val="tx1"/>
                        </a:solidFill>
                        <a:effectLst/>
                        <a:latin typeface="Arial" panose="020B0604020202020204" pitchFamily="34" charset="0"/>
                        <a:cs typeface="Arial" panose="020B0604020202020204" pitchFamily="34" charset="0"/>
                      </a:endParaRPr>
                    </a:p>
                  </a:txBody>
                  <a:tcPr marL="3461" marR="3461" marT="34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900" u="none" strike="noStrike" dirty="0">
                          <a:effectLst/>
                          <a:latin typeface="Arial" panose="020B0604020202020204" pitchFamily="34" charset="0"/>
                          <a:cs typeface="Arial" panose="020B0604020202020204" pitchFamily="34" charset="0"/>
                        </a:rPr>
                        <a:t>   Interactive maps &amp; </a:t>
                      </a:r>
                    </a:p>
                    <a:p>
                      <a:pPr algn="l" fontAlgn="t"/>
                      <a:r>
                        <a:rPr lang="en-US" sz="900" u="none" strike="noStrike" dirty="0">
                          <a:effectLst/>
                          <a:latin typeface="Arial" panose="020B0604020202020204" pitchFamily="34" charset="0"/>
                          <a:cs typeface="Arial" panose="020B0604020202020204" pitchFamily="34" charset="0"/>
                        </a:rPr>
                        <a:t>   price tier cutoffs</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3461" marR="3461" marT="34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900" u="none" strike="noStrike" dirty="0">
                          <a:effectLst/>
                          <a:latin typeface="Arial" panose="020B0604020202020204" pitchFamily="34" charset="0"/>
                          <a:cs typeface="Arial" panose="020B0604020202020204" pitchFamily="34" charset="0"/>
                        </a:rPr>
                        <a:t>    National, </a:t>
                      </a:r>
                    </a:p>
                    <a:p>
                      <a:pPr algn="l" fontAlgn="t"/>
                      <a:r>
                        <a:rPr lang="en-US" sz="900" u="none" strike="noStrike" dirty="0">
                          <a:effectLst/>
                          <a:latin typeface="Arial" panose="020B0604020202020204" pitchFamily="34" charset="0"/>
                          <a:cs typeface="Arial" panose="020B0604020202020204" pitchFamily="34" charset="0"/>
                        </a:rPr>
                        <a:t>    </a:t>
                      </a:r>
                      <a:r>
                        <a:rPr lang="en-US" sz="900" u="none" strike="noStrike" dirty="0" smtClean="0">
                          <a:solidFill>
                            <a:schemeClr val="tx1"/>
                          </a:solidFill>
                          <a:effectLst/>
                          <a:latin typeface="Arial" panose="020B0604020202020204" pitchFamily="34" charset="0"/>
                          <a:cs typeface="Arial" panose="020B0604020202020204" pitchFamily="34" charset="0"/>
                        </a:rPr>
                        <a:t>largest 50</a:t>
                      </a:r>
                      <a:endParaRPr lang="en-US" sz="900" u="none" strike="noStrike" dirty="0">
                        <a:solidFill>
                          <a:schemeClr val="tx1"/>
                        </a:solidFill>
                        <a:effectLst/>
                        <a:latin typeface="Arial" panose="020B0604020202020204" pitchFamily="34" charset="0"/>
                        <a:cs typeface="Arial" panose="020B0604020202020204" pitchFamily="34" charset="0"/>
                      </a:endParaRPr>
                    </a:p>
                    <a:p>
                      <a:pPr algn="l" fontAlgn="t"/>
                      <a:r>
                        <a:rPr lang="en-US" sz="900" u="none" strike="noStrike" dirty="0">
                          <a:effectLst/>
                          <a:latin typeface="Arial" panose="020B0604020202020204" pitchFamily="34" charset="0"/>
                          <a:cs typeface="Arial" panose="020B0604020202020204" pitchFamily="34" charset="0"/>
                        </a:rPr>
                        <a:t>    metros</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3461" marR="3461" marT="34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900" u="none" strike="noStrike" dirty="0">
                          <a:effectLst/>
                          <a:latin typeface="Arial" panose="020B0604020202020204" pitchFamily="34" charset="0"/>
                          <a:cs typeface="Arial" panose="020B0604020202020204" pitchFamily="34" charset="0"/>
                        </a:rPr>
                        <a:t>    Monthly</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3461" marR="3461" marT="34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900" u="none" strike="noStrike" dirty="0">
                          <a:effectLst/>
                          <a:latin typeface="Arial" panose="020B0604020202020204" pitchFamily="34" charset="0"/>
                          <a:cs typeface="Arial" panose="020B0604020202020204" pitchFamily="34" charset="0"/>
                        </a:rPr>
                        <a:t>    Overall &amp; </a:t>
                      </a:r>
                    </a:p>
                    <a:p>
                      <a:pPr algn="l" fontAlgn="t"/>
                      <a:r>
                        <a:rPr lang="en-US" sz="900" u="none" strike="noStrike" dirty="0">
                          <a:effectLst/>
                          <a:latin typeface="Arial" panose="020B0604020202020204" pitchFamily="34" charset="0"/>
                          <a:cs typeface="Arial" panose="020B0604020202020204" pitchFamily="34" charset="0"/>
                        </a:rPr>
                        <a:t>      4 tiers</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3461" marR="3461" marT="34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900" u="none" strike="noStrike" dirty="0">
                          <a:effectLst/>
                          <a:latin typeface="Arial" panose="020B0604020202020204" pitchFamily="34" charset="0"/>
                          <a:cs typeface="Arial" panose="020B0604020202020204" pitchFamily="34" charset="0"/>
                        </a:rPr>
                        <a:t>  Real-time data on </a:t>
                      </a:r>
                    </a:p>
                    <a:p>
                      <a:pPr algn="l" fontAlgn="t"/>
                      <a:r>
                        <a:rPr lang="en-US" sz="900" u="none" strike="noStrike" dirty="0">
                          <a:effectLst/>
                          <a:latin typeface="Arial" panose="020B0604020202020204" pitchFamily="34" charset="0"/>
                          <a:cs typeface="Arial" panose="020B0604020202020204" pitchFamily="34" charset="0"/>
                        </a:rPr>
                        <a:t>  HPA &amp; months’ supply </a:t>
                      </a:r>
                    </a:p>
                    <a:p>
                      <a:pPr algn="l" fontAlgn="t"/>
                      <a:r>
                        <a:rPr lang="en-US" sz="900" u="none" strike="noStrike" dirty="0">
                          <a:effectLst/>
                          <a:latin typeface="Arial" panose="020B0604020202020204" pitchFamily="34" charset="0"/>
                          <a:cs typeface="Arial" panose="020B0604020202020204" pitchFamily="34" charset="0"/>
                        </a:rPr>
                        <a:t>  </a:t>
                      </a:r>
                      <a:r>
                        <a:rPr lang="en-US" sz="900" u="none" strike="noStrike" dirty="0">
                          <a:solidFill>
                            <a:schemeClr val="tx1"/>
                          </a:solidFill>
                          <a:effectLst/>
                          <a:latin typeface="Arial" panose="020B0604020202020204" pitchFamily="34" charset="0"/>
                          <a:cs typeface="Arial" panose="020B0604020202020204" pitchFamily="34" charset="0"/>
                        </a:rPr>
                        <a:t>for </a:t>
                      </a:r>
                      <a:r>
                        <a:rPr lang="en-US" sz="900" u="none" strike="noStrike" dirty="0" smtClean="0">
                          <a:solidFill>
                            <a:schemeClr val="tx1"/>
                          </a:solidFill>
                          <a:effectLst/>
                          <a:latin typeface="Arial" panose="020B0604020202020204" pitchFamily="34" charset="0"/>
                          <a:cs typeface="Arial" panose="020B0604020202020204" pitchFamily="34" charset="0"/>
                        </a:rPr>
                        <a:t>50 metros</a:t>
                      </a:r>
                      <a:r>
                        <a:rPr lang="en-US" sz="900" u="none" strike="noStrike" dirty="0">
                          <a:effectLst/>
                          <a:latin typeface="Arial" panose="020B0604020202020204" pitchFamily="34" charset="0"/>
                          <a:cs typeface="Arial" panose="020B0604020202020204" pitchFamily="34" charset="0"/>
                        </a:rPr>
                        <a:t>.</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3461" marR="3461" marT="34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2165143"/>
                  </a:ext>
                </a:extLst>
              </a:tr>
              <a:tr h="783099">
                <a:tc>
                  <a:txBody>
                    <a:bodyPr/>
                    <a:lstStyle/>
                    <a:p>
                      <a:pPr lvl="0" algn="ctr" fontAlgn="t"/>
                      <a:r>
                        <a:rPr lang="en-US" sz="900" u="none" strike="noStrike" dirty="0">
                          <a:solidFill>
                            <a:schemeClr val="tx1"/>
                          </a:solidFill>
                          <a:effectLst/>
                          <a:latin typeface="Arial" panose="020B0604020202020204" pitchFamily="34" charset="0"/>
                          <a:cs typeface="Arial" panose="020B0604020202020204" pitchFamily="34" charset="0"/>
                        </a:rPr>
                        <a:t>  </a:t>
                      </a:r>
                      <a:r>
                        <a:rPr lang="en-US" sz="900" u="none" strike="noStrike" dirty="0">
                          <a:solidFill>
                            <a:schemeClr val="tx1"/>
                          </a:solidFill>
                          <a:effectLst/>
                          <a:latin typeface="Arial" panose="020B0604020202020204" pitchFamily="34" charset="0"/>
                          <a:cs typeface="Arial" panose="020B0604020202020204" pitchFamily="34" charset="0"/>
                          <a:hlinkClick r:id="rId3"/>
                        </a:rPr>
                        <a:t>National &amp; Metro   Housing Market </a:t>
                      </a:r>
                      <a:endParaRPr lang="en-US" sz="900" u="none" strike="noStrike" dirty="0">
                        <a:solidFill>
                          <a:schemeClr val="tx1"/>
                        </a:solidFill>
                        <a:effectLst/>
                        <a:latin typeface="Arial" panose="020B0604020202020204" pitchFamily="34" charset="0"/>
                        <a:cs typeface="Arial" panose="020B0604020202020204" pitchFamily="34" charset="0"/>
                        <a:hlinkClick r:id="" action="ppaction://noaction"/>
                      </a:endParaRPr>
                    </a:p>
                    <a:p>
                      <a:pPr lvl="0" algn="ctr" fontAlgn="t"/>
                      <a:r>
                        <a:rPr lang="en-US" sz="900" u="none" strike="noStrike" dirty="0">
                          <a:solidFill>
                            <a:schemeClr val="tx1"/>
                          </a:solidFill>
                          <a:effectLst/>
                          <a:latin typeface="Arial" panose="020B0604020202020204" pitchFamily="34" charset="0"/>
                          <a:cs typeface="Arial" panose="020B0604020202020204" pitchFamily="34" charset="0"/>
                          <a:hlinkClick r:id="" action="ppaction://noaction"/>
                        </a:rPr>
                        <a:t>Indicators</a:t>
                      </a:r>
                      <a:endParaRPr lang="en-US" sz="900" b="0" i="0" u="none" strike="noStrike" dirty="0">
                        <a:solidFill>
                          <a:schemeClr val="tx1"/>
                        </a:solidFill>
                        <a:effectLst/>
                        <a:latin typeface="Arial" panose="020B0604020202020204" pitchFamily="34" charset="0"/>
                        <a:cs typeface="Arial" panose="020B0604020202020204" pitchFamily="34" charset="0"/>
                      </a:endParaRPr>
                    </a:p>
                  </a:txBody>
                  <a:tcPr marL="3461" marR="3461" marT="34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900" u="none" strike="noStrike" dirty="0">
                          <a:solidFill>
                            <a:schemeClr val="tx1"/>
                          </a:solidFill>
                          <a:effectLst/>
                          <a:latin typeface="Arial" panose="020B0604020202020204" pitchFamily="34" charset="0"/>
                          <a:cs typeface="Arial" panose="020B0604020202020204" pitchFamily="34" charset="0"/>
                        </a:rPr>
                        <a:t>  HPA, </a:t>
                      </a:r>
                      <a:br>
                        <a:rPr lang="en-US" sz="900" u="none" strike="noStrike" dirty="0">
                          <a:solidFill>
                            <a:schemeClr val="tx1"/>
                          </a:solidFill>
                          <a:effectLst/>
                          <a:latin typeface="Arial" panose="020B0604020202020204" pitchFamily="34" charset="0"/>
                          <a:cs typeface="Arial" panose="020B0604020202020204" pitchFamily="34" charset="0"/>
                        </a:rPr>
                      </a:br>
                      <a:r>
                        <a:rPr lang="en-US" sz="900" u="none" strike="noStrike" dirty="0">
                          <a:solidFill>
                            <a:schemeClr val="tx1"/>
                          </a:solidFill>
                          <a:effectLst/>
                          <a:latin typeface="Arial" panose="020B0604020202020204" pitchFamily="34" charset="0"/>
                          <a:cs typeface="Arial" panose="020B0604020202020204" pitchFamily="34" charset="0"/>
                        </a:rPr>
                        <a:t>  Months’ Supply, </a:t>
                      </a:r>
                      <a:br>
                        <a:rPr lang="en-US" sz="900" u="none" strike="noStrike" dirty="0">
                          <a:solidFill>
                            <a:schemeClr val="tx1"/>
                          </a:solidFill>
                          <a:effectLst/>
                          <a:latin typeface="Arial" panose="020B0604020202020204" pitchFamily="34" charset="0"/>
                          <a:cs typeface="Arial" panose="020B0604020202020204" pitchFamily="34" charset="0"/>
                        </a:rPr>
                      </a:br>
                      <a:r>
                        <a:rPr lang="en-US" sz="900" u="none" strike="noStrike" dirty="0">
                          <a:solidFill>
                            <a:schemeClr val="tx1"/>
                          </a:solidFill>
                          <a:effectLst/>
                          <a:latin typeface="Arial" panose="020B0604020202020204" pitchFamily="34" charset="0"/>
                          <a:cs typeface="Arial" panose="020B0604020202020204" pitchFamily="34" charset="0"/>
                        </a:rPr>
                        <a:t>  Mortgage Risk Index, </a:t>
                      </a:r>
                      <a:br>
                        <a:rPr lang="en-US" sz="900" u="none" strike="noStrike" dirty="0">
                          <a:solidFill>
                            <a:schemeClr val="tx1"/>
                          </a:solidFill>
                          <a:effectLst/>
                          <a:latin typeface="Arial" panose="020B0604020202020204" pitchFamily="34" charset="0"/>
                          <a:cs typeface="Arial" panose="020B0604020202020204" pitchFamily="34" charset="0"/>
                        </a:rPr>
                      </a:br>
                      <a:r>
                        <a:rPr lang="en-US" sz="900" u="none" strike="noStrike" dirty="0">
                          <a:solidFill>
                            <a:schemeClr val="tx1"/>
                          </a:solidFill>
                          <a:effectLst/>
                          <a:latin typeface="Arial" panose="020B0604020202020204" pitchFamily="34" charset="0"/>
                          <a:cs typeface="Arial" panose="020B0604020202020204" pitchFamily="34" charset="0"/>
                        </a:rPr>
                        <a:t>  Average Sale Price, </a:t>
                      </a:r>
                      <a:br>
                        <a:rPr lang="en-US" sz="900" u="none" strike="noStrike" dirty="0">
                          <a:solidFill>
                            <a:schemeClr val="tx1"/>
                          </a:solidFill>
                          <a:effectLst/>
                          <a:latin typeface="Arial" panose="020B0604020202020204" pitchFamily="34" charset="0"/>
                          <a:cs typeface="Arial" panose="020B0604020202020204" pitchFamily="34" charset="0"/>
                        </a:rPr>
                      </a:br>
                      <a:r>
                        <a:rPr lang="en-US" sz="900" u="none" strike="noStrike" dirty="0">
                          <a:solidFill>
                            <a:schemeClr val="tx1"/>
                          </a:solidFill>
                          <a:effectLst/>
                          <a:latin typeface="Arial" panose="020B0604020202020204" pitchFamily="34" charset="0"/>
                          <a:cs typeface="Arial" panose="020B0604020202020204" pitchFamily="34" charset="0"/>
                        </a:rPr>
                        <a:t>  </a:t>
                      </a:r>
                      <a:r>
                        <a:rPr lang="en-US" sz="900" u="none" strike="noStrike" dirty="0" smtClean="0">
                          <a:solidFill>
                            <a:schemeClr val="tx1"/>
                          </a:solidFill>
                          <a:effectLst/>
                          <a:latin typeface="Arial" panose="020B0604020202020204" pitchFamily="34" charset="0"/>
                          <a:cs typeface="Arial" panose="020B0604020202020204" pitchFamily="34" charset="0"/>
                        </a:rPr>
                        <a:t>NC </a:t>
                      </a:r>
                      <a:r>
                        <a:rPr lang="en-US" sz="900" u="none" strike="noStrike" dirty="0">
                          <a:solidFill>
                            <a:schemeClr val="tx1"/>
                          </a:solidFill>
                          <a:effectLst/>
                          <a:latin typeface="Arial" panose="020B0604020202020204" pitchFamily="34" charset="0"/>
                          <a:cs typeface="Arial" panose="020B0604020202020204" pitchFamily="34" charset="0"/>
                        </a:rPr>
                        <a:t>Share of Sales</a:t>
                      </a:r>
                      <a:endParaRPr lang="en-US" sz="900" b="0" i="0" u="none" strike="noStrike" dirty="0">
                        <a:solidFill>
                          <a:schemeClr val="tx1"/>
                        </a:solidFill>
                        <a:effectLst/>
                        <a:latin typeface="Arial" panose="020B0604020202020204" pitchFamily="34" charset="0"/>
                        <a:cs typeface="Arial" panose="020B0604020202020204" pitchFamily="34" charset="0"/>
                      </a:endParaRPr>
                    </a:p>
                  </a:txBody>
                  <a:tcPr marL="3461" marR="3461" marT="34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900" u="none" strike="noStrike" dirty="0">
                          <a:effectLst/>
                          <a:latin typeface="Arial" panose="020B0604020202020204" pitchFamily="34" charset="0"/>
                          <a:cs typeface="Arial" panose="020B0604020202020204" pitchFamily="34" charset="0"/>
                        </a:rPr>
                        <a:t>   Reports for each  </a:t>
                      </a:r>
                    </a:p>
                    <a:p>
                      <a:pPr algn="l" fontAlgn="t"/>
                      <a:r>
                        <a:rPr lang="en-US" sz="900" u="none" strike="noStrike" dirty="0">
                          <a:effectLst/>
                          <a:latin typeface="Arial" panose="020B0604020202020204" pitchFamily="34" charset="0"/>
                          <a:cs typeface="Arial" panose="020B0604020202020204" pitchFamily="34" charset="0"/>
                        </a:rPr>
                        <a:t>   metro &amp; interactive </a:t>
                      </a:r>
                    </a:p>
                    <a:p>
                      <a:pPr algn="l" fontAlgn="t"/>
                      <a:r>
                        <a:rPr lang="en-US" sz="900" u="none" strike="noStrike" dirty="0">
                          <a:effectLst/>
                          <a:latin typeface="Arial" panose="020B0604020202020204" pitchFamily="34" charset="0"/>
                          <a:cs typeface="Arial" panose="020B0604020202020204" pitchFamily="34" charset="0"/>
                        </a:rPr>
                        <a:t>   maps</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3461" marR="3461" marT="34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900" u="none" strike="noStrike" dirty="0">
                          <a:effectLst/>
                          <a:latin typeface="Arial" panose="020B0604020202020204" pitchFamily="34" charset="0"/>
                          <a:cs typeface="Arial" panose="020B0604020202020204" pitchFamily="34" charset="0"/>
                        </a:rPr>
                        <a:t>    National, </a:t>
                      </a:r>
                    </a:p>
                    <a:p>
                      <a:pPr algn="l" fontAlgn="t"/>
                      <a:r>
                        <a:rPr lang="en-US" sz="900" u="none" strike="noStrike" dirty="0">
                          <a:effectLst/>
                          <a:latin typeface="Arial" panose="020B0604020202020204" pitchFamily="34" charset="0"/>
                          <a:cs typeface="Arial" panose="020B0604020202020204" pitchFamily="34" charset="0"/>
                        </a:rPr>
                        <a:t>    largest 60 </a:t>
                      </a:r>
                    </a:p>
                    <a:p>
                      <a:pPr algn="l" fontAlgn="t"/>
                      <a:r>
                        <a:rPr lang="en-US" sz="900" u="none" strike="noStrike" dirty="0">
                          <a:effectLst/>
                          <a:latin typeface="Arial" panose="020B0604020202020204" pitchFamily="34" charset="0"/>
                          <a:cs typeface="Arial" panose="020B0604020202020204" pitchFamily="34" charset="0"/>
                        </a:rPr>
                        <a:t>    metros</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3461" marR="3461" marT="34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900" u="none" strike="noStrike" dirty="0">
                          <a:effectLst/>
                          <a:latin typeface="Arial" panose="020B0604020202020204" pitchFamily="34" charset="0"/>
                          <a:cs typeface="Arial" panose="020B0604020202020204" pitchFamily="34" charset="0"/>
                        </a:rPr>
                        <a:t>    Quarterly</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3461" marR="3461" marT="34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900" u="none" strike="noStrike" dirty="0">
                          <a:effectLst/>
                          <a:latin typeface="Arial" panose="020B0604020202020204" pitchFamily="34" charset="0"/>
                          <a:cs typeface="Arial" panose="020B0604020202020204" pitchFamily="34" charset="0"/>
                        </a:rPr>
                        <a:t>   Overall &amp;  </a:t>
                      </a:r>
                    </a:p>
                    <a:p>
                      <a:pPr algn="l" fontAlgn="t"/>
                      <a:r>
                        <a:rPr lang="en-US" sz="900" u="none" strike="noStrike" dirty="0">
                          <a:effectLst/>
                          <a:latin typeface="Arial" panose="020B0604020202020204" pitchFamily="34" charset="0"/>
                          <a:cs typeface="Arial" panose="020B0604020202020204" pitchFamily="34" charset="0"/>
                        </a:rPr>
                        <a:t> entry-level &amp; </a:t>
                      </a:r>
                    </a:p>
                    <a:p>
                      <a:pPr algn="l" fontAlgn="t"/>
                      <a:r>
                        <a:rPr lang="en-US" sz="900" u="none" strike="noStrike" dirty="0">
                          <a:effectLst/>
                          <a:latin typeface="Arial" panose="020B0604020202020204" pitchFamily="34" charset="0"/>
                          <a:cs typeface="Arial" panose="020B0604020202020204" pitchFamily="34" charset="0"/>
                        </a:rPr>
                        <a:t>    move-up</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3461" marR="3461" marT="34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900" u="none" strike="noStrike" dirty="0">
                          <a:effectLst/>
                          <a:latin typeface="Arial" panose="020B0604020202020204" pitchFamily="34" charset="0"/>
                          <a:cs typeface="Arial" panose="020B0604020202020204" pitchFamily="34" charset="0"/>
                        </a:rPr>
                        <a:t>  A more comprehensive   </a:t>
                      </a:r>
                    </a:p>
                    <a:p>
                      <a:pPr algn="l" fontAlgn="t"/>
                      <a:r>
                        <a:rPr lang="en-US" sz="900" u="none" strike="noStrike" dirty="0">
                          <a:effectLst/>
                          <a:latin typeface="Arial" panose="020B0604020202020204" pitchFamily="34" charset="0"/>
                          <a:cs typeface="Arial" panose="020B0604020202020204" pitchFamily="34" charset="0"/>
                        </a:rPr>
                        <a:t>  analysis of the housing </a:t>
                      </a:r>
                    </a:p>
                    <a:p>
                      <a:pPr algn="l" fontAlgn="t"/>
                      <a:r>
                        <a:rPr lang="en-US" sz="900" u="none" strike="noStrike" dirty="0">
                          <a:effectLst/>
                          <a:latin typeface="Arial" panose="020B0604020202020204" pitchFamily="34" charset="0"/>
                          <a:cs typeface="Arial" panose="020B0604020202020204" pitchFamily="34" charset="0"/>
                        </a:rPr>
                        <a:t>  market in 60 metros (but </a:t>
                      </a:r>
                    </a:p>
                    <a:p>
                      <a:pPr algn="l" fontAlgn="t"/>
                      <a:r>
                        <a:rPr lang="en-US" sz="900" u="none" strike="noStrike" dirty="0">
                          <a:effectLst/>
                          <a:latin typeface="Arial" panose="020B0604020202020204" pitchFamily="34" charset="0"/>
                          <a:cs typeface="Arial" panose="020B0604020202020204" pitchFamily="34" charset="0"/>
                        </a:rPr>
                        <a:t>  slightly less recent &amp; only </a:t>
                      </a:r>
                    </a:p>
                    <a:p>
                      <a:pPr algn="l" fontAlgn="t"/>
                      <a:r>
                        <a:rPr lang="en-US" sz="900" u="none" strike="noStrike" dirty="0">
                          <a:effectLst/>
                          <a:latin typeface="Arial" panose="020B0604020202020204" pitchFamily="34" charset="0"/>
                          <a:cs typeface="Arial" panose="020B0604020202020204" pitchFamily="34" charset="0"/>
                        </a:rPr>
                        <a:t>  for 2 market segments).</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3461" marR="3461" marT="34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80552287"/>
                  </a:ext>
                </a:extLst>
              </a:tr>
              <a:tr h="630714">
                <a:tc>
                  <a:txBody>
                    <a:bodyPr/>
                    <a:lstStyle/>
                    <a:p>
                      <a:pPr lvl="0" algn="ctr" fontAlgn="t"/>
                      <a:r>
                        <a:rPr lang="en-US" sz="900" u="none" strike="noStrike" dirty="0">
                          <a:solidFill>
                            <a:schemeClr val="tx1"/>
                          </a:solidFill>
                          <a:effectLst/>
                          <a:latin typeface="Arial" panose="020B0604020202020204" pitchFamily="34" charset="0"/>
                          <a:cs typeface="Arial" panose="020B0604020202020204" pitchFamily="34" charset="0"/>
                        </a:rPr>
                        <a:t> </a:t>
                      </a:r>
                      <a:r>
                        <a:rPr lang="en-US" sz="900" u="none" strike="noStrike" dirty="0">
                          <a:solidFill>
                            <a:schemeClr val="tx1"/>
                          </a:solidFill>
                          <a:effectLst/>
                          <a:latin typeface="Arial" panose="020B0604020202020204" pitchFamily="34" charset="0"/>
                          <a:cs typeface="Arial" panose="020B0604020202020204" pitchFamily="34" charset="0"/>
                          <a:hlinkClick r:id="" action="ppaction://noaction"/>
                        </a:rPr>
                        <a:t>Mortgage</a:t>
                      </a:r>
                    </a:p>
                    <a:p>
                      <a:pPr lvl="0" algn="ctr" fontAlgn="t"/>
                      <a:r>
                        <a:rPr lang="en-US" sz="900" u="none" strike="noStrike" dirty="0" smtClean="0">
                          <a:solidFill>
                            <a:schemeClr val="tx1"/>
                          </a:solidFill>
                          <a:effectLst/>
                          <a:latin typeface="Arial" panose="020B0604020202020204" pitchFamily="34" charset="0"/>
                          <a:cs typeface="Arial" panose="020B0604020202020204" pitchFamily="34" charset="0"/>
                          <a:hlinkClick r:id="" action="ppaction://noaction"/>
                        </a:rPr>
                        <a:t>Default Rate</a:t>
                      </a:r>
                      <a:endParaRPr lang="en-US" sz="900" b="0" i="0" u="none" strike="noStrike" dirty="0">
                        <a:solidFill>
                          <a:schemeClr val="tx1"/>
                        </a:solidFill>
                        <a:effectLst/>
                        <a:latin typeface="Arial" panose="020B0604020202020204" pitchFamily="34" charset="0"/>
                        <a:cs typeface="Arial" panose="020B0604020202020204" pitchFamily="34" charset="0"/>
                      </a:endParaRPr>
                    </a:p>
                  </a:txBody>
                  <a:tcPr marL="3461" marR="3461" marT="34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900" u="none" strike="noStrike" dirty="0">
                          <a:effectLst/>
                          <a:latin typeface="Arial" panose="020B0604020202020204" pitchFamily="34" charset="0"/>
                          <a:cs typeface="Arial" panose="020B0604020202020204" pitchFamily="34" charset="0"/>
                        </a:rPr>
                        <a:t>  Mortgage </a:t>
                      </a:r>
                      <a:r>
                        <a:rPr lang="en-US" sz="900" u="none" strike="noStrike" dirty="0" smtClean="0">
                          <a:effectLst/>
                          <a:latin typeface="Arial" panose="020B0604020202020204" pitchFamily="34" charset="0"/>
                          <a:cs typeface="Arial" panose="020B0604020202020204" pitchFamily="34" charset="0"/>
                        </a:rPr>
                        <a:t>Default Rate</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3461" marR="3461" marT="34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900" u="none" strike="noStrike" dirty="0">
                          <a:effectLst/>
                          <a:latin typeface="Arial" panose="020B0604020202020204" pitchFamily="34" charset="0"/>
                          <a:cs typeface="Arial" panose="020B0604020202020204" pitchFamily="34" charset="0"/>
                        </a:rPr>
                        <a:t>   Time series data on    </a:t>
                      </a:r>
                    </a:p>
                    <a:p>
                      <a:pPr algn="l" fontAlgn="t"/>
                      <a:r>
                        <a:rPr lang="en-US" sz="900" u="none" strike="noStrike" dirty="0">
                          <a:effectLst/>
                          <a:latin typeface="Arial" panose="020B0604020202020204" pitchFamily="34" charset="0"/>
                          <a:cs typeface="Arial" panose="020B0604020202020204" pitchFamily="34" charset="0"/>
                        </a:rPr>
                        <a:t>   credit scores, CLTVs,   </a:t>
                      </a:r>
                    </a:p>
                    <a:p>
                      <a:pPr algn="l" fontAlgn="t"/>
                      <a:r>
                        <a:rPr lang="en-US" sz="900" u="none" strike="noStrike" dirty="0">
                          <a:effectLst/>
                          <a:latin typeface="Arial" panose="020B0604020202020204" pitchFamily="34" charset="0"/>
                          <a:cs typeface="Arial" panose="020B0604020202020204" pitchFamily="34" charset="0"/>
                        </a:rPr>
                        <a:t>   DTIs, &amp; other key   </a:t>
                      </a:r>
                    </a:p>
                    <a:p>
                      <a:pPr algn="l" fontAlgn="t"/>
                      <a:r>
                        <a:rPr lang="en-US" sz="900" u="none" strike="noStrike" dirty="0">
                          <a:effectLst/>
                          <a:latin typeface="Arial" panose="020B0604020202020204" pitchFamily="34" charset="0"/>
                          <a:cs typeface="Arial" panose="020B0604020202020204" pitchFamily="34" charset="0"/>
                        </a:rPr>
                        <a:t>   metrics</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3461" marR="3461" marT="34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900" u="none" strike="noStrike" dirty="0">
                          <a:effectLst/>
                          <a:latin typeface="Arial" panose="020B0604020202020204" pitchFamily="34" charset="0"/>
                          <a:cs typeface="Arial" panose="020B0604020202020204" pitchFamily="34" charset="0"/>
                        </a:rPr>
                        <a:t>    National</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3461" marR="3461" marT="34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900" u="none" strike="noStrike" dirty="0">
                          <a:effectLst/>
                          <a:latin typeface="Arial" panose="020B0604020202020204" pitchFamily="34" charset="0"/>
                          <a:cs typeface="Arial" panose="020B0604020202020204" pitchFamily="34" charset="0"/>
                        </a:rPr>
                        <a:t>    Monthly</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3461" marR="3461" marT="34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900" u="none" strike="noStrike" dirty="0">
                          <a:effectLst/>
                          <a:latin typeface="Arial" panose="020B0604020202020204" pitchFamily="34" charset="0"/>
                          <a:cs typeface="Arial" panose="020B0604020202020204" pitchFamily="34" charset="0"/>
                        </a:rPr>
                        <a:t>  </a:t>
                      </a:r>
                      <a:r>
                        <a:rPr lang="en-US" sz="900" u="none" strike="noStrike" baseline="0" dirty="0">
                          <a:effectLst/>
                          <a:latin typeface="Arial" panose="020B0604020202020204" pitchFamily="34" charset="0"/>
                          <a:cs typeface="Arial" panose="020B0604020202020204" pitchFamily="34" charset="0"/>
                        </a:rPr>
                        <a:t>  </a:t>
                      </a:r>
                      <a:r>
                        <a:rPr lang="en-US" sz="900" u="none" strike="noStrike" dirty="0">
                          <a:effectLst/>
                          <a:latin typeface="Arial" panose="020B0604020202020204" pitchFamily="34" charset="0"/>
                          <a:cs typeface="Arial" panose="020B0604020202020204" pitchFamily="34" charset="0"/>
                        </a:rPr>
                        <a:t>Overall, </a:t>
                      </a:r>
                    </a:p>
                    <a:p>
                      <a:pPr algn="l" fontAlgn="t"/>
                      <a:r>
                        <a:rPr lang="en-US" sz="900" u="none" strike="noStrike" dirty="0">
                          <a:effectLst/>
                          <a:latin typeface="Arial" panose="020B0604020202020204" pitchFamily="34" charset="0"/>
                          <a:cs typeface="Arial" panose="020B0604020202020204" pitchFamily="34" charset="0"/>
                        </a:rPr>
                        <a:t>  first-time &amp; repeat</a:t>
                      </a:r>
                      <a:r>
                        <a:rPr lang="en-US" sz="900" u="none" strike="noStrike" baseline="0" dirty="0">
                          <a:effectLst/>
                          <a:latin typeface="Arial" panose="020B0604020202020204" pitchFamily="34" charset="0"/>
                          <a:cs typeface="Arial" panose="020B0604020202020204" pitchFamily="34" charset="0"/>
                        </a:rPr>
                        <a:t> </a:t>
                      </a:r>
                      <a:r>
                        <a:rPr lang="en-US" sz="900" u="none" strike="noStrike" dirty="0">
                          <a:effectLst/>
                          <a:latin typeface="Arial" panose="020B0604020202020204" pitchFamily="34" charset="0"/>
                          <a:cs typeface="Arial" panose="020B0604020202020204" pitchFamily="34" charset="0"/>
                        </a:rPr>
                        <a:t>buyers</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3461" marR="3461" marT="34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900" u="none" strike="noStrike" dirty="0">
                          <a:effectLst/>
                          <a:latin typeface="Arial" panose="020B0604020202020204" pitchFamily="34" charset="0"/>
                          <a:cs typeface="Arial" panose="020B0604020202020204" pitchFamily="34" charset="0"/>
                        </a:rPr>
                        <a:t>  Comprehensive resource </a:t>
                      </a:r>
                    </a:p>
                    <a:p>
                      <a:pPr algn="l" fontAlgn="t"/>
                      <a:r>
                        <a:rPr lang="en-US" sz="900" u="none" strike="noStrike" dirty="0">
                          <a:effectLst/>
                          <a:latin typeface="Arial" panose="020B0604020202020204" pitchFamily="34" charset="0"/>
                          <a:cs typeface="Arial" panose="020B0604020202020204" pitchFamily="34" charset="0"/>
                        </a:rPr>
                        <a:t>  for mortgage origination </a:t>
                      </a:r>
                    </a:p>
                    <a:p>
                      <a:pPr algn="l" fontAlgn="t"/>
                      <a:r>
                        <a:rPr lang="en-US" sz="900" u="none" strike="noStrike" dirty="0">
                          <a:effectLst/>
                          <a:latin typeface="Arial" panose="020B0604020202020204" pitchFamily="34" charset="0"/>
                          <a:cs typeface="Arial" panose="020B0604020202020204" pitchFamily="34" charset="0"/>
                        </a:rPr>
                        <a:t>  &amp; risk data for agency </a:t>
                      </a:r>
                    </a:p>
                    <a:p>
                      <a:pPr algn="l" fontAlgn="t"/>
                      <a:r>
                        <a:rPr lang="en-US" sz="900" u="none" strike="noStrike" dirty="0">
                          <a:effectLst/>
                          <a:latin typeface="Arial" panose="020B0604020202020204" pitchFamily="34" charset="0"/>
                          <a:cs typeface="Arial" panose="020B0604020202020204" pitchFamily="34" charset="0"/>
                        </a:rPr>
                        <a:t>  loans.</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3461" marR="3461" marT="34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4243003"/>
                  </a:ext>
                </a:extLst>
              </a:tr>
              <a:tr h="1111119">
                <a:tc>
                  <a:txBody>
                    <a:bodyPr/>
                    <a:lstStyle/>
                    <a:p>
                      <a:pPr lvl="0" algn="ctr" fontAlgn="t"/>
                      <a:r>
                        <a:rPr lang="en-US" sz="900" u="none" strike="noStrike" dirty="0">
                          <a:solidFill>
                            <a:schemeClr val="tx1"/>
                          </a:solidFill>
                          <a:effectLst/>
                          <a:latin typeface="Arial" panose="020B0604020202020204" pitchFamily="34" charset="0"/>
                          <a:cs typeface="Arial" panose="020B0604020202020204" pitchFamily="34" charset="0"/>
                          <a:hlinkClick r:id="rId4"/>
                        </a:rPr>
                        <a:t>The State of the Housing</a:t>
                      </a:r>
                      <a:r>
                        <a:rPr lang="en-US" sz="900" u="none" strike="noStrike" baseline="0" dirty="0">
                          <a:solidFill>
                            <a:schemeClr val="tx1"/>
                          </a:solidFill>
                          <a:effectLst/>
                          <a:latin typeface="Arial" panose="020B0604020202020204" pitchFamily="34" charset="0"/>
                          <a:cs typeface="Arial" panose="020B0604020202020204" pitchFamily="34" charset="0"/>
                          <a:hlinkClick r:id="rId4"/>
                        </a:rPr>
                        <a:t> </a:t>
                      </a:r>
                      <a:r>
                        <a:rPr lang="en-US" sz="900" u="none" strike="noStrike" dirty="0">
                          <a:solidFill>
                            <a:schemeClr val="tx1"/>
                          </a:solidFill>
                          <a:effectLst/>
                          <a:latin typeface="Arial" panose="020B0604020202020204" pitchFamily="34" charset="0"/>
                          <a:cs typeface="Arial" panose="020B0604020202020204" pitchFamily="34" charset="0"/>
                          <a:hlinkClick r:id="rId4"/>
                        </a:rPr>
                        <a:t>Market</a:t>
                      </a:r>
                      <a:endParaRPr lang="en-US" sz="900" b="0" i="0" u="none" strike="noStrike" dirty="0">
                        <a:solidFill>
                          <a:schemeClr val="tx1"/>
                        </a:solidFill>
                        <a:effectLst/>
                        <a:latin typeface="Arial" panose="020B0604020202020204" pitchFamily="34" charset="0"/>
                        <a:cs typeface="Arial" panose="020B0604020202020204" pitchFamily="34" charset="0"/>
                      </a:endParaRPr>
                    </a:p>
                  </a:txBody>
                  <a:tcPr marL="3461" marR="3461" marT="34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900" u="none" strike="noStrike" dirty="0">
                          <a:effectLst/>
                          <a:latin typeface="Arial" panose="020B0604020202020204" pitchFamily="34" charset="0"/>
                          <a:cs typeface="Arial" panose="020B0604020202020204" pitchFamily="34" charset="0"/>
                        </a:rPr>
                        <a:t>  County &amp; State data: </a:t>
                      </a:r>
                      <a:br>
                        <a:rPr lang="en-US" sz="900" u="none" strike="noStrike" dirty="0">
                          <a:effectLst/>
                          <a:latin typeface="Arial" panose="020B0604020202020204" pitchFamily="34" charset="0"/>
                          <a:cs typeface="Arial" panose="020B0604020202020204" pitchFamily="34" charset="0"/>
                        </a:rPr>
                      </a:br>
                      <a:r>
                        <a:rPr lang="en-US" sz="900" u="none" strike="noStrike" dirty="0">
                          <a:effectLst/>
                          <a:latin typeface="Arial" panose="020B0604020202020204" pitchFamily="34" charset="0"/>
                          <a:cs typeface="Arial" panose="020B0604020202020204" pitchFamily="34" charset="0"/>
                        </a:rPr>
                        <a:t>   HPA, </a:t>
                      </a:r>
                      <a:br>
                        <a:rPr lang="en-US" sz="900" u="none" strike="noStrike" dirty="0">
                          <a:effectLst/>
                          <a:latin typeface="Arial" panose="020B0604020202020204" pitchFamily="34" charset="0"/>
                          <a:cs typeface="Arial" panose="020B0604020202020204" pitchFamily="34" charset="0"/>
                        </a:rPr>
                      </a:br>
                      <a:r>
                        <a:rPr lang="en-US" sz="900" u="none" strike="noStrike" dirty="0">
                          <a:effectLst/>
                          <a:latin typeface="Arial" panose="020B0604020202020204" pitchFamily="34" charset="0"/>
                          <a:cs typeface="Arial" panose="020B0604020202020204" pitchFamily="34" charset="0"/>
                        </a:rPr>
                        <a:t>   Months’ Supply, </a:t>
                      </a:r>
                      <a:br>
                        <a:rPr lang="en-US" sz="900" u="none" strike="noStrike" dirty="0">
                          <a:effectLst/>
                          <a:latin typeface="Arial" panose="020B0604020202020204" pitchFamily="34" charset="0"/>
                          <a:cs typeface="Arial" panose="020B0604020202020204" pitchFamily="34" charset="0"/>
                        </a:rPr>
                      </a:br>
                      <a:r>
                        <a:rPr lang="en-US" sz="900" u="none" strike="noStrike" dirty="0">
                          <a:effectLst/>
                          <a:latin typeface="Arial" panose="020B0604020202020204" pitchFamily="34" charset="0"/>
                          <a:cs typeface="Arial" panose="020B0604020202020204" pitchFamily="34" charset="0"/>
                        </a:rPr>
                        <a:t>   NC, </a:t>
                      </a:r>
                      <a:br>
                        <a:rPr lang="en-US" sz="900" u="none" strike="noStrike" dirty="0">
                          <a:effectLst/>
                          <a:latin typeface="Arial" panose="020B0604020202020204" pitchFamily="34" charset="0"/>
                          <a:cs typeface="Arial" panose="020B0604020202020204" pitchFamily="34" charset="0"/>
                        </a:rPr>
                      </a:br>
                      <a:r>
                        <a:rPr lang="en-US" sz="900" u="none" strike="noStrike" dirty="0">
                          <a:effectLst/>
                          <a:latin typeface="Arial" panose="020B0604020202020204" pitchFamily="34" charset="0"/>
                          <a:cs typeface="Arial" panose="020B0604020202020204" pitchFamily="34" charset="0"/>
                        </a:rPr>
                        <a:t>   Mortgage Risk Index, </a:t>
                      </a:r>
                      <a:br>
                        <a:rPr lang="en-US" sz="900" u="none" strike="noStrike" dirty="0">
                          <a:effectLst/>
                          <a:latin typeface="Arial" panose="020B0604020202020204" pitchFamily="34" charset="0"/>
                          <a:cs typeface="Arial" panose="020B0604020202020204" pitchFamily="34" charset="0"/>
                        </a:rPr>
                      </a:br>
                      <a:r>
                        <a:rPr lang="en-US" sz="900" u="none" strike="noStrike" dirty="0">
                          <a:effectLst/>
                          <a:latin typeface="Arial" panose="020B0604020202020204" pitchFamily="34" charset="0"/>
                          <a:cs typeface="Arial" panose="020B0604020202020204" pitchFamily="34" charset="0"/>
                        </a:rPr>
                        <a:t>   Entry-Level </a:t>
                      </a:r>
                      <a:br>
                        <a:rPr lang="en-US" sz="900" u="none" strike="noStrike" dirty="0">
                          <a:effectLst/>
                          <a:latin typeface="Arial" panose="020B0604020202020204" pitchFamily="34" charset="0"/>
                          <a:cs typeface="Arial" panose="020B0604020202020204" pitchFamily="34" charset="0"/>
                        </a:rPr>
                      </a:br>
                      <a:r>
                        <a:rPr lang="en-US" sz="900" u="none" strike="noStrike" dirty="0">
                          <a:effectLst/>
                          <a:latin typeface="Arial" panose="020B0604020202020204" pitchFamily="34" charset="0"/>
                          <a:cs typeface="Arial" panose="020B0604020202020204" pitchFamily="34" charset="0"/>
                        </a:rPr>
                        <a:t>     Price-to-Income Ratio</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3461" marR="3461" marT="34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900" u="none" strike="noStrike" dirty="0">
                          <a:effectLst/>
                          <a:latin typeface="Arial" panose="020B0604020202020204" pitchFamily="34" charset="0"/>
                          <a:cs typeface="Arial" panose="020B0604020202020204" pitchFamily="34" charset="0"/>
                        </a:rPr>
                        <a:t>   Housing market    </a:t>
                      </a:r>
                    </a:p>
                    <a:p>
                      <a:pPr algn="l" fontAlgn="t"/>
                      <a:r>
                        <a:rPr lang="en-US" sz="900" u="none" strike="noStrike" dirty="0">
                          <a:effectLst/>
                          <a:latin typeface="Arial" panose="020B0604020202020204" pitchFamily="34" charset="0"/>
                          <a:cs typeface="Arial" panose="020B0604020202020204" pitchFamily="34" charset="0"/>
                        </a:rPr>
                        <a:t>   metrics (supply, NC, </a:t>
                      </a:r>
                    </a:p>
                    <a:p>
                      <a:pPr algn="l" fontAlgn="t"/>
                      <a:r>
                        <a:rPr lang="en-US" sz="900" u="none" strike="noStrike" dirty="0">
                          <a:effectLst/>
                          <a:latin typeface="Arial" panose="020B0604020202020204" pitchFamily="34" charset="0"/>
                          <a:cs typeface="Arial" panose="020B0604020202020204" pitchFamily="34" charset="0"/>
                        </a:rPr>
                        <a:t>   leverage, etc.) &amp; how </a:t>
                      </a:r>
                    </a:p>
                    <a:p>
                      <a:pPr algn="l" fontAlgn="t"/>
                      <a:r>
                        <a:rPr lang="en-US" sz="900" u="none" strike="noStrike" dirty="0">
                          <a:effectLst/>
                          <a:latin typeface="Arial" panose="020B0604020202020204" pitchFamily="34" charset="0"/>
                          <a:cs typeface="Arial" panose="020B0604020202020204" pitchFamily="34" charset="0"/>
                        </a:rPr>
                        <a:t>   they affect entry-level </a:t>
                      </a:r>
                    </a:p>
                    <a:p>
                      <a:pPr algn="l" fontAlgn="t"/>
                      <a:r>
                        <a:rPr lang="en-US" sz="900" u="none" strike="noStrike" dirty="0">
                          <a:effectLst/>
                          <a:latin typeface="Arial" panose="020B0604020202020204" pitchFamily="34" charset="0"/>
                          <a:cs typeface="Arial" panose="020B0604020202020204" pitchFamily="34" charset="0"/>
                        </a:rPr>
                        <a:t>   affordability</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3461" marR="3461" marT="34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900" u="none" strike="noStrike" dirty="0">
                          <a:effectLst/>
                          <a:latin typeface="Arial" panose="020B0604020202020204" pitchFamily="34" charset="0"/>
                          <a:cs typeface="Arial" panose="020B0604020202020204" pitchFamily="34" charset="0"/>
                        </a:rPr>
                        <a:t>   State &amp; county,    </a:t>
                      </a:r>
                    </a:p>
                    <a:p>
                      <a:pPr algn="l" fontAlgn="t"/>
                      <a:r>
                        <a:rPr lang="en-US" sz="900" u="none" strike="noStrike" dirty="0">
                          <a:effectLst/>
                          <a:latin typeface="Arial" panose="020B0604020202020204" pitchFamily="34" charset="0"/>
                          <a:cs typeface="Arial" panose="020B0604020202020204" pitchFamily="34" charset="0"/>
                        </a:rPr>
                        <a:t>   some metro </a:t>
                      </a:r>
                    </a:p>
                    <a:p>
                      <a:pPr algn="l" fontAlgn="t"/>
                      <a:r>
                        <a:rPr lang="en-US" sz="900" u="none" strike="noStrike" dirty="0">
                          <a:effectLst/>
                          <a:latin typeface="Arial" panose="020B0604020202020204" pitchFamily="34" charset="0"/>
                          <a:cs typeface="Arial" panose="020B0604020202020204" pitchFamily="34" charset="0"/>
                        </a:rPr>
                        <a:t>   indicators</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3461" marR="3461" marT="34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900" u="none" strike="noStrike" dirty="0">
                          <a:effectLst/>
                          <a:latin typeface="Arial" panose="020B0604020202020204" pitchFamily="34" charset="0"/>
                          <a:cs typeface="Arial" panose="020B0604020202020204" pitchFamily="34" charset="0"/>
                        </a:rPr>
                        <a:t>    Annual</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3461" marR="3461" marT="34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900" u="none" strike="noStrike" dirty="0">
                          <a:effectLst/>
                          <a:latin typeface="Arial" panose="020B0604020202020204" pitchFamily="34" charset="0"/>
                          <a:cs typeface="Arial" panose="020B0604020202020204" pitchFamily="34" charset="0"/>
                        </a:rPr>
                        <a:t>   Varies by    </a:t>
                      </a:r>
                    </a:p>
                    <a:p>
                      <a:pPr algn="l" fontAlgn="t"/>
                      <a:r>
                        <a:rPr lang="en-US" sz="900" u="none" strike="noStrike" dirty="0">
                          <a:effectLst/>
                          <a:latin typeface="Arial" panose="020B0604020202020204" pitchFamily="34" charset="0"/>
                          <a:cs typeface="Arial" panose="020B0604020202020204" pitchFamily="34" charset="0"/>
                        </a:rPr>
                        <a:t>   indicator</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3461" marR="3461" marT="34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900" u="none" strike="noStrike" dirty="0">
                          <a:effectLst/>
                          <a:latin typeface="Arial" panose="020B0604020202020204" pitchFamily="34" charset="0"/>
                          <a:cs typeface="Arial" panose="020B0604020202020204" pitchFamily="34" charset="0"/>
                        </a:rPr>
                        <a:t>  A multitude of housing  </a:t>
                      </a:r>
                    </a:p>
                    <a:p>
                      <a:pPr algn="l" fontAlgn="t"/>
                      <a:r>
                        <a:rPr lang="en-US" sz="900" u="none" strike="noStrike" dirty="0">
                          <a:effectLst/>
                          <a:latin typeface="Arial" panose="020B0604020202020204" pitchFamily="34" charset="0"/>
                          <a:cs typeface="Arial" panose="020B0604020202020204" pitchFamily="34" charset="0"/>
                        </a:rPr>
                        <a:t>  market indicators at the </a:t>
                      </a:r>
                    </a:p>
                    <a:p>
                      <a:pPr algn="l" fontAlgn="t"/>
                      <a:r>
                        <a:rPr lang="en-US" sz="900" u="none" strike="noStrike" dirty="0">
                          <a:effectLst/>
                          <a:latin typeface="Arial" panose="020B0604020202020204" pitchFamily="34" charset="0"/>
                          <a:cs typeface="Arial" panose="020B0604020202020204" pitchFamily="34" charset="0"/>
                        </a:rPr>
                        <a:t>  county &amp; state level. </a:t>
                      </a:r>
                    </a:p>
                    <a:p>
                      <a:pPr algn="l" fontAlgn="t"/>
                      <a:r>
                        <a:rPr lang="en-US" sz="900" u="none" strike="noStrike" dirty="0">
                          <a:effectLst/>
                          <a:latin typeface="Arial" panose="020B0604020202020204" pitchFamily="34" charset="0"/>
                          <a:cs typeface="Arial" panose="020B0604020202020204" pitchFamily="34" charset="0"/>
                        </a:rPr>
                        <a:t>  These data are </a:t>
                      </a:r>
                    </a:p>
                    <a:p>
                      <a:pPr algn="l" fontAlgn="t"/>
                      <a:r>
                        <a:rPr lang="en-US" sz="900" u="none" strike="noStrike" dirty="0">
                          <a:effectLst/>
                          <a:latin typeface="Arial" panose="020B0604020202020204" pitchFamily="34" charset="0"/>
                          <a:cs typeface="Arial" panose="020B0604020202020204" pitchFamily="34" charset="0"/>
                        </a:rPr>
                        <a:t>  aggregated to derive </a:t>
                      </a:r>
                    </a:p>
                    <a:p>
                      <a:pPr algn="l" fontAlgn="t"/>
                      <a:r>
                        <a:rPr lang="en-US" sz="900" u="none" strike="noStrike" dirty="0">
                          <a:effectLst/>
                          <a:latin typeface="Arial" panose="020B0604020202020204" pitchFamily="34" charset="0"/>
                          <a:cs typeface="Arial" panose="020B0604020202020204" pitchFamily="34" charset="0"/>
                        </a:rPr>
                        <a:t>  trends on the state of the </a:t>
                      </a:r>
                    </a:p>
                    <a:p>
                      <a:pPr algn="l" fontAlgn="t"/>
                      <a:r>
                        <a:rPr lang="en-US" sz="900" u="none" strike="noStrike" dirty="0">
                          <a:effectLst/>
                          <a:latin typeface="Arial" panose="020B0604020202020204" pitchFamily="34" charset="0"/>
                          <a:cs typeface="Arial" panose="020B0604020202020204" pitchFamily="34" charset="0"/>
                        </a:rPr>
                        <a:t>  housing market.</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3461" marR="3461" marT="34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9924682"/>
                  </a:ext>
                </a:extLst>
              </a:tr>
              <a:tr h="973018">
                <a:tc>
                  <a:txBody>
                    <a:bodyPr/>
                    <a:lstStyle/>
                    <a:p>
                      <a:pPr lvl="0" algn="ctr" fontAlgn="t"/>
                      <a:r>
                        <a:rPr lang="en-US" sz="900" u="none" strike="noStrike" dirty="0">
                          <a:solidFill>
                            <a:schemeClr val="tx1"/>
                          </a:solidFill>
                          <a:effectLst/>
                          <a:latin typeface="Arial" panose="020B0604020202020204" pitchFamily="34" charset="0"/>
                          <a:cs typeface="Arial" panose="020B0604020202020204" pitchFamily="34" charset="0"/>
                        </a:rPr>
                        <a:t>   </a:t>
                      </a:r>
                      <a:r>
                        <a:rPr lang="en-US" sz="900" u="none" strike="noStrike" dirty="0">
                          <a:solidFill>
                            <a:schemeClr val="tx1"/>
                          </a:solidFill>
                          <a:effectLst/>
                          <a:latin typeface="Arial" panose="020B0604020202020204" pitchFamily="34" charset="0"/>
                          <a:cs typeface="Arial" panose="020B0604020202020204" pitchFamily="34" charset="0"/>
                          <a:hlinkClick r:id="rId5"/>
                        </a:rPr>
                        <a:t>The Carpenter</a:t>
                      </a:r>
                      <a:r>
                        <a:rPr lang="en-US" sz="900" u="none" strike="noStrike" baseline="0" dirty="0">
                          <a:solidFill>
                            <a:schemeClr val="tx1"/>
                          </a:solidFill>
                          <a:effectLst/>
                          <a:latin typeface="Arial" panose="020B0604020202020204" pitchFamily="34" charset="0"/>
                          <a:cs typeface="Arial" panose="020B0604020202020204" pitchFamily="34" charset="0"/>
                          <a:hlinkClick r:id="rId5"/>
                        </a:rPr>
                        <a:t> </a:t>
                      </a:r>
                      <a:r>
                        <a:rPr lang="en-US" sz="900" u="none" strike="noStrike" dirty="0">
                          <a:solidFill>
                            <a:schemeClr val="tx1"/>
                          </a:solidFill>
                          <a:effectLst/>
                          <a:latin typeface="Arial" panose="020B0604020202020204" pitchFamily="34" charset="0"/>
                          <a:cs typeface="Arial" panose="020B0604020202020204" pitchFamily="34" charset="0"/>
                          <a:hlinkClick r:id="rId5"/>
                        </a:rPr>
                        <a:t>Index</a:t>
                      </a:r>
                      <a:endParaRPr lang="en-US" sz="900" b="0" i="0" u="none" strike="noStrike" dirty="0">
                        <a:solidFill>
                          <a:schemeClr val="tx1"/>
                        </a:solidFill>
                        <a:effectLst/>
                        <a:latin typeface="Arial" panose="020B0604020202020204" pitchFamily="34" charset="0"/>
                        <a:cs typeface="Arial" panose="020B0604020202020204" pitchFamily="34" charset="0"/>
                      </a:endParaRPr>
                    </a:p>
                  </a:txBody>
                  <a:tcPr marL="3461" marR="3461" marT="34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900" u="none" strike="noStrike" dirty="0">
                          <a:effectLst/>
                          <a:latin typeface="Arial" panose="020B0604020202020204" pitchFamily="34" charset="0"/>
                          <a:cs typeface="Arial" panose="020B0604020202020204" pitchFamily="34" charset="0"/>
                        </a:rPr>
                        <a:t>  Share of Entry-level     </a:t>
                      </a:r>
                    </a:p>
                    <a:p>
                      <a:pPr algn="l" fontAlgn="t"/>
                      <a:r>
                        <a:rPr lang="en-US" sz="900" u="none" strike="noStrike" dirty="0">
                          <a:effectLst/>
                          <a:latin typeface="Arial" panose="020B0604020202020204" pitchFamily="34" charset="0"/>
                          <a:cs typeface="Arial" panose="020B0604020202020204" pitchFamily="34" charset="0"/>
                        </a:rPr>
                        <a:t>  Sales Affordable to the </a:t>
                      </a:r>
                    </a:p>
                    <a:p>
                      <a:pPr algn="l" fontAlgn="t"/>
                      <a:r>
                        <a:rPr lang="en-US" sz="900" u="none" strike="noStrike" dirty="0">
                          <a:effectLst/>
                          <a:latin typeface="Arial" panose="020B0604020202020204" pitchFamily="34" charset="0"/>
                          <a:cs typeface="Arial" panose="020B0604020202020204" pitchFamily="34" charset="0"/>
                        </a:rPr>
                        <a:t>  Average Carpenter   </a:t>
                      </a:r>
                    </a:p>
                    <a:p>
                      <a:pPr algn="l" fontAlgn="t"/>
                      <a:r>
                        <a:rPr lang="en-US" sz="900" u="none" strike="noStrike" dirty="0">
                          <a:effectLst/>
                          <a:latin typeface="Arial" panose="020B0604020202020204" pitchFamily="34" charset="0"/>
                          <a:cs typeface="Arial" panose="020B0604020202020204" pitchFamily="34" charset="0"/>
                        </a:rPr>
                        <a:t>  Household</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3461" marR="3461" marT="34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900" u="none" strike="noStrike" dirty="0">
                          <a:effectLst/>
                          <a:latin typeface="Arial" panose="020B0604020202020204" pitchFamily="34" charset="0"/>
                          <a:cs typeface="Arial" panose="020B0604020202020204" pitchFamily="34" charset="0"/>
                        </a:rPr>
                        <a:t>   Metro rankings,   </a:t>
                      </a:r>
                    </a:p>
                    <a:p>
                      <a:pPr algn="l" fontAlgn="t"/>
                      <a:r>
                        <a:rPr lang="en-US" sz="900" u="none" strike="noStrike" dirty="0">
                          <a:effectLst/>
                          <a:latin typeface="Arial" panose="020B0604020202020204" pitchFamily="34" charset="0"/>
                          <a:cs typeface="Arial" panose="020B0604020202020204" pitchFamily="34" charset="0"/>
                        </a:rPr>
                        <a:t>   affordability heat map, </a:t>
                      </a:r>
                    </a:p>
                    <a:p>
                      <a:pPr algn="l" fontAlgn="t"/>
                      <a:r>
                        <a:rPr lang="en-US" sz="900" u="none" strike="noStrike" dirty="0">
                          <a:effectLst/>
                          <a:latin typeface="Arial" panose="020B0604020202020204" pitchFamily="34" charset="0"/>
                          <a:cs typeface="Arial" panose="020B0604020202020204" pitchFamily="34" charset="0"/>
                        </a:rPr>
                        <a:t>   change in affordability, </a:t>
                      </a:r>
                    </a:p>
                    <a:p>
                      <a:pPr algn="l" fontAlgn="t"/>
                      <a:r>
                        <a:rPr lang="en-US" sz="900" u="none" strike="noStrike" dirty="0">
                          <a:effectLst/>
                          <a:latin typeface="Arial" panose="020B0604020202020204" pitchFamily="34" charset="0"/>
                          <a:cs typeface="Arial" panose="020B0604020202020204" pitchFamily="34" charset="0"/>
                        </a:rPr>
                        <a:t>   &amp; other affordability</a:t>
                      </a:r>
                    </a:p>
                    <a:p>
                      <a:pPr algn="l" fontAlgn="t"/>
                      <a:r>
                        <a:rPr lang="en-US" sz="900" u="none" strike="noStrike" dirty="0">
                          <a:effectLst/>
                          <a:latin typeface="Arial" panose="020B0604020202020204" pitchFamily="34" charset="0"/>
                          <a:cs typeface="Arial" panose="020B0604020202020204" pitchFamily="34" charset="0"/>
                        </a:rPr>
                        <a:t>   metrics</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3461" marR="3461" marT="34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900" u="none" strike="noStrike" dirty="0">
                          <a:effectLst/>
                          <a:latin typeface="Arial" panose="020B0604020202020204" pitchFamily="34" charset="0"/>
                          <a:cs typeface="Arial" panose="020B0604020202020204" pitchFamily="34" charset="0"/>
                        </a:rPr>
                        <a:t>     Largest 100 </a:t>
                      </a:r>
                    </a:p>
                    <a:p>
                      <a:pPr algn="l" fontAlgn="t"/>
                      <a:r>
                        <a:rPr lang="en-US" sz="900" u="none" strike="noStrike" dirty="0">
                          <a:effectLst/>
                          <a:latin typeface="Arial" panose="020B0604020202020204" pitchFamily="34" charset="0"/>
                          <a:cs typeface="Arial" panose="020B0604020202020204" pitchFamily="34" charset="0"/>
                        </a:rPr>
                        <a:t>     metros</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3461" marR="3461" marT="34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900" u="none" strike="noStrike" dirty="0">
                          <a:effectLst/>
                          <a:latin typeface="Arial" panose="020B0604020202020204" pitchFamily="34" charset="0"/>
                          <a:cs typeface="Arial" panose="020B0604020202020204" pitchFamily="34" charset="0"/>
                        </a:rPr>
                        <a:t>    Annual</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3461" marR="3461" marT="34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900" u="none" strike="noStrike" dirty="0">
                          <a:effectLst/>
                          <a:latin typeface="Arial" panose="020B0604020202020204" pitchFamily="34" charset="0"/>
                          <a:cs typeface="Arial" panose="020B0604020202020204" pitchFamily="34" charset="0"/>
                        </a:rPr>
                        <a:t>   Entry-level</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3461" marR="3461" marT="34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900" u="none" strike="noStrike" dirty="0">
                          <a:effectLst/>
                          <a:latin typeface="Arial" panose="020B0604020202020204" pitchFamily="34" charset="0"/>
                          <a:cs typeface="Arial" panose="020B0604020202020204" pitchFamily="34" charset="0"/>
                        </a:rPr>
                        <a:t>  “They can build it, but </a:t>
                      </a:r>
                    </a:p>
                    <a:p>
                      <a:pPr algn="l" fontAlgn="t"/>
                      <a:r>
                        <a:rPr lang="en-US" sz="900" u="none" strike="noStrike" dirty="0">
                          <a:effectLst/>
                          <a:latin typeface="Arial" panose="020B0604020202020204" pitchFamily="34" charset="0"/>
                          <a:cs typeface="Arial" panose="020B0604020202020204" pitchFamily="34" charset="0"/>
                        </a:rPr>
                        <a:t>  can they afford it?” The   </a:t>
                      </a:r>
                    </a:p>
                    <a:p>
                      <a:pPr algn="l" fontAlgn="t"/>
                      <a:r>
                        <a:rPr lang="en-US" sz="900" u="none" strike="noStrike" dirty="0">
                          <a:effectLst/>
                          <a:latin typeface="Arial" panose="020B0604020202020204" pitchFamily="34" charset="0"/>
                          <a:cs typeface="Arial" panose="020B0604020202020204" pitchFamily="34" charset="0"/>
                        </a:rPr>
                        <a:t>  study ranks housing </a:t>
                      </a:r>
                    </a:p>
                    <a:p>
                      <a:pPr algn="l" fontAlgn="t"/>
                      <a:r>
                        <a:rPr lang="en-US" sz="900" u="none" strike="noStrike" dirty="0">
                          <a:effectLst/>
                          <a:latin typeface="Arial" panose="020B0604020202020204" pitchFamily="34" charset="0"/>
                          <a:cs typeface="Arial" panose="020B0604020202020204" pitchFamily="34" charset="0"/>
                        </a:rPr>
                        <a:t>  affordability in the entry-</a:t>
                      </a:r>
                    </a:p>
                    <a:p>
                      <a:pPr algn="l" fontAlgn="t"/>
                      <a:r>
                        <a:rPr lang="en-US" sz="900" u="none" strike="noStrike" dirty="0">
                          <a:effectLst/>
                          <a:latin typeface="Arial" panose="020B0604020202020204" pitchFamily="34" charset="0"/>
                          <a:cs typeface="Arial" panose="020B0604020202020204" pitchFamily="34" charset="0"/>
                        </a:rPr>
                        <a:t>  level market for 100 </a:t>
                      </a:r>
                    </a:p>
                    <a:p>
                      <a:pPr algn="l" fontAlgn="t"/>
                      <a:r>
                        <a:rPr lang="en-US" sz="900" u="none" strike="noStrike" dirty="0">
                          <a:effectLst/>
                          <a:latin typeface="Arial" panose="020B0604020202020204" pitchFamily="34" charset="0"/>
                          <a:cs typeface="Arial" panose="020B0604020202020204" pitchFamily="34" charset="0"/>
                        </a:rPr>
                        <a:t>  metros for blue-collar </a:t>
                      </a:r>
                    </a:p>
                    <a:p>
                      <a:pPr algn="l" fontAlgn="t"/>
                      <a:r>
                        <a:rPr lang="en-US" sz="900" u="none" strike="noStrike" dirty="0">
                          <a:effectLst/>
                          <a:latin typeface="Arial" panose="020B0604020202020204" pitchFamily="34" charset="0"/>
                          <a:cs typeface="Arial" panose="020B0604020202020204" pitchFamily="34" charset="0"/>
                        </a:rPr>
                        <a:t>  workers.</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3461" marR="3461" marT="34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00164331"/>
                  </a:ext>
                </a:extLst>
              </a:tr>
              <a:tr h="973018">
                <a:tc>
                  <a:txBody>
                    <a:bodyPr/>
                    <a:lstStyle/>
                    <a:p>
                      <a:pPr lvl="0" algn="ctr" fontAlgn="t"/>
                      <a:r>
                        <a:rPr lang="en-US" sz="900" b="0" i="0" u="none" strike="noStrike" dirty="0" smtClean="0">
                          <a:solidFill>
                            <a:schemeClr val="tx1"/>
                          </a:solidFill>
                          <a:effectLst/>
                          <a:latin typeface="Arial" panose="020B0604020202020204" pitchFamily="34" charset="0"/>
                          <a:cs typeface="Arial" panose="020B0604020202020204" pitchFamily="34" charset="0"/>
                          <a:hlinkClick r:id="rId6"/>
                        </a:rPr>
                        <a:t>The Tech Worker Index</a:t>
                      </a:r>
                      <a:endParaRPr lang="en-US" sz="900" b="0" i="0" u="none" strike="noStrike" dirty="0">
                        <a:solidFill>
                          <a:schemeClr val="tx1"/>
                        </a:solidFill>
                        <a:effectLst/>
                        <a:latin typeface="Arial" panose="020B0604020202020204" pitchFamily="34" charset="0"/>
                        <a:cs typeface="Arial" panose="020B0604020202020204" pitchFamily="34" charset="0"/>
                      </a:endParaRPr>
                    </a:p>
                  </a:txBody>
                  <a:tcPr marL="3461" marR="3461" marT="34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900" u="none" strike="noStrike" dirty="0" smtClean="0">
                          <a:effectLst/>
                          <a:latin typeface="Arial" panose="020B0604020202020204" pitchFamily="34" charset="0"/>
                          <a:cs typeface="Arial" panose="020B0604020202020204" pitchFamily="34" charset="0"/>
                        </a:rPr>
                        <a:t>  Share of Home    </a:t>
                      </a:r>
                    </a:p>
                    <a:p>
                      <a:pPr algn="l" fontAlgn="t"/>
                      <a:r>
                        <a:rPr lang="en-US" sz="900" u="none" strike="noStrike" dirty="0" smtClean="0">
                          <a:effectLst/>
                          <a:latin typeface="Arial" panose="020B0604020202020204" pitchFamily="34" charset="0"/>
                          <a:cs typeface="Arial" panose="020B0604020202020204" pitchFamily="34" charset="0"/>
                        </a:rPr>
                        <a:t>  Sales Affordable to the </a:t>
                      </a:r>
                    </a:p>
                    <a:p>
                      <a:pPr algn="l" fontAlgn="t"/>
                      <a:r>
                        <a:rPr lang="en-US" sz="900" u="none" strike="noStrike" dirty="0" smtClean="0">
                          <a:effectLst/>
                          <a:latin typeface="Arial" panose="020B0604020202020204" pitchFamily="34" charset="0"/>
                          <a:cs typeface="Arial" panose="020B0604020202020204" pitchFamily="34" charset="0"/>
                        </a:rPr>
                        <a:t>  Average Tech</a:t>
                      </a:r>
                      <a:r>
                        <a:rPr lang="en-US" sz="900" u="none" strike="noStrike" baseline="0" dirty="0" smtClean="0">
                          <a:effectLst/>
                          <a:latin typeface="Arial" panose="020B0604020202020204" pitchFamily="34" charset="0"/>
                          <a:cs typeface="Arial" panose="020B0604020202020204" pitchFamily="34" charset="0"/>
                        </a:rPr>
                        <a:t> Worker</a:t>
                      </a:r>
                      <a:r>
                        <a:rPr lang="en-US" sz="900" u="none" strike="noStrike" dirty="0" smtClean="0">
                          <a:effectLst/>
                          <a:latin typeface="Arial" panose="020B0604020202020204" pitchFamily="34" charset="0"/>
                          <a:cs typeface="Arial" panose="020B0604020202020204" pitchFamily="34" charset="0"/>
                        </a:rPr>
                        <a:t>  </a:t>
                      </a:r>
                    </a:p>
                    <a:p>
                      <a:pPr algn="l" fontAlgn="t"/>
                      <a:r>
                        <a:rPr lang="en-US" sz="900" u="none" strike="noStrike" dirty="0" smtClean="0">
                          <a:effectLst/>
                          <a:latin typeface="Arial" panose="020B0604020202020204" pitchFamily="34" charset="0"/>
                          <a:cs typeface="Arial" panose="020B0604020202020204" pitchFamily="34" charset="0"/>
                        </a:rPr>
                        <a:t>  Household</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3461" marR="3461" marT="34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900" u="none" strike="noStrike" dirty="0">
                          <a:effectLst/>
                          <a:latin typeface="Arial" panose="020B0604020202020204" pitchFamily="34" charset="0"/>
                          <a:cs typeface="Arial" panose="020B0604020202020204" pitchFamily="34" charset="0"/>
                        </a:rPr>
                        <a:t> </a:t>
                      </a:r>
                      <a:r>
                        <a:rPr lang="en-US" sz="900" u="none" strike="noStrike" dirty="0" smtClean="0">
                          <a:effectLst/>
                          <a:latin typeface="Arial" panose="020B0604020202020204" pitchFamily="34" charset="0"/>
                          <a:cs typeface="Arial" panose="020B0604020202020204" pitchFamily="34" charset="0"/>
                        </a:rPr>
                        <a:t> Metro </a:t>
                      </a:r>
                      <a:r>
                        <a:rPr lang="en-US" sz="900" u="none" strike="noStrike" dirty="0">
                          <a:effectLst/>
                          <a:latin typeface="Arial" panose="020B0604020202020204" pitchFamily="34" charset="0"/>
                          <a:cs typeface="Arial" panose="020B0604020202020204" pitchFamily="34" charset="0"/>
                        </a:rPr>
                        <a:t>rankings,   </a:t>
                      </a:r>
                    </a:p>
                    <a:p>
                      <a:pPr algn="l" fontAlgn="t"/>
                      <a:r>
                        <a:rPr lang="en-US" sz="900" u="none" strike="noStrike" dirty="0" smtClean="0">
                          <a:effectLst/>
                          <a:latin typeface="Arial" panose="020B0604020202020204" pitchFamily="34" charset="0"/>
                          <a:cs typeface="Arial" panose="020B0604020202020204" pitchFamily="34" charset="0"/>
                        </a:rPr>
                        <a:t>  geographic trends,</a:t>
                      </a:r>
                    </a:p>
                    <a:p>
                      <a:pPr algn="l" fontAlgn="t"/>
                      <a:r>
                        <a:rPr lang="en-US" sz="900" u="none" strike="noStrike" baseline="0" dirty="0" smtClean="0">
                          <a:effectLst/>
                          <a:latin typeface="Arial" panose="020B0604020202020204" pitchFamily="34" charset="0"/>
                          <a:cs typeface="Arial" panose="020B0604020202020204" pitchFamily="34" charset="0"/>
                        </a:rPr>
                        <a:t> </a:t>
                      </a:r>
                      <a:r>
                        <a:rPr lang="en-US" sz="900" u="none" strike="noStrike" dirty="0" smtClean="0">
                          <a:effectLst/>
                          <a:latin typeface="Arial" panose="020B0604020202020204" pitchFamily="34" charset="0"/>
                          <a:cs typeface="Arial" panose="020B0604020202020204" pitchFamily="34" charset="0"/>
                        </a:rPr>
                        <a:t> and the impact of </a:t>
                      </a:r>
                    </a:p>
                    <a:p>
                      <a:pPr algn="l" fontAlgn="t"/>
                      <a:r>
                        <a:rPr lang="en-US" sz="900" u="none" strike="noStrike" dirty="0" smtClean="0">
                          <a:effectLst/>
                          <a:latin typeface="Arial" panose="020B0604020202020204" pitchFamily="34" charset="0"/>
                          <a:cs typeface="Arial" panose="020B0604020202020204" pitchFamily="34" charset="0"/>
                        </a:rPr>
                        <a:t>  work from home </a:t>
                      </a:r>
                    </a:p>
                    <a:p>
                      <a:pPr algn="l" fontAlgn="t"/>
                      <a:r>
                        <a:rPr lang="en-US" sz="900" u="none" strike="noStrike" dirty="0" smtClean="0">
                          <a:effectLst/>
                          <a:latin typeface="Arial" panose="020B0604020202020204" pitchFamily="34" charset="0"/>
                          <a:cs typeface="Arial" panose="020B0604020202020204" pitchFamily="34" charset="0"/>
                        </a:rPr>
                        <a:t>  (WFH).</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3461" marR="3461" marT="34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900" u="none" strike="noStrike" dirty="0">
                          <a:effectLst/>
                          <a:latin typeface="Arial" panose="020B0604020202020204" pitchFamily="34" charset="0"/>
                          <a:cs typeface="Arial" panose="020B0604020202020204" pitchFamily="34" charset="0"/>
                        </a:rPr>
                        <a:t>     Largest 100 </a:t>
                      </a:r>
                    </a:p>
                    <a:p>
                      <a:pPr algn="l" fontAlgn="t"/>
                      <a:r>
                        <a:rPr lang="en-US" sz="900" u="none" strike="noStrike" dirty="0">
                          <a:effectLst/>
                          <a:latin typeface="Arial" panose="020B0604020202020204" pitchFamily="34" charset="0"/>
                          <a:cs typeface="Arial" panose="020B0604020202020204" pitchFamily="34" charset="0"/>
                        </a:rPr>
                        <a:t>     metros</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3461" marR="3461" marT="34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900" u="none" strike="noStrike" dirty="0">
                          <a:effectLst/>
                          <a:latin typeface="Arial" panose="020B0604020202020204" pitchFamily="34" charset="0"/>
                          <a:cs typeface="Arial" panose="020B0604020202020204" pitchFamily="34" charset="0"/>
                        </a:rPr>
                        <a:t>    Annual</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3461" marR="3461" marT="34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900" u="none" strike="noStrike" dirty="0">
                          <a:effectLst/>
                          <a:latin typeface="Arial" panose="020B0604020202020204" pitchFamily="34" charset="0"/>
                          <a:cs typeface="Arial" panose="020B0604020202020204" pitchFamily="34" charset="0"/>
                        </a:rPr>
                        <a:t>   </a:t>
                      </a:r>
                      <a:r>
                        <a:rPr lang="en-US" sz="900" u="none" strike="noStrike" dirty="0" smtClean="0">
                          <a:effectLst/>
                          <a:latin typeface="Arial" panose="020B0604020202020204" pitchFamily="34" charset="0"/>
                          <a:cs typeface="Arial" panose="020B0604020202020204" pitchFamily="34" charset="0"/>
                        </a:rPr>
                        <a:t>Overall</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3461" marR="3461" marT="34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900" b="0" i="0" u="none" strike="noStrike" dirty="0" smtClean="0">
                          <a:solidFill>
                            <a:srgbClr val="000000"/>
                          </a:solidFill>
                          <a:effectLst/>
                          <a:latin typeface="Arial" panose="020B0604020202020204" pitchFamily="34" charset="0"/>
                          <a:cs typeface="Arial" panose="020B0604020202020204" pitchFamily="34" charset="0"/>
                        </a:rPr>
                        <a:t>  The index investigates  </a:t>
                      </a:r>
                    </a:p>
                    <a:p>
                      <a:pPr algn="l" fontAlgn="t"/>
                      <a:r>
                        <a:rPr lang="en-US" sz="900" b="0" i="0" u="none" strike="noStrike" dirty="0" smtClean="0">
                          <a:solidFill>
                            <a:srgbClr val="000000"/>
                          </a:solidFill>
                          <a:effectLst/>
                          <a:latin typeface="Arial" panose="020B0604020202020204" pitchFamily="34" charset="0"/>
                          <a:cs typeface="Arial" panose="020B0604020202020204" pitchFamily="34" charset="0"/>
                        </a:rPr>
                        <a:t>  both affordability trends </a:t>
                      </a:r>
                    </a:p>
                    <a:p>
                      <a:pPr algn="l" fontAlgn="t"/>
                      <a:r>
                        <a:rPr lang="en-US" sz="900" b="0" i="0" u="none" strike="noStrike" dirty="0" smtClean="0">
                          <a:solidFill>
                            <a:srgbClr val="000000"/>
                          </a:solidFill>
                          <a:effectLst/>
                          <a:latin typeface="Arial" panose="020B0604020202020204" pitchFamily="34" charset="0"/>
                          <a:cs typeface="Arial" panose="020B0604020202020204" pitchFamily="34" charset="0"/>
                        </a:rPr>
                        <a:t>  and why the WFH </a:t>
                      </a:r>
                    </a:p>
                    <a:p>
                      <a:pPr algn="l" fontAlgn="t"/>
                      <a:r>
                        <a:rPr lang="en-US" sz="900" b="0" i="0" u="none" strike="noStrike" dirty="0" smtClean="0">
                          <a:solidFill>
                            <a:srgbClr val="000000"/>
                          </a:solidFill>
                          <a:effectLst/>
                          <a:latin typeface="Arial" panose="020B0604020202020204" pitchFamily="34" charset="0"/>
                          <a:cs typeface="Arial" panose="020B0604020202020204" pitchFamily="34" charset="0"/>
                        </a:rPr>
                        <a:t>  phenomenon is destined </a:t>
                      </a:r>
                    </a:p>
                    <a:p>
                      <a:pPr algn="l" fontAlgn="t"/>
                      <a:r>
                        <a:rPr lang="en-US" sz="900" b="0" i="0" u="none" strike="noStrike" dirty="0" smtClean="0">
                          <a:solidFill>
                            <a:srgbClr val="000000"/>
                          </a:solidFill>
                          <a:effectLst/>
                          <a:latin typeface="Arial" panose="020B0604020202020204" pitchFamily="34" charset="0"/>
                          <a:cs typeface="Arial" panose="020B0604020202020204" pitchFamily="34" charset="0"/>
                        </a:rPr>
                        <a:t>  to have a large and </a:t>
                      </a:r>
                    </a:p>
                    <a:p>
                      <a:pPr algn="l" fontAlgn="t"/>
                      <a:r>
                        <a:rPr lang="en-US" sz="900" b="0" i="0" u="none" strike="noStrike" dirty="0" smtClean="0">
                          <a:solidFill>
                            <a:srgbClr val="000000"/>
                          </a:solidFill>
                          <a:effectLst/>
                          <a:latin typeface="Arial" panose="020B0604020202020204" pitchFamily="34" charset="0"/>
                          <a:cs typeface="Arial" panose="020B0604020202020204" pitchFamily="34" charset="0"/>
                        </a:rPr>
                        <a:t>  continuing impact in the </a:t>
                      </a:r>
                    </a:p>
                    <a:p>
                      <a:pPr algn="l" fontAlgn="t"/>
                      <a:r>
                        <a:rPr lang="en-US" sz="900" b="0" i="0" u="none" strike="noStrike" dirty="0" smtClean="0">
                          <a:solidFill>
                            <a:srgbClr val="000000"/>
                          </a:solidFill>
                          <a:effectLst/>
                          <a:latin typeface="Arial" panose="020B0604020202020204" pitchFamily="34" charset="0"/>
                          <a:cs typeface="Arial" panose="020B0604020202020204" pitchFamily="34" charset="0"/>
                        </a:rPr>
                        <a:t>  years ahead.</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3461" marR="3461" marT="34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4256797"/>
                  </a:ext>
                </a:extLst>
              </a:tr>
            </a:tbl>
          </a:graphicData>
        </a:graphic>
      </p:graphicFrame>
      <p:sp>
        <p:nvSpPr>
          <p:cNvPr id="8" name="Rectangle 7"/>
          <p:cNvSpPr/>
          <p:nvPr/>
        </p:nvSpPr>
        <p:spPr>
          <a:xfrm>
            <a:off x="1336606" y="6276904"/>
            <a:ext cx="6959495" cy="230832"/>
          </a:xfrm>
          <a:prstGeom prst="rect">
            <a:avLst/>
          </a:prstGeom>
        </p:spPr>
        <p:txBody>
          <a:bodyPr wrap="square">
            <a:spAutoFit/>
          </a:bodyPr>
          <a:lstStyle/>
          <a:p>
            <a:r>
              <a:rPr lang="en-US" sz="900" i="1" dirty="0" smtClean="0">
                <a:latin typeface="Arial" panose="020B0604020202020204" pitchFamily="34" charset="0"/>
              </a:rPr>
              <a:t>Tier/Segment </a:t>
            </a:r>
            <a:r>
              <a:rPr lang="en-US" sz="900" i="1" dirty="0">
                <a:solidFill>
                  <a:srgbClr val="000000"/>
                </a:solidFill>
                <a:latin typeface="Arial" panose="020B0604020202020204" pitchFamily="34" charset="0"/>
              </a:rPr>
              <a:t>= Price Tier/Market </a:t>
            </a:r>
            <a:r>
              <a:rPr lang="en-US" sz="900" i="1" dirty="0" smtClean="0">
                <a:solidFill>
                  <a:srgbClr val="000000"/>
                </a:solidFill>
                <a:latin typeface="Arial" panose="020B0604020202020204" pitchFamily="34" charset="0"/>
              </a:rPr>
              <a:t>Segment; </a:t>
            </a:r>
            <a:r>
              <a:rPr lang="en-US" sz="900" i="1" dirty="0" smtClean="0">
                <a:latin typeface="Arial" panose="020B0604020202020204" pitchFamily="34" charset="0"/>
              </a:rPr>
              <a:t>HPA </a:t>
            </a:r>
            <a:r>
              <a:rPr lang="en-US" sz="900" i="1" dirty="0">
                <a:latin typeface="Arial" panose="020B0604020202020204" pitchFamily="34" charset="0"/>
              </a:rPr>
              <a:t>= Home Price Appreciation;  </a:t>
            </a:r>
            <a:r>
              <a:rPr lang="en-US" sz="900" i="1" dirty="0" smtClean="0">
                <a:latin typeface="Arial" panose="020B0604020202020204" pitchFamily="34" charset="0"/>
              </a:rPr>
              <a:t>NC </a:t>
            </a:r>
            <a:r>
              <a:rPr lang="en-US" sz="900" i="1" dirty="0">
                <a:latin typeface="Arial" panose="020B0604020202020204" pitchFamily="34" charset="0"/>
              </a:rPr>
              <a:t>= New </a:t>
            </a:r>
            <a:r>
              <a:rPr lang="en-US" sz="900" i="1" dirty="0" smtClean="0">
                <a:latin typeface="Arial" panose="020B0604020202020204" pitchFamily="34" charset="0"/>
              </a:rPr>
              <a:t>Construction</a:t>
            </a:r>
            <a:endParaRPr lang="en-US" sz="900" i="1" dirty="0"/>
          </a:p>
        </p:txBody>
      </p:sp>
      <p:sp>
        <p:nvSpPr>
          <p:cNvPr id="2" name="Rectangle 1"/>
          <p:cNvSpPr/>
          <p:nvPr/>
        </p:nvSpPr>
        <p:spPr>
          <a:xfrm>
            <a:off x="346106" y="6477688"/>
            <a:ext cx="4232697" cy="300082"/>
          </a:xfrm>
          <a:prstGeom prst="rect">
            <a:avLst/>
          </a:prstGeom>
        </p:spPr>
        <p:txBody>
          <a:bodyPr wrap="none">
            <a:spAutoFit/>
          </a:bodyPr>
          <a:lstStyle/>
          <a:p>
            <a:r>
              <a:rPr lang="en-US" sz="1350" dirty="0">
                <a:hlinkClick r:id="rId7"/>
              </a:rPr>
              <a:t>https://www.aei.org/housing/housing-market-indicators/</a:t>
            </a:r>
            <a:endParaRPr lang="en-US" sz="1350" dirty="0"/>
          </a:p>
        </p:txBody>
      </p:sp>
      <p:sp>
        <p:nvSpPr>
          <p:cNvPr id="3" name="Slide Number Placeholder 2"/>
          <p:cNvSpPr>
            <a:spLocks noGrp="1"/>
          </p:cNvSpPr>
          <p:nvPr>
            <p:ph type="sldNum" sz="quarter" idx="12"/>
          </p:nvPr>
        </p:nvSpPr>
        <p:spPr/>
        <p:txBody>
          <a:bodyPr/>
          <a:lstStyle/>
          <a:p>
            <a:fld id="{F9FEFCD4-872A-4456-BB93-CD477940B275}" type="slidenum">
              <a:rPr lang="en-US" smtClean="0"/>
              <a:t>4</a:t>
            </a:fld>
            <a:endParaRPr lang="en-US"/>
          </a:p>
        </p:txBody>
      </p:sp>
      <p:sp>
        <p:nvSpPr>
          <p:cNvPr id="9" name="Title 1"/>
          <p:cNvSpPr>
            <a:spLocks noGrp="1"/>
          </p:cNvSpPr>
          <p:nvPr>
            <p:ph type="title"/>
          </p:nvPr>
        </p:nvSpPr>
        <p:spPr>
          <a:xfrm>
            <a:off x="464003" y="386045"/>
            <a:ext cx="8229600" cy="460116"/>
          </a:xfrm>
          <a:solidFill>
            <a:schemeClr val="accent1">
              <a:lumMod val="40000"/>
              <a:lumOff val="60000"/>
            </a:schemeClr>
          </a:solidFill>
        </p:spPr>
        <p:txBody>
          <a:bodyPr>
            <a:noAutofit/>
          </a:bodyPr>
          <a:lstStyle/>
          <a:p>
            <a:pPr algn="ctr"/>
            <a:r>
              <a:rPr lang="en-US" sz="2600" dirty="0">
                <a:latin typeface="Arial" panose="020B0604020202020204" pitchFamily="34" charset="0"/>
                <a:cs typeface="Arial" panose="020B0604020202020204" pitchFamily="34" charset="0"/>
              </a:rPr>
              <a:t>What are the AEI Housing Market Indicators?</a:t>
            </a:r>
          </a:p>
        </p:txBody>
      </p:sp>
    </p:spTree>
    <p:extLst>
      <p:ext uri="{BB962C8B-B14F-4D97-AF65-F5344CB8AC3E}">
        <p14:creationId xmlns:p14="http://schemas.microsoft.com/office/powerpoint/2010/main" val="261135053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64661E-BB1B-4562-AFE2-BCC75682991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TextBox 6"/>
          <p:cNvSpPr txBox="1"/>
          <p:nvPr/>
        </p:nvSpPr>
        <p:spPr>
          <a:xfrm>
            <a:off x="447028" y="822723"/>
            <a:ext cx="8249943" cy="954107"/>
          </a:xfrm>
          <a:prstGeom prst="rect">
            <a:avLst/>
          </a:prstGeom>
          <a:noFill/>
        </p:spPr>
        <p:txBody>
          <a:bodyPr wrap="square" rtlCol="0">
            <a:spAutoFit/>
          </a:bodyPr>
          <a:lstStyle/>
          <a:p>
            <a:pPr algn="ctr"/>
            <a:r>
              <a:rPr lang="en-US" sz="1400" b="1" i="1" dirty="0">
                <a:latin typeface="Arial" panose="020B0604020202020204" pitchFamily="34" charset="0"/>
                <a:cs typeface="Arial" panose="020B0604020202020204" pitchFamily="34" charset="0"/>
              </a:rPr>
              <a:t>T</a:t>
            </a:r>
            <a:r>
              <a:rPr lang="en-US" sz="1400" b="1" i="1" dirty="0" smtClean="0">
                <a:latin typeface="Arial" panose="020B0604020202020204" pitchFamily="34" charset="0"/>
                <a:cs typeface="Arial" panose="020B0604020202020204" pitchFamily="34" charset="0"/>
              </a:rPr>
              <a:t>he Stressed MDR and MRI follow nearly identical trends. Since the Stressed MDR allows for a longer time period for loans to default (through 2019 compared to 2012 for the MRI), the level  of default risk is higher than the level of the MRI. We will soon phase out the MRI and switch over to the MDR in our reporting of underwriting standards.</a:t>
            </a:r>
            <a:endParaRPr lang="en-US" sz="1400" dirty="0"/>
          </a:p>
        </p:txBody>
      </p:sp>
      <p:graphicFrame>
        <p:nvGraphicFramePr>
          <p:cNvPr id="8" name="Content Placeholder 8"/>
          <p:cNvGraphicFramePr>
            <a:graphicFrameLocks noGrp="1"/>
          </p:cNvGraphicFramePr>
          <p:nvPr>
            <p:extLst/>
          </p:nvPr>
        </p:nvGraphicFramePr>
        <p:xfrm>
          <a:off x="457200" y="1965962"/>
          <a:ext cx="3931920" cy="38404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ontent Placeholder 8"/>
          <p:cNvGraphicFramePr>
            <a:graphicFrameLocks noGrp="1"/>
          </p:cNvGraphicFramePr>
          <p:nvPr>
            <p:extLst/>
          </p:nvPr>
        </p:nvGraphicFramePr>
        <p:xfrm>
          <a:off x="4491990" y="1965962"/>
          <a:ext cx="3931920" cy="3778134"/>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p:cNvSpPr/>
          <p:nvPr/>
        </p:nvSpPr>
        <p:spPr>
          <a:xfrm>
            <a:off x="457200" y="6211017"/>
            <a:ext cx="7583067" cy="253916"/>
          </a:xfrm>
          <a:prstGeom prst="rect">
            <a:avLst/>
          </a:prstGeom>
        </p:spPr>
        <p:txBody>
          <a:bodyPr wrap="square">
            <a:spAutoFit/>
          </a:bodyPr>
          <a:lstStyle/>
          <a:p>
            <a:r>
              <a:rPr lang="en-US" sz="1050" dirty="0">
                <a:solidFill>
                  <a:srgbClr val="000000"/>
                </a:solidFill>
                <a:cs typeface="Arial"/>
              </a:rPr>
              <a:t>Source: </a:t>
            </a:r>
            <a:r>
              <a:rPr lang="en-US" sz="1050" dirty="0">
                <a:solidFill>
                  <a:prstClr val="black"/>
                </a:solidFill>
              </a:rPr>
              <a:t>AEI Housing Center, </a:t>
            </a:r>
            <a:r>
              <a:rPr lang="en-US" sz="1050" dirty="0">
                <a:solidFill>
                  <a:srgbClr val="0070C0"/>
                </a:solidFill>
                <a:cs typeface="Arial"/>
                <a:hlinkClick r:id="rId4"/>
              </a:rPr>
              <a:t>www.AEI.org/housing</a:t>
            </a:r>
            <a:r>
              <a:rPr lang="en-US" sz="1050" dirty="0">
                <a:cs typeface="Arial"/>
              </a:rPr>
              <a:t>.</a:t>
            </a:r>
            <a:endParaRPr lang="en-US" sz="1050" dirty="0">
              <a:solidFill>
                <a:srgbClr val="000000"/>
              </a:solidFill>
              <a:cs typeface="Arial"/>
            </a:endParaRPr>
          </a:p>
        </p:txBody>
      </p:sp>
      <p:sp>
        <p:nvSpPr>
          <p:cNvPr id="11" name="Title 1"/>
          <p:cNvSpPr txBox="1">
            <a:spLocks/>
          </p:cNvSpPr>
          <p:nvPr/>
        </p:nvSpPr>
        <p:spPr>
          <a:xfrm>
            <a:off x="457200" y="214884"/>
            <a:ext cx="8229600" cy="521857"/>
          </a:xfrm>
          <a:prstGeom prst="rect">
            <a:avLst/>
          </a:prstGeom>
          <a:solidFill>
            <a:schemeClr val="accent1">
              <a:lumMod val="40000"/>
              <a:lumOff val="6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smtClean="0">
                <a:latin typeface="Arial" panose="020B0604020202020204" pitchFamily="34" charset="0"/>
                <a:cs typeface="Arial" panose="020B0604020202020204" pitchFamily="34" charset="0"/>
              </a:rPr>
              <a:t>Comparing the MRI and the new Stressed MDR (cont.)</a:t>
            </a:r>
            <a:endParaRPr lang="en-US" sz="2000" dirty="0">
              <a:latin typeface="Arial" panose="020B0604020202020204" pitchFamily="34" charset="0"/>
              <a:cs typeface="Arial" panose="020B0604020202020204" pitchFamily="34" charset="0"/>
            </a:endParaRPr>
          </a:p>
        </p:txBody>
      </p:sp>
      <p:sp>
        <p:nvSpPr>
          <p:cNvPr id="2" name="TextBox 1"/>
          <p:cNvSpPr txBox="1"/>
          <p:nvPr/>
        </p:nvSpPr>
        <p:spPr>
          <a:xfrm>
            <a:off x="2484466" y="5824063"/>
            <a:ext cx="4015047" cy="369332"/>
          </a:xfrm>
          <a:prstGeom prst="rect">
            <a:avLst/>
          </a:prstGeom>
          <a:solidFill>
            <a:schemeClr val="accent6">
              <a:lumMod val="20000"/>
              <a:lumOff val="80000"/>
            </a:schemeClr>
          </a:solidFill>
        </p:spPr>
        <p:txBody>
          <a:bodyPr wrap="square" rtlCol="0">
            <a:spAutoFit/>
          </a:bodyPr>
          <a:lstStyle/>
          <a:p>
            <a:pPr algn="ctr"/>
            <a:r>
              <a:rPr lang="en-US" dirty="0" smtClean="0"/>
              <a:t>Charts updated through Feb-21 only.</a:t>
            </a:r>
            <a:endParaRPr lang="en-US" dirty="0"/>
          </a:p>
        </p:txBody>
      </p:sp>
    </p:spTree>
    <p:extLst>
      <p:ext uri="{BB962C8B-B14F-4D97-AF65-F5344CB8AC3E}">
        <p14:creationId xmlns:p14="http://schemas.microsoft.com/office/powerpoint/2010/main" val="390277607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383177"/>
          </a:xfrm>
          <a:solidFill>
            <a:schemeClr val="accent1">
              <a:lumMod val="40000"/>
              <a:lumOff val="60000"/>
            </a:schemeClr>
          </a:solidFill>
          <a:ln>
            <a:solidFill>
              <a:schemeClr val="accent1">
                <a:lumMod val="40000"/>
                <a:lumOff val="60000"/>
              </a:schemeClr>
            </a:solidFill>
          </a:ln>
        </p:spPr>
        <p:txBody>
          <a:bodyPr>
            <a:noAutofit/>
          </a:bodyPr>
          <a:lstStyle/>
          <a:p>
            <a:pPr algn="ctr"/>
            <a:r>
              <a:rPr lang="en-US" sz="2600" dirty="0">
                <a:latin typeface="Arial" panose="020B0604020202020204" pitchFamily="34" charset="0"/>
                <a:cs typeface="Arial" panose="020B0604020202020204" pitchFamily="34" charset="0"/>
              </a:rPr>
              <a:t>Price Tier Methodology</a:t>
            </a:r>
          </a:p>
        </p:txBody>
      </p:sp>
      <p:sp>
        <p:nvSpPr>
          <p:cNvPr id="3" name="Content Placeholder 2"/>
          <p:cNvSpPr>
            <a:spLocks noGrp="1"/>
          </p:cNvSpPr>
          <p:nvPr>
            <p:ph idx="1"/>
          </p:nvPr>
        </p:nvSpPr>
        <p:spPr>
          <a:xfrm>
            <a:off x="149942" y="761999"/>
            <a:ext cx="8844116" cy="5856783"/>
          </a:xfrm>
        </p:spPr>
        <p:txBody>
          <a:bodyPr>
            <a:noAutofit/>
          </a:bodyPr>
          <a:lstStyle/>
          <a:p>
            <a:pPr>
              <a:spcBef>
                <a:spcPts val="0"/>
              </a:spcBef>
            </a:pPr>
            <a:r>
              <a:rPr lang="en-US" sz="1600" dirty="0">
                <a:latin typeface="Arial" pitchFamily="34" charset="0"/>
                <a:cs typeface="Arial" pitchFamily="34" charset="0"/>
              </a:rPr>
              <a:t>Goal: create leverage-based price tiers.</a:t>
            </a:r>
          </a:p>
          <a:p>
            <a:pPr>
              <a:spcBef>
                <a:spcPts val="0"/>
              </a:spcBef>
            </a:pPr>
            <a:r>
              <a:rPr lang="en-US" sz="1600" dirty="0">
                <a:latin typeface="Arial" pitchFamily="34" charset="0"/>
                <a:cs typeface="Arial" pitchFamily="34" charset="0"/>
              </a:rPr>
              <a:t>Rationale: segmenting the market by price tier is important because housing policies, new construction activity, and access to leverage vary by these price tier. Thus, these factors can create very different home price appreciation trends depending on the price tier.</a:t>
            </a:r>
          </a:p>
          <a:p>
            <a:pPr>
              <a:spcBef>
                <a:spcPts val="0"/>
              </a:spcBef>
            </a:pPr>
            <a:r>
              <a:rPr lang="en-US" sz="1600" dirty="0">
                <a:latin typeface="Arial" pitchFamily="34" charset="0"/>
                <a:cs typeface="Arial" pitchFamily="34" charset="0"/>
              </a:rPr>
              <a:t>4 Price Tiers:</a:t>
            </a:r>
          </a:p>
          <a:p>
            <a:pPr lvl="1">
              <a:spcBef>
                <a:spcPts val="0"/>
              </a:spcBef>
            </a:pPr>
            <a:r>
              <a:rPr lang="en-US" sz="1200" dirty="0">
                <a:latin typeface="Arial" pitchFamily="34" charset="0"/>
                <a:cs typeface="Arial" pitchFamily="34" charset="0"/>
              </a:rPr>
              <a:t>Low: all sales below the 40</a:t>
            </a:r>
            <a:r>
              <a:rPr lang="en-US" sz="1200" baseline="30000" dirty="0">
                <a:latin typeface="Arial" pitchFamily="34" charset="0"/>
                <a:cs typeface="Arial" pitchFamily="34" charset="0"/>
              </a:rPr>
              <a:t>th</a:t>
            </a:r>
            <a:r>
              <a:rPr lang="en-US" sz="1200" dirty="0">
                <a:latin typeface="Arial" pitchFamily="34" charset="0"/>
                <a:cs typeface="Arial" pitchFamily="34" charset="0"/>
              </a:rPr>
              <a:t> percentile of FHA sales prices</a:t>
            </a:r>
          </a:p>
          <a:p>
            <a:pPr lvl="1">
              <a:spcBef>
                <a:spcPts val="0"/>
              </a:spcBef>
            </a:pPr>
            <a:r>
              <a:rPr lang="en-US" sz="1200" dirty="0">
                <a:latin typeface="Arial" pitchFamily="34" charset="0"/>
                <a:cs typeface="Arial" pitchFamily="34" charset="0"/>
              </a:rPr>
              <a:t>Low-medium: </a:t>
            </a:r>
            <a:r>
              <a:rPr lang="en-US" sz="1200" dirty="0">
                <a:solidFill>
                  <a:prstClr val="black"/>
                </a:solidFill>
                <a:latin typeface="Arial" panose="020B0604020202020204" pitchFamily="34" charset="0"/>
                <a:cs typeface="Arial" panose="020B0604020202020204" pitchFamily="34" charset="0"/>
              </a:rPr>
              <a:t>all sales at or below the 80</a:t>
            </a:r>
            <a:r>
              <a:rPr lang="en-US" sz="1200" baseline="30000" dirty="0">
                <a:solidFill>
                  <a:prstClr val="black"/>
                </a:solidFill>
                <a:latin typeface="Arial" panose="020B0604020202020204" pitchFamily="34" charset="0"/>
                <a:cs typeface="Arial" panose="020B0604020202020204" pitchFamily="34" charset="0"/>
              </a:rPr>
              <a:t>th</a:t>
            </a:r>
            <a:r>
              <a:rPr lang="en-US" sz="1200" dirty="0">
                <a:solidFill>
                  <a:prstClr val="black"/>
                </a:solidFill>
                <a:latin typeface="Arial" panose="020B0604020202020204" pitchFamily="34" charset="0"/>
                <a:cs typeface="Arial" panose="020B0604020202020204" pitchFamily="34" charset="0"/>
              </a:rPr>
              <a:t> percentile of FHA sales prices</a:t>
            </a:r>
            <a:endParaRPr lang="en-US" sz="1200" dirty="0">
              <a:latin typeface="Arial" pitchFamily="34" charset="0"/>
              <a:cs typeface="Arial" pitchFamily="34" charset="0"/>
            </a:endParaRPr>
          </a:p>
          <a:p>
            <a:pPr lvl="1">
              <a:spcBef>
                <a:spcPts val="0"/>
              </a:spcBef>
            </a:pPr>
            <a:r>
              <a:rPr lang="en-US" sz="1200" dirty="0">
                <a:latin typeface="Arial" pitchFamily="34" charset="0"/>
                <a:cs typeface="Arial" pitchFamily="34" charset="0"/>
              </a:rPr>
              <a:t>Medium-high: </a:t>
            </a:r>
            <a:r>
              <a:rPr lang="en-US" sz="1200" dirty="0">
                <a:solidFill>
                  <a:prstClr val="black"/>
                </a:solidFill>
                <a:latin typeface="Arial" panose="020B0604020202020204" pitchFamily="34" charset="0"/>
                <a:cs typeface="Arial" panose="020B0604020202020204" pitchFamily="34" charset="0"/>
              </a:rPr>
              <a:t>all sales at or </a:t>
            </a:r>
            <a:r>
              <a:rPr lang="en-US" sz="1200">
                <a:solidFill>
                  <a:prstClr val="black"/>
                </a:solidFill>
                <a:latin typeface="Arial" panose="020B0604020202020204" pitchFamily="34" charset="0"/>
                <a:cs typeface="Arial" panose="020B0604020202020204" pitchFamily="34" charset="0"/>
              </a:rPr>
              <a:t>below </a:t>
            </a:r>
            <a:r>
              <a:rPr lang="en-US" sz="1200" smtClean="0">
                <a:solidFill>
                  <a:prstClr val="black"/>
                </a:solidFill>
                <a:latin typeface="Arial" panose="020B0604020202020204" pitchFamily="34" charset="0"/>
                <a:cs typeface="Arial" panose="020B0604020202020204" pitchFamily="34" charset="0"/>
              </a:rPr>
              <a:t>125% </a:t>
            </a:r>
            <a:r>
              <a:rPr lang="en-US" sz="1200" dirty="0">
                <a:solidFill>
                  <a:prstClr val="black"/>
                </a:solidFill>
                <a:latin typeface="Arial" panose="020B0604020202020204" pitchFamily="34" charset="0"/>
                <a:cs typeface="Arial" panose="020B0604020202020204" pitchFamily="34" charset="0"/>
              </a:rPr>
              <a:t>of the GSE loan limit</a:t>
            </a:r>
            <a:endParaRPr lang="en-US" sz="1200" dirty="0">
              <a:latin typeface="Arial" pitchFamily="34" charset="0"/>
              <a:cs typeface="Arial" pitchFamily="34" charset="0"/>
            </a:endParaRPr>
          </a:p>
          <a:p>
            <a:pPr lvl="1">
              <a:spcBef>
                <a:spcPts val="0"/>
              </a:spcBef>
            </a:pPr>
            <a:r>
              <a:rPr lang="en-US" sz="1200" dirty="0">
                <a:latin typeface="Arial" pitchFamily="34" charset="0"/>
                <a:cs typeface="Arial" pitchFamily="34" charset="0"/>
              </a:rPr>
              <a:t>High: all other sales</a:t>
            </a:r>
          </a:p>
          <a:p>
            <a:pPr>
              <a:spcBef>
                <a:spcPts val="0"/>
              </a:spcBef>
            </a:pPr>
            <a:r>
              <a:rPr lang="en-US" sz="1600" dirty="0">
                <a:latin typeface="Arial" pitchFamily="34" charset="0"/>
                <a:cs typeface="Arial" pitchFamily="34" charset="0"/>
              </a:rPr>
              <a:t>Data Inputs:</a:t>
            </a:r>
          </a:p>
          <a:p>
            <a:pPr lvl="1">
              <a:spcBef>
                <a:spcPts val="0"/>
              </a:spcBef>
            </a:pPr>
            <a:r>
              <a:rPr lang="en-US" sz="1300" dirty="0">
                <a:latin typeface="Arial" pitchFamily="34" charset="0"/>
                <a:cs typeface="Arial" pitchFamily="34" charset="0"/>
              </a:rPr>
              <a:t>Public Records (near-real time with latency and coverage problems).</a:t>
            </a:r>
          </a:p>
          <a:p>
            <a:pPr lvl="1">
              <a:spcBef>
                <a:spcPts val="0"/>
              </a:spcBef>
            </a:pPr>
            <a:r>
              <a:rPr lang="en-US" sz="1300" dirty="0">
                <a:latin typeface="Arial" pitchFamily="34" charset="0"/>
                <a:cs typeface="Arial" pitchFamily="34" charset="0"/>
              </a:rPr>
              <a:t>FHA Snapshot (monthly dataset of all FHA endorsements; released around mid-month with a one month lag).</a:t>
            </a:r>
          </a:p>
          <a:p>
            <a:pPr lvl="1">
              <a:spcBef>
                <a:spcPts val="0"/>
              </a:spcBef>
            </a:pPr>
            <a:r>
              <a:rPr lang="en-US" sz="1300" dirty="0">
                <a:latin typeface="Arial" pitchFamily="34" charset="0"/>
                <a:cs typeface="Arial" pitchFamily="34" charset="0"/>
              </a:rPr>
              <a:t>FHFA loan limits at  the county level.</a:t>
            </a:r>
          </a:p>
          <a:p>
            <a:pPr>
              <a:spcBef>
                <a:spcPts val="0"/>
              </a:spcBef>
            </a:pPr>
            <a:r>
              <a:rPr lang="en-US" sz="1600" dirty="0">
                <a:latin typeface="Arial" pitchFamily="34" charset="0"/>
                <a:cs typeface="Arial" pitchFamily="34" charset="0"/>
              </a:rPr>
              <a:t>Assumptions and Construction:</a:t>
            </a:r>
          </a:p>
          <a:p>
            <a:pPr lvl="1">
              <a:spcBef>
                <a:spcPts val="0"/>
              </a:spcBef>
            </a:pPr>
            <a:r>
              <a:rPr lang="en-US" sz="1300" dirty="0">
                <a:latin typeface="Arial" pitchFamily="34" charset="0"/>
                <a:cs typeface="Arial" pitchFamily="34" charset="0"/>
              </a:rPr>
              <a:t>On average, the difference between loan origination and endorsement is one month (we have confirmed this on aggregate by comparing monthly FHA Snapshot to </a:t>
            </a:r>
            <a:r>
              <a:rPr lang="en-US" sz="1300" dirty="0" smtClean="0">
                <a:latin typeface="Arial" pitchFamily="34" charset="0"/>
                <a:cs typeface="Arial" pitchFamily="34" charset="0"/>
              </a:rPr>
              <a:t>NMDR </a:t>
            </a:r>
            <a:r>
              <a:rPr lang="en-US" sz="1300" dirty="0">
                <a:latin typeface="Arial" pitchFamily="34" charset="0"/>
                <a:cs typeface="Arial" pitchFamily="34" charset="0"/>
              </a:rPr>
              <a:t>counts).</a:t>
            </a:r>
          </a:p>
          <a:p>
            <a:pPr lvl="1">
              <a:spcBef>
                <a:spcPts val="0"/>
              </a:spcBef>
            </a:pPr>
            <a:r>
              <a:rPr lang="en-US" sz="1300" dirty="0">
                <a:latin typeface="Arial" pitchFamily="34" charset="0"/>
                <a:cs typeface="Arial" pitchFamily="34" charset="0"/>
              </a:rPr>
              <a:t>Price Tiers are set quarterly at the metro level.  When there are fewer than 50 FHA loans in a quarter, we pool all FHA loans at the non-metro state level.</a:t>
            </a:r>
          </a:p>
          <a:p>
            <a:pPr lvl="1">
              <a:spcBef>
                <a:spcPts val="0"/>
              </a:spcBef>
            </a:pPr>
            <a:r>
              <a:rPr lang="en-US" sz="1300" dirty="0">
                <a:latin typeface="Arial" pitchFamily="34" charset="0"/>
                <a:cs typeface="Arial" pitchFamily="34" charset="0"/>
              </a:rPr>
              <a:t>For the demarcation between medium-high and high tier, we multiply a perspective's county loan limit by 1.25 to account for </a:t>
            </a:r>
            <a:r>
              <a:rPr lang="en-US" sz="1300">
                <a:latin typeface="Arial" pitchFamily="34" charset="0"/>
                <a:cs typeface="Arial" pitchFamily="34" charset="0"/>
              </a:rPr>
              <a:t>an </a:t>
            </a:r>
            <a:r>
              <a:rPr lang="en-US" sz="1300" smtClean="0">
                <a:latin typeface="Arial" pitchFamily="34" charset="0"/>
                <a:cs typeface="Arial" pitchFamily="34" charset="0"/>
              </a:rPr>
              <a:t>80% </a:t>
            </a:r>
            <a:r>
              <a:rPr lang="en-US" sz="1300" dirty="0">
                <a:latin typeface="Arial" pitchFamily="34" charset="0"/>
                <a:cs typeface="Arial" pitchFamily="34" charset="0"/>
              </a:rPr>
              <a:t>LTV, which is the median LTV of loans taken out at the loan limit. </a:t>
            </a:r>
          </a:p>
          <a:p>
            <a:pPr>
              <a:spcBef>
                <a:spcPts val="0"/>
              </a:spcBef>
            </a:pPr>
            <a:r>
              <a:rPr lang="en-US" sz="1600" dirty="0">
                <a:latin typeface="Arial" pitchFamily="34" charset="0"/>
                <a:cs typeface="Arial" pitchFamily="34" charset="0"/>
              </a:rPr>
              <a:t>Result:</a:t>
            </a:r>
          </a:p>
        </p:txBody>
      </p:sp>
      <p:sp>
        <p:nvSpPr>
          <p:cNvPr id="4" name="Slide Number Placeholder 3"/>
          <p:cNvSpPr>
            <a:spLocks noGrp="1"/>
          </p:cNvSpPr>
          <p:nvPr>
            <p:ph type="sldNum" sz="quarter" idx="12"/>
          </p:nvPr>
        </p:nvSpPr>
        <p:spPr/>
        <p:txBody>
          <a:bodyPr/>
          <a:lstStyle/>
          <a:p>
            <a:fld id="{AA64661E-BB1B-4562-AFE2-BCC756829917}" type="slidenum">
              <a:rPr lang="en-US" smtClean="0"/>
              <a:pPr/>
              <a:t>41</a:t>
            </a:fld>
            <a:endParaRPr lang="en-US" dirty="0"/>
          </a:p>
        </p:txBody>
      </p:sp>
      <p:graphicFrame>
        <p:nvGraphicFramePr>
          <p:cNvPr id="5" name="Table 4"/>
          <p:cNvGraphicFramePr>
            <a:graphicFrameLocks noGrp="1"/>
          </p:cNvGraphicFramePr>
          <p:nvPr/>
        </p:nvGraphicFramePr>
        <p:xfrm>
          <a:off x="1130121" y="5094191"/>
          <a:ext cx="6172200" cy="891540"/>
        </p:xfrm>
        <a:graphic>
          <a:graphicData uri="http://schemas.openxmlformats.org/drawingml/2006/table">
            <a:tbl>
              <a:tblPr/>
              <a:tblGrid>
                <a:gridCol w="1802218">
                  <a:extLst>
                    <a:ext uri="{9D8B030D-6E8A-4147-A177-3AD203B41FA5}">
                      <a16:colId xmlns:a16="http://schemas.microsoft.com/office/drawing/2014/main" val="3049205615"/>
                    </a:ext>
                  </a:extLst>
                </a:gridCol>
                <a:gridCol w="873199">
                  <a:extLst>
                    <a:ext uri="{9D8B030D-6E8A-4147-A177-3AD203B41FA5}">
                      <a16:colId xmlns:a16="http://schemas.microsoft.com/office/drawing/2014/main" val="2592085656"/>
                    </a:ext>
                  </a:extLst>
                </a:gridCol>
                <a:gridCol w="873199">
                  <a:extLst>
                    <a:ext uri="{9D8B030D-6E8A-4147-A177-3AD203B41FA5}">
                      <a16:colId xmlns:a16="http://schemas.microsoft.com/office/drawing/2014/main" val="110435894"/>
                    </a:ext>
                  </a:extLst>
                </a:gridCol>
                <a:gridCol w="873199">
                  <a:extLst>
                    <a:ext uri="{9D8B030D-6E8A-4147-A177-3AD203B41FA5}">
                      <a16:colId xmlns:a16="http://schemas.microsoft.com/office/drawing/2014/main" val="2426037356"/>
                    </a:ext>
                  </a:extLst>
                </a:gridCol>
                <a:gridCol w="873199">
                  <a:extLst>
                    <a:ext uri="{9D8B030D-6E8A-4147-A177-3AD203B41FA5}">
                      <a16:colId xmlns:a16="http://schemas.microsoft.com/office/drawing/2014/main" val="1416636354"/>
                    </a:ext>
                  </a:extLst>
                </a:gridCol>
                <a:gridCol w="877186">
                  <a:extLst>
                    <a:ext uri="{9D8B030D-6E8A-4147-A177-3AD203B41FA5}">
                      <a16:colId xmlns:a16="http://schemas.microsoft.com/office/drawing/2014/main" val="1322647018"/>
                    </a:ext>
                  </a:extLst>
                </a:gridCol>
              </a:tblGrid>
              <a:tr h="190500">
                <a:tc rowSpan="2">
                  <a:txBody>
                    <a:bodyPr/>
                    <a:lstStyle/>
                    <a:p>
                      <a:pPr algn="ctr" fontAlgn="ctr"/>
                      <a:r>
                        <a:rPr lang="en-US" sz="1400" b="0" i="0" u="none" strike="noStrike" dirty="0">
                          <a:solidFill>
                            <a:srgbClr val="000000"/>
                          </a:solidFill>
                          <a:effectLst/>
                          <a:latin typeface="Arial" panose="020B0604020202020204" pitchFamily="34" charset="0"/>
                          <a:cs typeface="Arial" panose="020B0604020202020204" pitchFamily="34" charset="0"/>
                        </a:rPr>
                        <a:t>2018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Price Tier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Overall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9756123"/>
                  </a:ext>
                </a:extLst>
              </a:tr>
              <a:tr h="190500">
                <a:tc vMerge="1">
                  <a:txBody>
                    <a:bodyPr/>
                    <a:lstStyle/>
                    <a:p>
                      <a:endParaRPr lang="en-US"/>
                    </a:p>
                  </a:txBody>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Low</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Low-Med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Med-High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High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3970469153"/>
                  </a:ext>
                </a:extLst>
              </a:tr>
              <a:tr h="190500">
                <a:tc>
                  <a:txBody>
                    <a:bodyPr/>
                    <a:lstStyle/>
                    <a:p>
                      <a:pPr algn="l" fontAlgn="b"/>
                      <a:r>
                        <a:rPr lang="en-US" sz="1400" b="0" i="0" u="none" strike="noStrike" dirty="0">
                          <a:solidFill>
                            <a:srgbClr val="000000"/>
                          </a:solidFill>
                          <a:effectLst/>
                          <a:latin typeface="Arial" panose="020B0604020202020204" pitchFamily="34" charset="0"/>
                          <a:cs typeface="Arial" panose="020B0604020202020204" pitchFamily="34" charset="0"/>
                        </a:rPr>
                        <a:t>Mortgage Risk Index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smtClean="0">
                          <a:solidFill>
                            <a:srgbClr val="000000"/>
                          </a:solidFill>
                          <a:effectLst/>
                          <a:latin typeface="Arial" panose="020B0604020202020204" pitchFamily="34" charset="0"/>
                          <a:cs typeface="Arial" panose="020B0604020202020204" pitchFamily="34" charset="0"/>
                        </a:rPr>
                        <a:t>16.0%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smtClean="0">
                          <a:solidFill>
                            <a:srgbClr val="000000"/>
                          </a:solidFill>
                          <a:effectLst/>
                          <a:latin typeface="Arial" panose="020B0604020202020204" pitchFamily="34" charset="0"/>
                          <a:cs typeface="Arial" panose="020B0604020202020204" pitchFamily="34" charset="0"/>
                        </a:rPr>
                        <a:t>14.6%</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smtClean="0">
                          <a:solidFill>
                            <a:srgbClr val="000000"/>
                          </a:solidFill>
                          <a:effectLst/>
                          <a:latin typeface="Arial" panose="020B0604020202020204" pitchFamily="34" charset="0"/>
                          <a:cs typeface="Arial" panose="020B0604020202020204" pitchFamily="34" charset="0"/>
                        </a:rPr>
                        <a:t>8.8%</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smtClean="0">
                          <a:solidFill>
                            <a:srgbClr val="000000"/>
                          </a:solidFill>
                          <a:effectLst/>
                          <a:latin typeface="Arial" panose="020B0604020202020204" pitchFamily="34" charset="0"/>
                          <a:cs typeface="Arial" panose="020B0604020202020204" pitchFamily="34" charset="0"/>
                        </a:rPr>
                        <a:t>3.2%</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smtClean="0">
                          <a:solidFill>
                            <a:srgbClr val="000000"/>
                          </a:solidFill>
                          <a:effectLst/>
                          <a:latin typeface="Arial" panose="020B0604020202020204" pitchFamily="34" charset="0"/>
                          <a:cs typeface="Arial" panose="020B0604020202020204" pitchFamily="34" charset="0"/>
                        </a:rPr>
                        <a:t>11.2%</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5729741"/>
                  </a:ext>
                </a:extLst>
              </a:tr>
              <a:tr h="190500">
                <a:tc>
                  <a:txBody>
                    <a:bodyPr/>
                    <a:lstStyle/>
                    <a:p>
                      <a:pPr algn="l" fontAlgn="b"/>
                      <a:r>
                        <a:rPr lang="en-US" sz="1400" b="0" i="0" u="none" strike="noStrike" dirty="0">
                          <a:solidFill>
                            <a:srgbClr val="000000"/>
                          </a:solidFill>
                          <a:effectLst/>
                          <a:latin typeface="Arial" panose="020B0604020202020204" pitchFamily="34" charset="0"/>
                          <a:cs typeface="Arial" panose="020B0604020202020204" pitchFamily="34" charset="0"/>
                        </a:rPr>
                        <a:t>Market Share*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smtClean="0">
                          <a:solidFill>
                            <a:srgbClr val="000000"/>
                          </a:solidFill>
                          <a:effectLst/>
                          <a:latin typeface="Arial" panose="020B0604020202020204" pitchFamily="34" charset="0"/>
                          <a:cs typeface="Arial" panose="020B0604020202020204" pitchFamily="34" charset="0"/>
                        </a:rPr>
                        <a:t>26%</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smtClean="0">
                          <a:solidFill>
                            <a:srgbClr val="000000"/>
                          </a:solidFill>
                          <a:effectLst/>
                          <a:latin typeface="Arial" panose="020B0604020202020204" pitchFamily="34" charset="0"/>
                          <a:cs typeface="Arial" panose="020B0604020202020204" pitchFamily="34" charset="0"/>
                        </a:rPr>
                        <a:t>28%</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smtClean="0">
                          <a:solidFill>
                            <a:srgbClr val="000000"/>
                          </a:solidFill>
                          <a:effectLst/>
                          <a:latin typeface="Arial" panose="020B0604020202020204" pitchFamily="34" charset="0"/>
                          <a:cs typeface="Arial" panose="020B0604020202020204" pitchFamily="34" charset="0"/>
                        </a:rPr>
                        <a:t>38%</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smtClean="0">
                          <a:solidFill>
                            <a:srgbClr val="000000"/>
                          </a:solidFill>
                          <a:effectLst/>
                          <a:latin typeface="Arial" panose="020B0604020202020204" pitchFamily="34" charset="0"/>
                          <a:cs typeface="Arial" panose="020B0604020202020204" pitchFamily="34" charset="0"/>
                        </a:rPr>
                        <a:t>7%</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smtClean="0">
                          <a:solidFill>
                            <a:srgbClr val="000000"/>
                          </a:solidFill>
                          <a:effectLst/>
                          <a:latin typeface="Arial" panose="020B0604020202020204" pitchFamily="34" charset="0"/>
                          <a:cs typeface="Arial" panose="020B0604020202020204" pitchFamily="34" charset="0"/>
                        </a:rPr>
                        <a:t>100%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2853138"/>
                  </a:ext>
                </a:extLst>
              </a:tr>
            </a:tbl>
          </a:graphicData>
        </a:graphic>
      </p:graphicFrame>
      <p:sp>
        <p:nvSpPr>
          <p:cNvPr id="7" name="TextBox 6"/>
          <p:cNvSpPr txBox="1"/>
          <p:nvPr/>
        </p:nvSpPr>
        <p:spPr>
          <a:xfrm>
            <a:off x="457200" y="6506650"/>
            <a:ext cx="8373414" cy="261610"/>
          </a:xfrm>
          <a:prstGeom prst="rect">
            <a:avLst/>
          </a:prstGeom>
          <a:noFill/>
        </p:spPr>
        <p:txBody>
          <a:bodyPr wrap="square" rtlCol="0">
            <a:spAutoFit/>
          </a:bodyPr>
          <a:lstStyle/>
          <a:p>
            <a:r>
              <a:rPr lang="en-US" sz="1100" dirty="0">
                <a:cs typeface="Arial" panose="020B0604020202020204" pitchFamily="34" charset="0"/>
              </a:rPr>
              <a:t>*For institutionally financed sales.  May not add </a:t>
            </a:r>
            <a:r>
              <a:rPr lang="en-US" sz="1100">
                <a:cs typeface="Arial" panose="020B0604020202020204" pitchFamily="34" charset="0"/>
              </a:rPr>
              <a:t>to </a:t>
            </a:r>
            <a:r>
              <a:rPr lang="en-US" sz="1100" smtClean="0">
                <a:cs typeface="Arial" panose="020B0604020202020204" pitchFamily="34" charset="0"/>
              </a:rPr>
              <a:t>100% </a:t>
            </a:r>
            <a:r>
              <a:rPr lang="en-US" sz="1100" dirty="0">
                <a:cs typeface="Arial" panose="020B0604020202020204" pitchFamily="34" charset="0"/>
              </a:rPr>
              <a:t>due to rounding.</a:t>
            </a:r>
          </a:p>
        </p:txBody>
      </p:sp>
    </p:spTree>
    <p:extLst>
      <p:ext uri="{BB962C8B-B14F-4D97-AF65-F5344CB8AC3E}">
        <p14:creationId xmlns:p14="http://schemas.microsoft.com/office/powerpoint/2010/main" val="80285598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7662"/>
            <a:ext cx="8229600" cy="548640"/>
          </a:xfrm>
          <a:solidFill>
            <a:schemeClr val="accent1">
              <a:lumMod val="40000"/>
              <a:lumOff val="60000"/>
            </a:schemeClr>
          </a:solidFill>
        </p:spPr>
        <p:txBody>
          <a:bodyPr>
            <a:noAutofit/>
          </a:bodyPr>
          <a:lstStyle/>
          <a:p>
            <a:pPr algn="ctr"/>
            <a:r>
              <a:rPr lang="en-US" sz="2600" dirty="0">
                <a:latin typeface="Arial" panose="020B0604020202020204" pitchFamily="34" charset="0"/>
                <a:cs typeface="Arial" panose="020B0604020202020204" pitchFamily="34" charset="0"/>
              </a:rPr>
              <a:t>House Price Appreciation (HPA) Index: A Quick Primer</a:t>
            </a:r>
          </a:p>
        </p:txBody>
      </p:sp>
      <p:sp>
        <p:nvSpPr>
          <p:cNvPr id="3" name="Content Placeholder 2"/>
          <p:cNvSpPr>
            <a:spLocks noGrp="1"/>
          </p:cNvSpPr>
          <p:nvPr>
            <p:ph idx="1"/>
          </p:nvPr>
        </p:nvSpPr>
        <p:spPr>
          <a:xfrm>
            <a:off x="266700" y="884120"/>
            <a:ext cx="8420100" cy="5715000"/>
          </a:xfrm>
        </p:spPr>
        <p:txBody>
          <a:bodyPr>
            <a:noAutofit/>
          </a:bodyPr>
          <a:lstStyle/>
          <a:p>
            <a:pPr>
              <a:spcBef>
                <a:spcPts val="0"/>
              </a:spcBef>
            </a:pPr>
            <a:r>
              <a:rPr lang="en-US" sz="1600" dirty="0">
                <a:latin typeface="Arial" panose="020B0604020202020204" pitchFamily="34" charset="0"/>
                <a:cs typeface="Arial" panose="020B0604020202020204" pitchFamily="34" charset="0"/>
              </a:rPr>
              <a:t>Overall goal: </a:t>
            </a:r>
          </a:p>
          <a:p>
            <a:pPr lvl="1">
              <a:spcBef>
                <a:spcPts val="0"/>
              </a:spcBef>
            </a:pPr>
            <a:r>
              <a:rPr lang="en-US" sz="1200" dirty="0">
                <a:latin typeface="Arial" pitchFamily="34" charset="0"/>
                <a:cs typeface="Arial" pitchFamily="34" charset="0"/>
              </a:rPr>
              <a:t>Monitor market stability through accurate, real-time tracking of house prices.</a:t>
            </a:r>
          </a:p>
          <a:p>
            <a:pPr>
              <a:spcBef>
                <a:spcPts val="0"/>
              </a:spcBef>
            </a:pPr>
            <a:endParaRPr lang="en-US" sz="600" dirty="0">
              <a:latin typeface="Arial" panose="020B0604020202020204" pitchFamily="34" charset="0"/>
              <a:cs typeface="Arial" panose="020B0604020202020204" pitchFamily="34" charset="0"/>
            </a:endParaRPr>
          </a:p>
          <a:p>
            <a:pPr>
              <a:lnSpc>
                <a:spcPct val="90000"/>
              </a:lnSpc>
              <a:spcBef>
                <a:spcPts val="0"/>
              </a:spcBef>
            </a:pPr>
            <a:r>
              <a:rPr lang="en-US" sz="1600" dirty="0">
                <a:latin typeface="Arial" panose="020B0604020202020204" pitchFamily="34" charset="0"/>
                <a:cs typeface="Arial" panose="020B0604020202020204" pitchFamily="34" charset="0"/>
              </a:rPr>
              <a:t>Basics of index construction</a:t>
            </a:r>
          </a:p>
          <a:p>
            <a:pPr lvl="1">
              <a:lnSpc>
                <a:spcPct val="90000"/>
              </a:lnSpc>
              <a:spcBef>
                <a:spcPts val="0"/>
              </a:spcBef>
            </a:pPr>
            <a:r>
              <a:rPr lang="en-US" sz="1200" dirty="0">
                <a:latin typeface="Arial" pitchFamily="34" charset="0"/>
                <a:cs typeface="Arial" pitchFamily="34" charset="0"/>
              </a:rPr>
              <a:t>Most widely known HPA Indices are repeat sales (i.e. Case Shiller or FHFA) or hedonic (Zillow).</a:t>
            </a:r>
          </a:p>
          <a:p>
            <a:pPr lvl="1">
              <a:spcBef>
                <a:spcPts val="0"/>
              </a:spcBef>
            </a:pPr>
            <a:r>
              <a:rPr lang="en-US" sz="1200" dirty="0">
                <a:latin typeface="Arial" pitchFamily="34" charset="0"/>
                <a:cs typeface="Arial" pitchFamily="34" charset="0"/>
              </a:rPr>
              <a:t>AEI’s HPA is a “quasi” repeat sales index.</a:t>
            </a:r>
          </a:p>
          <a:p>
            <a:pPr lvl="1">
              <a:lnSpc>
                <a:spcPct val="90000"/>
              </a:lnSpc>
              <a:spcBef>
                <a:spcPts val="0"/>
              </a:spcBef>
            </a:pPr>
            <a:r>
              <a:rPr lang="en-US" sz="1200" dirty="0">
                <a:latin typeface="Arial" pitchFamily="34" charset="0"/>
                <a:cs typeface="Arial" pitchFamily="34" charset="0"/>
              </a:rPr>
              <a:t>Index measures HPA by constructing an artificial sales pair consisting of one actual sale and one “artificial” sale as measured by the property’s Automated Valuation Model (AVM).</a:t>
            </a:r>
          </a:p>
          <a:p>
            <a:pPr lvl="1">
              <a:spcBef>
                <a:spcPts val="0"/>
              </a:spcBef>
            </a:pPr>
            <a:r>
              <a:rPr lang="en-US" sz="1200" dirty="0">
                <a:latin typeface="Arial" pitchFamily="34" charset="0"/>
                <a:cs typeface="Arial" pitchFamily="34" charset="0"/>
              </a:rPr>
              <a:t>The AVM approximates a property’s sale price at a given point in time. The AVM used has been evaluated by us and has been found to be, on average unbiased and accurate (meaning that it has a normal error distribution).</a:t>
            </a:r>
            <a:r>
              <a:rPr lang="en-US" sz="1100" dirty="0">
                <a:latin typeface="Arial" panose="020B0604020202020204" pitchFamily="34" charset="0"/>
                <a:cs typeface="Arial" panose="020B0604020202020204" pitchFamily="34" charset="0"/>
              </a:rPr>
              <a:t/>
            </a:r>
            <a:br>
              <a:rPr lang="en-US" sz="1100" dirty="0">
                <a:latin typeface="Arial" panose="020B0604020202020204" pitchFamily="34" charset="0"/>
                <a:cs typeface="Arial" panose="020B0604020202020204" pitchFamily="34" charset="0"/>
              </a:rPr>
            </a:br>
            <a:endParaRPr lang="en-US" sz="1050" dirty="0">
              <a:latin typeface="Arial" panose="020B0604020202020204" pitchFamily="34" charset="0"/>
              <a:cs typeface="Arial" panose="020B0604020202020204" pitchFamily="34" charset="0"/>
            </a:endParaRPr>
          </a:p>
          <a:p>
            <a:pPr>
              <a:spcBef>
                <a:spcPts val="0"/>
              </a:spcBef>
            </a:pPr>
            <a:r>
              <a:rPr lang="en-US" sz="1600" dirty="0">
                <a:latin typeface="Arial" panose="020B0604020202020204" pitchFamily="34" charset="0"/>
                <a:cs typeface="Arial" panose="020B0604020202020204" pitchFamily="34" charset="0"/>
              </a:rPr>
              <a:t>Advantages of AEI’s HPA Index</a:t>
            </a:r>
          </a:p>
          <a:p>
            <a:pPr lvl="1">
              <a:spcBef>
                <a:spcPts val="0"/>
              </a:spcBef>
            </a:pPr>
            <a:r>
              <a:rPr lang="en-US" sz="1200" dirty="0">
                <a:latin typeface="Arial" pitchFamily="34" charset="0"/>
                <a:cs typeface="Arial" pitchFamily="34" charset="0"/>
              </a:rPr>
              <a:t>Combines the best of repeat and hedonic models.</a:t>
            </a:r>
          </a:p>
          <a:p>
            <a:pPr lvl="1">
              <a:spcBef>
                <a:spcPts val="0"/>
              </a:spcBef>
            </a:pPr>
            <a:r>
              <a:rPr lang="en-US" sz="1200" dirty="0">
                <a:latin typeface="Arial" pitchFamily="34" charset="0"/>
                <a:cs typeface="Arial" pitchFamily="34" charset="0"/>
              </a:rPr>
              <a:t>Unlike a repeat sales index, which is limited to repeat sales and may therefore be biased, AEI’s index includes the entire universe of sales.</a:t>
            </a:r>
          </a:p>
          <a:p>
            <a:pPr lvl="1">
              <a:spcBef>
                <a:spcPts val="0"/>
              </a:spcBef>
            </a:pPr>
            <a:r>
              <a:rPr lang="en-US" sz="1200" dirty="0">
                <a:latin typeface="Arial" pitchFamily="34" charset="0"/>
                <a:cs typeface="Arial" pitchFamily="34" charset="0"/>
              </a:rPr>
              <a:t>Unlike a hedonic index, which incorporates every property (even unsold ones), it reduces the amount of errors since at least one sale of the transaction pair actually occurred.</a:t>
            </a:r>
          </a:p>
          <a:p>
            <a:pPr lvl="1">
              <a:spcBef>
                <a:spcPts val="0"/>
              </a:spcBef>
            </a:pPr>
            <a:r>
              <a:rPr lang="en-US" sz="1200" dirty="0">
                <a:latin typeface="Arial" pitchFamily="34" charset="0"/>
                <a:cs typeface="Arial" pitchFamily="34" charset="0"/>
              </a:rPr>
              <a:t>Allows for an index construction by price tier and fine geographic levels (down to census tract).</a:t>
            </a:r>
            <a:r>
              <a:rPr lang="en-US" sz="1100" dirty="0">
                <a:latin typeface="Arial" panose="020B0604020202020204" pitchFamily="34" charset="0"/>
                <a:cs typeface="Arial" panose="020B0604020202020204" pitchFamily="34" charset="0"/>
              </a:rPr>
              <a:t/>
            </a:r>
            <a:br>
              <a:rPr lang="en-US" sz="1100" dirty="0">
                <a:latin typeface="Arial" panose="020B0604020202020204" pitchFamily="34" charset="0"/>
                <a:cs typeface="Arial" panose="020B0604020202020204" pitchFamily="34" charset="0"/>
              </a:rPr>
            </a:br>
            <a:endParaRPr lang="en-US" sz="1050" dirty="0">
              <a:latin typeface="Arial" panose="020B0604020202020204" pitchFamily="34" charset="0"/>
              <a:cs typeface="Arial" panose="020B0604020202020204" pitchFamily="34" charset="0"/>
            </a:endParaRPr>
          </a:p>
          <a:p>
            <a:pPr>
              <a:spcBef>
                <a:spcPts val="0"/>
              </a:spcBef>
            </a:pPr>
            <a:r>
              <a:rPr lang="en-US" sz="1600" dirty="0">
                <a:latin typeface="Arial" panose="020B0604020202020204" pitchFamily="34" charset="0"/>
                <a:cs typeface="Arial" panose="020B0604020202020204" pitchFamily="34" charset="0"/>
              </a:rPr>
              <a:t>Data for the HPA index</a:t>
            </a:r>
          </a:p>
          <a:p>
            <a:pPr lvl="1">
              <a:lnSpc>
                <a:spcPct val="90000"/>
              </a:lnSpc>
              <a:spcBef>
                <a:spcPts val="0"/>
              </a:spcBef>
            </a:pPr>
            <a:r>
              <a:rPr lang="en-US" sz="1200" dirty="0">
                <a:latin typeface="Arial" pitchFamily="34" charset="0"/>
                <a:cs typeface="Arial" pitchFamily="34" charset="0"/>
              </a:rPr>
              <a:t>National Public Records data and AVM for Dec-2018 come from First American via DataTree.com.</a:t>
            </a:r>
          </a:p>
          <a:p>
            <a:pPr lvl="1">
              <a:lnSpc>
                <a:spcPct val="90000"/>
              </a:lnSpc>
              <a:spcBef>
                <a:spcPts val="0"/>
              </a:spcBef>
            </a:pPr>
            <a:r>
              <a:rPr lang="en-US" sz="1200" dirty="0">
                <a:latin typeface="Arial" pitchFamily="34" charset="0"/>
                <a:cs typeface="Arial" pitchFamily="34" charset="0"/>
              </a:rPr>
              <a:t>Uses virtually all institutionally financed sales back to January 2012.</a:t>
            </a:r>
          </a:p>
          <a:p>
            <a:pPr lvl="1">
              <a:lnSpc>
                <a:spcPct val="90000"/>
              </a:lnSpc>
              <a:spcBef>
                <a:spcPts val="0"/>
              </a:spcBef>
            </a:pPr>
            <a:r>
              <a:rPr lang="en-US" sz="1200" dirty="0">
                <a:latin typeface="Arial" pitchFamily="34" charset="0"/>
                <a:cs typeface="Arial" pitchFamily="34" charset="0"/>
              </a:rPr>
              <a:t>Data are weighted at the county level to make them representative.</a:t>
            </a:r>
          </a:p>
          <a:p>
            <a:pPr lvl="1">
              <a:lnSpc>
                <a:spcPct val="90000"/>
              </a:lnSpc>
              <a:spcBef>
                <a:spcPts val="0"/>
              </a:spcBef>
            </a:pPr>
            <a:r>
              <a:rPr lang="en-US" sz="1200" dirty="0">
                <a:latin typeface="Arial" pitchFamily="34" charset="0"/>
                <a:cs typeface="Arial" pitchFamily="34" charset="0"/>
              </a:rPr>
              <a:t>HPAs for the medium-high and high price tiers are spliced around the time of loan limit changes.</a:t>
            </a:r>
            <a:r>
              <a:rPr lang="en-US" sz="1100" dirty="0">
                <a:latin typeface="Arial" pitchFamily="34" charset="0"/>
                <a:cs typeface="Arial" pitchFamily="34" charset="0"/>
              </a:rPr>
              <a:t/>
            </a:r>
            <a:br>
              <a:rPr lang="en-US" sz="1100" dirty="0">
                <a:latin typeface="Arial" pitchFamily="34" charset="0"/>
                <a:cs typeface="Arial" pitchFamily="34" charset="0"/>
              </a:rPr>
            </a:br>
            <a:endParaRPr lang="en-US" sz="1100" dirty="0">
              <a:latin typeface="Arial" pitchFamily="34" charset="0"/>
              <a:cs typeface="Arial" pitchFamily="34" charset="0"/>
            </a:endParaRPr>
          </a:p>
          <a:p>
            <a:pPr>
              <a:spcBef>
                <a:spcPts val="0"/>
              </a:spcBef>
            </a:pPr>
            <a:r>
              <a:rPr lang="en-US" sz="1400" dirty="0">
                <a:latin typeface="Arial" pitchFamily="34" charset="0"/>
                <a:cs typeface="Arial" pitchFamily="34" charset="0"/>
              </a:rPr>
              <a:t>AEI House Price Appreciation Indexes are published nationally and by price tier</a:t>
            </a:r>
          </a:p>
          <a:p>
            <a:pPr lvl="1">
              <a:spcBef>
                <a:spcPts val="0"/>
              </a:spcBef>
            </a:pPr>
            <a:r>
              <a:rPr lang="en-US" sz="1200" dirty="0">
                <a:latin typeface="Arial" pitchFamily="34" charset="0"/>
                <a:cs typeface="Arial" pitchFamily="34" charset="0"/>
              </a:rPr>
              <a:t>The four tiers are set at the metro level and adjusted quarterly (see: Price Tier Methodology slide) .</a:t>
            </a:r>
          </a:p>
          <a:p>
            <a:pPr lvl="1">
              <a:spcBef>
                <a:spcPts val="0"/>
              </a:spcBef>
            </a:pPr>
            <a:r>
              <a:rPr lang="en-US" sz="1200" dirty="0">
                <a:solidFill>
                  <a:prstClr val="black"/>
                </a:solidFill>
                <a:latin typeface="Arial" panose="020B0604020202020204" pitchFamily="34" charset="0"/>
                <a:cs typeface="Arial" panose="020B0604020202020204" pitchFamily="34" charset="0"/>
              </a:rPr>
              <a:t>HPAs are smoothed around the times of FHFA loan limit changes</a:t>
            </a:r>
            <a:r>
              <a:rPr lang="en-US" sz="1200" dirty="0" smtClean="0">
                <a:solidFill>
                  <a:prstClr val="black"/>
                </a:solidFill>
                <a:latin typeface="Arial" panose="020B0604020202020204" pitchFamily="34" charset="0"/>
                <a:cs typeface="Arial" panose="020B0604020202020204" pitchFamily="34" charset="0"/>
              </a:rPr>
              <a:t>.</a:t>
            </a:r>
          </a:p>
          <a:p>
            <a:pPr lvl="1">
              <a:spcBef>
                <a:spcPts val="0"/>
              </a:spcBef>
            </a:pPr>
            <a:endParaRPr lang="en-US" sz="600" dirty="0">
              <a:solidFill>
                <a:prstClr val="black"/>
              </a:solidFill>
              <a:latin typeface="Arial" panose="020B0604020202020204" pitchFamily="34" charset="0"/>
              <a:cs typeface="Arial" panose="020B0604020202020204" pitchFamily="34" charset="0"/>
            </a:endParaRPr>
          </a:p>
          <a:p>
            <a:pPr>
              <a:spcBef>
                <a:spcPts val="0"/>
              </a:spcBef>
            </a:pPr>
            <a:r>
              <a:rPr lang="en-US" sz="1400" dirty="0">
                <a:solidFill>
                  <a:prstClr val="black"/>
                </a:solidFill>
                <a:latin typeface="Arial" panose="020B0604020202020204" pitchFamily="34" charset="0"/>
                <a:cs typeface="Arial" panose="020B0604020202020204" pitchFamily="34" charset="0"/>
              </a:rPr>
              <a:t>Revisions with public records data are standard, and to ensure accuracy, the AEI Housing Center incorporates the newly released public data to provide updated results</a:t>
            </a:r>
            <a:r>
              <a:rPr lang="en-US" sz="1400" dirty="0" smtClean="0">
                <a:solidFill>
                  <a:prstClr val="black"/>
                </a:solidFill>
                <a:latin typeface="Arial" panose="020B0604020202020204" pitchFamily="34" charset="0"/>
                <a:cs typeface="Arial" panose="020B0604020202020204" pitchFamily="34" charset="0"/>
              </a:rPr>
              <a:t>.</a:t>
            </a:r>
          </a:p>
          <a:p>
            <a:pPr lvl="1">
              <a:spcBef>
                <a:spcPts val="0"/>
              </a:spcBef>
            </a:pPr>
            <a:r>
              <a:rPr lang="en-US" sz="1200" dirty="0">
                <a:latin typeface="Arial" pitchFamily="34" charset="0"/>
                <a:cs typeface="Arial" pitchFamily="34" charset="0"/>
              </a:rPr>
              <a:t>Data for the most recent month are preliminary.</a:t>
            </a:r>
          </a:p>
        </p:txBody>
      </p:sp>
      <p:sp>
        <p:nvSpPr>
          <p:cNvPr id="4" name="Slide Number Placeholder 3"/>
          <p:cNvSpPr>
            <a:spLocks noGrp="1"/>
          </p:cNvSpPr>
          <p:nvPr>
            <p:ph type="sldNum" sz="quarter" idx="12"/>
          </p:nvPr>
        </p:nvSpPr>
        <p:spPr/>
        <p:txBody>
          <a:bodyPr/>
          <a:lstStyle/>
          <a:p>
            <a:fld id="{AA64661E-BB1B-4562-AFE2-BCC756829917}" type="slidenum">
              <a:rPr lang="en-US" smtClean="0"/>
              <a:pPr/>
              <a:t>42</a:t>
            </a:fld>
            <a:endParaRPr lang="en-US" dirty="0"/>
          </a:p>
        </p:txBody>
      </p:sp>
    </p:spTree>
    <p:extLst>
      <p:ext uri="{BB962C8B-B14F-4D97-AF65-F5344CB8AC3E}">
        <p14:creationId xmlns:p14="http://schemas.microsoft.com/office/powerpoint/2010/main" val="259296291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15510"/>
          </a:xfrm>
          <a:solidFill>
            <a:schemeClr val="accent1">
              <a:lumMod val="40000"/>
              <a:lumOff val="60000"/>
            </a:schemeClr>
          </a:solidFill>
        </p:spPr>
        <p:txBody>
          <a:bodyPr>
            <a:noAutofit/>
          </a:bodyPr>
          <a:lstStyle/>
          <a:p>
            <a:pPr algn="ctr"/>
            <a:r>
              <a:rPr lang="en-US" sz="2600" dirty="0">
                <a:latin typeface="Arial" panose="020B0604020202020204" pitchFamily="34" charset="0"/>
                <a:cs typeface="Arial" panose="020B0604020202020204" pitchFamily="34" charset="0"/>
              </a:rPr>
              <a:t>Home Sales Methodology</a:t>
            </a:r>
          </a:p>
        </p:txBody>
      </p:sp>
      <p:sp>
        <p:nvSpPr>
          <p:cNvPr id="3" name="Content Placeholder 2"/>
          <p:cNvSpPr>
            <a:spLocks noGrp="1"/>
          </p:cNvSpPr>
          <p:nvPr>
            <p:ph idx="1"/>
          </p:nvPr>
        </p:nvSpPr>
        <p:spPr>
          <a:xfrm>
            <a:off x="149942" y="834887"/>
            <a:ext cx="8844116" cy="5783895"/>
          </a:xfrm>
        </p:spPr>
        <p:txBody>
          <a:bodyPr>
            <a:noAutofit/>
          </a:bodyPr>
          <a:lstStyle/>
          <a:p>
            <a:pPr>
              <a:spcBef>
                <a:spcPts val="0"/>
              </a:spcBef>
            </a:pPr>
            <a:r>
              <a:rPr lang="en-US" sz="1600" dirty="0">
                <a:latin typeface="Arial" pitchFamily="34" charset="0"/>
                <a:cs typeface="Arial" pitchFamily="34" charset="0"/>
              </a:rPr>
              <a:t>Data Inputs</a:t>
            </a:r>
          </a:p>
          <a:p>
            <a:pPr lvl="1">
              <a:spcBef>
                <a:spcPts val="0"/>
              </a:spcBef>
            </a:pPr>
            <a:r>
              <a:rPr lang="en-US" sz="1300" dirty="0">
                <a:latin typeface="Arial" pitchFamily="34" charset="0"/>
                <a:cs typeface="Arial" pitchFamily="34" charset="0"/>
              </a:rPr>
              <a:t>Public Records (near-real time with latency and coverage problems).</a:t>
            </a:r>
          </a:p>
          <a:p>
            <a:pPr lvl="1">
              <a:spcBef>
                <a:spcPts val="0"/>
              </a:spcBef>
            </a:pPr>
            <a:r>
              <a:rPr lang="en-US" sz="1300" dirty="0">
                <a:latin typeface="Arial" pitchFamily="34" charset="0"/>
                <a:cs typeface="Arial" pitchFamily="34" charset="0"/>
              </a:rPr>
              <a:t>HMDA (annual dataset of institutionally financed sales (IFS); covers around </a:t>
            </a:r>
            <a:r>
              <a:rPr lang="en-US" sz="1300" dirty="0" smtClean="0">
                <a:latin typeface="Arial" pitchFamily="34" charset="0"/>
                <a:cs typeface="Arial" pitchFamily="34" charset="0"/>
              </a:rPr>
              <a:t>99% </a:t>
            </a:r>
            <a:r>
              <a:rPr lang="en-US" sz="1300" dirty="0">
                <a:latin typeface="Arial" pitchFamily="34" charset="0"/>
                <a:cs typeface="Arial" pitchFamily="34" charset="0"/>
              </a:rPr>
              <a:t>of loans; released with lag).</a:t>
            </a:r>
          </a:p>
          <a:p>
            <a:pPr lvl="1">
              <a:spcBef>
                <a:spcPts val="0"/>
              </a:spcBef>
            </a:pPr>
            <a:r>
              <a:rPr lang="en-US" sz="1300" dirty="0">
                <a:latin typeface="Arial" pitchFamily="34" charset="0"/>
                <a:cs typeface="Arial" pitchFamily="34" charset="0"/>
              </a:rPr>
              <a:t>FHA Snapshot (monthly dataset of all FHA endorsements; released around mid-month with a one month lag).</a:t>
            </a:r>
          </a:p>
          <a:p>
            <a:pPr lvl="1">
              <a:spcBef>
                <a:spcPts val="0"/>
              </a:spcBef>
            </a:pPr>
            <a:r>
              <a:rPr lang="en-US" sz="1300" dirty="0">
                <a:latin typeface="Arial" pitchFamily="34" charset="0"/>
                <a:cs typeface="Arial" pitchFamily="34" charset="0"/>
              </a:rPr>
              <a:t>National Mortgage Risk Index (</a:t>
            </a:r>
            <a:r>
              <a:rPr lang="en-US" sz="1300" dirty="0" smtClean="0">
                <a:latin typeface="Arial" pitchFamily="34" charset="0"/>
                <a:cs typeface="Arial" pitchFamily="34" charset="0"/>
              </a:rPr>
              <a:t>NMDR) </a:t>
            </a:r>
            <a:r>
              <a:rPr lang="en-US" sz="1300" dirty="0">
                <a:latin typeface="Arial" pitchFamily="34" charset="0"/>
                <a:cs typeface="Arial" pitchFamily="34" charset="0"/>
              </a:rPr>
              <a:t>(covers </a:t>
            </a:r>
            <a:r>
              <a:rPr lang="en-US" sz="1300" dirty="0" smtClean="0">
                <a:latin typeface="Arial" pitchFamily="34" charset="0"/>
                <a:cs typeface="Arial" pitchFamily="34" charset="0"/>
              </a:rPr>
              <a:t>99% </a:t>
            </a:r>
            <a:r>
              <a:rPr lang="en-US" sz="1300" dirty="0">
                <a:latin typeface="Arial" pitchFamily="34" charset="0"/>
                <a:cs typeface="Arial" pitchFamily="34" charset="0"/>
              </a:rPr>
              <a:t>of Agency loans; two months lag).</a:t>
            </a:r>
          </a:p>
          <a:p>
            <a:pPr>
              <a:spcBef>
                <a:spcPts val="0"/>
              </a:spcBef>
            </a:pPr>
            <a:r>
              <a:rPr lang="en-US" sz="1600" dirty="0">
                <a:latin typeface="Arial" pitchFamily="34" charset="0"/>
                <a:cs typeface="Arial" pitchFamily="34" charset="0"/>
              </a:rPr>
              <a:t>Assumptions</a:t>
            </a:r>
          </a:p>
          <a:p>
            <a:pPr lvl="1">
              <a:spcBef>
                <a:spcPts val="0"/>
              </a:spcBef>
            </a:pPr>
            <a:r>
              <a:rPr lang="en-US" sz="1300" dirty="0">
                <a:latin typeface="Arial" pitchFamily="34" charset="0"/>
                <a:cs typeface="Arial" pitchFamily="34" charset="0"/>
              </a:rPr>
              <a:t>Recorder offices process transactions in random order; latency in reporting applies equally across all sales types.</a:t>
            </a:r>
          </a:p>
          <a:p>
            <a:pPr lvl="1">
              <a:spcBef>
                <a:spcPts val="0"/>
              </a:spcBef>
            </a:pPr>
            <a:r>
              <a:rPr lang="en-US" sz="1300" dirty="0">
                <a:latin typeface="Arial" pitchFamily="34" charset="0"/>
                <a:cs typeface="Arial" pitchFamily="34" charset="0"/>
              </a:rPr>
              <a:t>FHA loans are properly recorded (stamp on mortgage document).</a:t>
            </a:r>
          </a:p>
          <a:p>
            <a:pPr lvl="1">
              <a:spcBef>
                <a:spcPts val="0"/>
              </a:spcBef>
            </a:pPr>
            <a:r>
              <a:rPr lang="en-US" sz="1300" dirty="0">
                <a:latin typeface="Arial" pitchFamily="34" charset="0"/>
                <a:cs typeface="Arial" pitchFamily="34" charset="0"/>
              </a:rPr>
              <a:t>On average, the difference between loan origination and endorsement is one month (we have confirmed this on aggregate by comparing monthly FHA Snapshot to </a:t>
            </a:r>
            <a:r>
              <a:rPr lang="en-US" sz="1300" dirty="0" smtClean="0">
                <a:latin typeface="Arial" pitchFamily="34" charset="0"/>
                <a:cs typeface="Arial" pitchFamily="34" charset="0"/>
              </a:rPr>
              <a:t>NMDR </a:t>
            </a:r>
            <a:r>
              <a:rPr lang="en-US" sz="1300" dirty="0">
                <a:latin typeface="Arial" pitchFamily="34" charset="0"/>
                <a:cs typeface="Arial" pitchFamily="34" charset="0"/>
              </a:rPr>
              <a:t>counts). </a:t>
            </a:r>
          </a:p>
          <a:p>
            <a:pPr lvl="1">
              <a:spcBef>
                <a:spcPts val="0"/>
              </a:spcBef>
            </a:pPr>
            <a:r>
              <a:rPr lang="en-US" sz="1300" dirty="0">
                <a:latin typeface="Arial" pitchFamily="34" charset="0"/>
                <a:cs typeface="Arial" pitchFamily="34" charset="0"/>
              </a:rPr>
              <a:t>Conventional loans have same seasonal pattern as GSE loans.</a:t>
            </a:r>
          </a:p>
          <a:p>
            <a:pPr>
              <a:spcBef>
                <a:spcPts val="0"/>
              </a:spcBef>
            </a:pPr>
            <a:r>
              <a:rPr lang="en-US" sz="1600" dirty="0">
                <a:latin typeface="Arial" pitchFamily="34" charset="0"/>
                <a:cs typeface="Arial" pitchFamily="34" charset="0"/>
              </a:rPr>
              <a:t>Construction</a:t>
            </a:r>
          </a:p>
          <a:p>
            <a:pPr lvl="1">
              <a:spcBef>
                <a:spcPts val="0"/>
              </a:spcBef>
            </a:pPr>
            <a:r>
              <a:rPr lang="en-US" sz="1300" dirty="0">
                <a:latin typeface="Arial" pitchFamily="34" charset="0"/>
                <a:cs typeface="Arial" pitchFamily="34" charset="0"/>
              </a:rPr>
              <a:t>Aggregation from the county level up.</a:t>
            </a:r>
          </a:p>
          <a:p>
            <a:pPr lvl="1">
              <a:spcBef>
                <a:spcPts val="0"/>
              </a:spcBef>
            </a:pPr>
            <a:r>
              <a:rPr lang="en-US" sz="1300" dirty="0">
                <a:latin typeface="Arial" pitchFamily="34" charset="0"/>
                <a:cs typeface="Arial" pitchFamily="34" charset="0"/>
              </a:rPr>
              <a:t>Use FHA Snapshot for all FHA sales.</a:t>
            </a:r>
          </a:p>
          <a:p>
            <a:pPr lvl="1">
              <a:spcBef>
                <a:spcPts val="0"/>
              </a:spcBef>
            </a:pPr>
            <a:r>
              <a:rPr lang="en-US" sz="1300" u="sng" dirty="0">
                <a:latin typeface="Arial" pitchFamily="34" charset="0"/>
                <a:cs typeface="Arial" pitchFamily="34" charset="0"/>
              </a:rPr>
              <a:t>When HMDA is available</a:t>
            </a:r>
            <a:r>
              <a:rPr lang="en-US" sz="1300" dirty="0">
                <a:latin typeface="Arial" pitchFamily="34" charset="0"/>
                <a:cs typeface="Arial" pitchFamily="34" charset="0"/>
              </a:rPr>
              <a:t>: Use HMDA for remaining IFS when available: </a:t>
            </a:r>
          </a:p>
          <a:p>
            <a:pPr lvl="2">
              <a:spcBef>
                <a:spcPts val="0"/>
              </a:spcBef>
            </a:pPr>
            <a:r>
              <a:rPr lang="en-US" sz="1200" dirty="0">
                <a:latin typeface="Arial" pitchFamily="34" charset="0"/>
                <a:cs typeface="Arial" pitchFamily="34" charset="0"/>
              </a:rPr>
              <a:t>Impute cash and other financed sales as a percentage of IFS (assume state average for counties with latency problems); </a:t>
            </a:r>
          </a:p>
          <a:p>
            <a:pPr lvl="2">
              <a:spcBef>
                <a:spcPts val="0"/>
              </a:spcBef>
            </a:pPr>
            <a:r>
              <a:rPr lang="en-US" sz="1200" dirty="0">
                <a:latin typeface="Arial" pitchFamily="34" charset="0"/>
                <a:cs typeface="Arial" pitchFamily="34" charset="0"/>
              </a:rPr>
              <a:t>Impute seasonal pattern from either public records or </a:t>
            </a:r>
            <a:r>
              <a:rPr lang="en-US" sz="1200" dirty="0" smtClean="0">
                <a:latin typeface="Arial" pitchFamily="34" charset="0"/>
                <a:cs typeface="Arial" pitchFamily="34" charset="0"/>
              </a:rPr>
              <a:t>NMDRI</a:t>
            </a:r>
            <a:r>
              <a:rPr lang="en-US" sz="1200" dirty="0">
                <a:latin typeface="Arial" pitchFamily="34" charset="0"/>
                <a:cs typeface="Arial" pitchFamily="34" charset="0"/>
              </a:rPr>
              <a:t>.</a:t>
            </a:r>
          </a:p>
          <a:p>
            <a:pPr lvl="1">
              <a:spcBef>
                <a:spcPts val="0"/>
              </a:spcBef>
            </a:pPr>
            <a:r>
              <a:rPr lang="en-US" sz="1300" u="sng" dirty="0">
                <a:latin typeface="Arial" pitchFamily="34" charset="0"/>
                <a:cs typeface="Arial" pitchFamily="34" charset="0"/>
              </a:rPr>
              <a:t>When HMDA is not yet available</a:t>
            </a:r>
            <a:r>
              <a:rPr lang="en-US" sz="1300" dirty="0">
                <a:latin typeface="Arial" pitchFamily="34" charset="0"/>
                <a:cs typeface="Arial" pitchFamily="34" charset="0"/>
              </a:rPr>
              <a:t>: Use Public records with adjustments:</a:t>
            </a:r>
          </a:p>
          <a:p>
            <a:pPr lvl="2">
              <a:spcBef>
                <a:spcPts val="0"/>
              </a:spcBef>
            </a:pPr>
            <a:r>
              <a:rPr lang="en-US" sz="1200" dirty="0">
                <a:latin typeface="Arial" pitchFamily="34" charset="0"/>
                <a:cs typeface="Arial" pitchFamily="34" charset="0"/>
              </a:rPr>
              <a:t>Limited to ~ 700 counties that account for ~</a:t>
            </a:r>
            <a:r>
              <a:rPr lang="en-US" sz="1200" dirty="0" smtClean="0">
                <a:latin typeface="Arial" pitchFamily="34" charset="0"/>
                <a:cs typeface="Arial" pitchFamily="34" charset="0"/>
              </a:rPr>
              <a:t>80% </a:t>
            </a:r>
            <a:r>
              <a:rPr lang="en-US" sz="1200" dirty="0">
                <a:latin typeface="Arial" pitchFamily="34" charset="0"/>
                <a:cs typeface="Arial" pitchFamily="34" charset="0"/>
              </a:rPr>
              <a:t>of sales (remove counties with insufficient FHA counts or breaks in series);</a:t>
            </a:r>
          </a:p>
          <a:p>
            <a:pPr lvl="2">
              <a:spcBef>
                <a:spcPts val="0"/>
              </a:spcBef>
            </a:pPr>
            <a:r>
              <a:rPr lang="en-US" sz="1200" dirty="0">
                <a:latin typeface="Arial" pitchFamily="34" charset="0"/>
                <a:cs typeface="Arial" pitchFamily="34" charset="0"/>
              </a:rPr>
              <a:t>Gross up all sales in that county by the ratio of FHA Public Records loans to FHA Snapshot loans;</a:t>
            </a:r>
          </a:p>
          <a:p>
            <a:pPr lvl="2">
              <a:spcBef>
                <a:spcPts val="0"/>
              </a:spcBef>
            </a:pPr>
            <a:r>
              <a:rPr lang="en-US" sz="1200" dirty="0">
                <a:latin typeface="Arial" pitchFamily="34" charset="0"/>
                <a:cs typeface="Arial" pitchFamily="34" charset="0"/>
              </a:rPr>
              <a:t>Assume same rate of change for ~2400 counties with ~</a:t>
            </a:r>
            <a:r>
              <a:rPr lang="en-US" sz="1200" dirty="0" smtClean="0">
                <a:latin typeface="Arial" pitchFamily="34" charset="0"/>
                <a:cs typeface="Arial" pitchFamily="34" charset="0"/>
              </a:rPr>
              <a:t>20% </a:t>
            </a:r>
            <a:r>
              <a:rPr lang="en-US" sz="1200" dirty="0">
                <a:latin typeface="Arial" pitchFamily="34" charset="0"/>
                <a:cs typeface="Arial" pitchFamily="34" charset="0"/>
              </a:rPr>
              <a:t>of sales -&gt; </a:t>
            </a:r>
            <a:r>
              <a:rPr lang="en-US" sz="1200" i="1" dirty="0">
                <a:latin typeface="Arial" pitchFamily="34" charset="0"/>
                <a:cs typeface="Arial" pitchFamily="34" charset="0"/>
              </a:rPr>
              <a:t>still working on improving this assumption.</a:t>
            </a:r>
            <a:r>
              <a:rPr lang="en-US" sz="1200" dirty="0">
                <a:latin typeface="Arial" pitchFamily="34" charset="0"/>
                <a:cs typeface="Arial" pitchFamily="34" charset="0"/>
              </a:rPr>
              <a:t> </a:t>
            </a:r>
          </a:p>
          <a:p>
            <a:pPr lvl="2">
              <a:spcBef>
                <a:spcPts val="0"/>
              </a:spcBef>
            </a:pPr>
            <a:r>
              <a:rPr lang="en-US" sz="1200" dirty="0">
                <a:latin typeface="Arial" pitchFamily="34" charset="0"/>
                <a:cs typeface="Arial" pitchFamily="34" charset="0"/>
              </a:rPr>
              <a:t>As a robustness check of this, we compare state VA and RHS totals to the NMRI and adjust totals.</a:t>
            </a:r>
          </a:p>
          <a:p>
            <a:pPr lvl="1"/>
            <a:endParaRPr lang="en-US" sz="12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AA64661E-BB1B-4562-AFE2-BCC756829917}" type="slidenum">
              <a:rPr lang="en-US" smtClean="0"/>
              <a:pPr/>
              <a:t>43</a:t>
            </a:fld>
            <a:endParaRPr lang="en-US" dirty="0"/>
          </a:p>
        </p:txBody>
      </p:sp>
    </p:spTree>
    <p:extLst>
      <p:ext uri="{BB962C8B-B14F-4D97-AF65-F5344CB8AC3E}">
        <p14:creationId xmlns:p14="http://schemas.microsoft.com/office/powerpoint/2010/main" val="425297685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697" y="127461"/>
            <a:ext cx="8438606" cy="370114"/>
          </a:xfrm>
          <a:solidFill>
            <a:schemeClr val="accent1">
              <a:lumMod val="40000"/>
              <a:lumOff val="60000"/>
            </a:schemeClr>
          </a:solidFill>
        </p:spPr>
        <p:txBody>
          <a:bodyPr>
            <a:noAutofit/>
          </a:bodyPr>
          <a:lstStyle/>
          <a:p>
            <a:pPr algn="ctr"/>
            <a:r>
              <a:rPr lang="en-US" sz="2200" dirty="0">
                <a:latin typeface="Arial" panose="020B0604020202020204" pitchFamily="34" charset="0"/>
                <a:cs typeface="Arial" panose="020B0604020202020204" pitchFamily="34" charset="0"/>
              </a:rPr>
              <a:t>New Construction Identification (NC) </a:t>
            </a:r>
            <a:r>
              <a:rPr lang="en-US" sz="2200" dirty="0" smtClean="0">
                <a:latin typeface="Arial" panose="020B0604020202020204" pitchFamily="34" charset="0"/>
                <a:cs typeface="Arial" panose="020B0604020202020204" pitchFamily="34" charset="0"/>
              </a:rPr>
              <a:t>Methodology</a:t>
            </a:r>
            <a:endParaRPr lang="en-US" sz="2200" dirty="0">
              <a:solidFill>
                <a:srgbClr val="FF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49942" y="668896"/>
            <a:ext cx="8844116" cy="5687455"/>
          </a:xfrm>
        </p:spPr>
        <p:txBody>
          <a:bodyPr>
            <a:noAutofit/>
          </a:bodyPr>
          <a:lstStyle/>
          <a:p>
            <a:pPr>
              <a:spcBef>
                <a:spcPts val="0"/>
              </a:spcBef>
            </a:pPr>
            <a:r>
              <a:rPr lang="en-US" sz="1700" dirty="0">
                <a:latin typeface="Arial" pitchFamily="34" charset="0"/>
                <a:cs typeface="Arial" pitchFamily="34" charset="0"/>
              </a:rPr>
              <a:t>Data Inputs</a:t>
            </a:r>
          </a:p>
          <a:p>
            <a:pPr lvl="1">
              <a:spcBef>
                <a:spcPts val="0"/>
              </a:spcBef>
            </a:pPr>
            <a:r>
              <a:rPr lang="en-US" sz="1400" dirty="0">
                <a:latin typeface="Arial" pitchFamily="34" charset="0"/>
                <a:cs typeface="Arial" pitchFamily="34" charset="0"/>
              </a:rPr>
              <a:t>Public Records (Deed &amp; Assessor files)</a:t>
            </a:r>
          </a:p>
          <a:p>
            <a:pPr lvl="1">
              <a:spcBef>
                <a:spcPts val="0"/>
              </a:spcBef>
            </a:pPr>
            <a:r>
              <a:rPr lang="en-US" sz="1400" dirty="0">
                <a:latin typeface="Arial" pitchFamily="34" charset="0"/>
                <a:cs typeface="Arial" pitchFamily="34" charset="0"/>
              </a:rPr>
              <a:t>Zillow API and/or Listings data</a:t>
            </a:r>
          </a:p>
          <a:p>
            <a:pPr>
              <a:spcBef>
                <a:spcPts val="0"/>
              </a:spcBef>
            </a:pPr>
            <a:r>
              <a:rPr lang="en-US" sz="1700" dirty="0">
                <a:latin typeface="Arial" pitchFamily="34" charset="0"/>
                <a:cs typeface="Arial" pitchFamily="34" charset="0"/>
              </a:rPr>
              <a:t>Identification of NC</a:t>
            </a:r>
          </a:p>
          <a:p>
            <a:pPr lvl="1">
              <a:spcBef>
                <a:spcPts val="0"/>
              </a:spcBef>
            </a:pPr>
            <a:r>
              <a:rPr lang="en-US" sz="1400" dirty="0">
                <a:latin typeface="Arial" pitchFamily="34" charset="0"/>
                <a:cs typeface="Arial" pitchFamily="34" charset="0"/>
              </a:rPr>
              <a:t>Year Built in Assessor data</a:t>
            </a:r>
          </a:p>
          <a:p>
            <a:pPr lvl="1">
              <a:spcBef>
                <a:spcPts val="0"/>
              </a:spcBef>
            </a:pPr>
            <a:r>
              <a:rPr lang="en-US" sz="1400" dirty="0">
                <a:latin typeface="Arial" pitchFamily="34" charset="0"/>
                <a:cs typeface="Arial" pitchFamily="34" charset="0"/>
              </a:rPr>
              <a:t>If Year Built is missing:</a:t>
            </a:r>
          </a:p>
          <a:p>
            <a:pPr lvl="2">
              <a:spcBef>
                <a:spcPts val="0"/>
              </a:spcBef>
            </a:pPr>
            <a:r>
              <a:rPr lang="en-US" sz="1300" dirty="0">
                <a:latin typeface="Arial" pitchFamily="34" charset="0"/>
                <a:cs typeface="Arial" pitchFamily="34" charset="0"/>
              </a:rPr>
              <a:t>Seller name (we have assembled a list of over 400 builders with their subsidiaries and key words to identify smaller builders.) If a seller is a builder and the Year Built is missing, then it is most likely a new construction that has not yet been assessed.</a:t>
            </a:r>
          </a:p>
          <a:p>
            <a:pPr lvl="2">
              <a:spcBef>
                <a:spcPts val="0"/>
              </a:spcBef>
            </a:pPr>
            <a:r>
              <a:rPr lang="en-US" sz="1300" dirty="0">
                <a:latin typeface="Arial" pitchFamily="34" charset="0"/>
                <a:cs typeface="Arial" pitchFamily="34" charset="0"/>
              </a:rPr>
              <a:t>Ping Zillow API for Year Built and Use Code. Data not perfect, along with other data helps determine status. </a:t>
            </a:r>
          </a:p>
          <a:p>
            <a:pPr lvl="2">
              <a:spcBef>
                <a:spcPts val="0"/>
              </a:spcBef>
            </a:pPr>
            <a:r>
              <a:rPr lang="en-US" sz="1300" dirty="0">
                <a:latin typeface="Arial" pitchFamily="34" charset="0"/>
                <a:cs typeface="Arial" pitchFamily="34" charset="0"/>
              </a:rPr>
              <a:t>Sellers with multiple sales that are not individuals/gov’t/lender/other corporation are most likely builders (relatively small number).</a:t>
            </a:r>
          </a:p>
          <a:p>
            <a:pPr lvl="1">
              <a:spcBef>
                <a:spcPts val="0"/>
              </a:spcBef>
            </a:pPr>
            <a:r>
              <a:rPr lang="en-US" sz="1400" dirty="0">
                <a:latin typeface="Arial" pitchFamily="34" charset="0"/>
                <a:cs typeface="Arial" pitchFamily="34" charset="0"/>
              </a:rPr>
              <a:t>Count only first sale of home as a new construction.</a:t>
            </a:r>
          </a:p>
          <a:p>
            <a:pPr>
              <a:spcBef>
                <a:spcPts val="0"/>
              </a:spcBef>
            </a:pPr>
            <a:r>
              <a:rPr lang="en-US" sz="1700" dirty="0">
                <a:latin typeface="Arial" pitchFamily="34" charset="0"/>
                <a:cs typeface="Arial" pitchFamily="34" charset="0"/>
              </a:rPr>
              <a:t>Verification – Quality Control, Quality Control, Quality Control</a:t>
            </a:r>
          </a:p>
          <a:p>
            <a:pPr lvl="1">
              <a:spcBef>
                <a:spcPts val="0"/>
              </a:spcBef>
            </a:pPr>
            <a:r>
              <a:rPr lang="en-US" sz="1400" dirty="0">
                <a:latin typeface="Arial" pitchFamily="34" charset="0"/>
                <a:cs typeface="Arial" pitchFamily="34" charset="0"/>
              </a:rPr>
              <a:t>Random sampling and checking of new constructions and existing homes using Zillow data, Google street view/satellite images.</a:t>
            </a:r>
          </a:p>
          <a:p>
            <a:pPr lvl="1">
              <a:spcBef>
                <a:spcPts val="0"/>
              </a:spcBef>
            </a:pPr>
            <a:r>
              <a:rPr lang="en-US" sz="1400" dirty="0">
                <a:latin typeface="Arial" pitchFamily="34" charset="0"/>
                <a:cs typeface="Arial" pitchFamily="34" charset="0"/>
              </a:rPr>
              <a:t>Find </a:t>
            </a:r>
            <a:r>
              <a:rPr lang="en-US" sz="1400" dirty="0" smtClean="0">
                <a:latin typeface="Arial" pitchFamily="34" charset="0"/>
                <a:cs typeface="Arial" pitchFamily="34" charset="0"/>
              </a:rPr>
              <a:t>2% </a:t>
            </a:r>
            <a:r>
              <a:rPr lang="en-US" sz="1400" dirty="0">
                <a:latin typeface="Arial" pitchFamily="34" charset="0"/>
                <a:cs typeface="Arial" pitchFamily="34" charset="0"/>
              </a:rPr>
              <a:t>false positives and </a:t>
            </a:r>
            <a:r>
              <a:rPr lang="en-US" sz="1400" dirty="0" smtClean="0">
                <a:latin typeface="Arial" pitchFamily="34" charset="0"/>
                <a:cs typeface="Arial" pitchFamily="34" charset="0"/>
              </a:rPr>
              <a:t>1% </a:t>
            </a:r>
            <a:r>
              <a:rPr lang="en-US" sz="1400" dirty="0">
                <a:latin typeface="Arial" pitchFamily="34" charset="0"/>
                <a:cs typeface="Arial" pitchFamily="34" charset="0"/>
              </a:rPr>
              <a:t>false negatives.</a:t>
            </a:r>
          </a:p>
          <a:p>
            <a:pPr lvl="1">
              <a:spcBef>
                <a:spcPts val="0"/>
              </a:spcBef>
            </a:pPr>
            <a:r>
              <a:rPr lang="en-US" sz="1400" dirty="0">
                <a:latin typeface="Arial" pitchFamily="34" charset="0"/>
                <a:cs typeface="Arial" pitchFamily="34" charset="0"/>
              </a:rPr>
              <a:t>Builder example: AEI NC found </a:t>
            </a:r>
            <a:r>
              <a:rPr lang="en-US" sz="1400" dirty="0" smtClean="0">
                <a:latin typeface="Arial" pitchFamily="34" charset="0"/>
                <a:cs typeface="Arial" pitchFamily="34" charset="0"/>
              </a:rPr>
              <a:t>93% </a:t>
            </a:r>
            <a:r>
              <a:rPr lang="en-US" sz="1400" dirty="0">
                <a:latin typeface="Arial" pitchFamily="34" charset="0"/>
                <a:cs typeface="Arial" pitchFamily="34" charset="0"/>
              </a:rPr>
              <a:t>of DR Horton sales (unweighted) and </a:t>
            </a:r>
            <a:r>
              <a:rPr lang="en-US" sz="1400" dirty="0" smtClean="0">
                <a:latin typeface="Arial" pitchFamily="34" charset="0"/>
                <a:cs typeface="Arial" pitchFamily="34" charset="0"/>
              </a:rPr>
              <a:t>105% </a:t>
            </a:r>
            <a:r>
              <a:rPr lang="en-US" sz="1400" dirty="0">
                <a:latin typeface="Arial" pitchFamily="34" charset="0"/>
                <a:cs typeface="Arial" pitchFamily="34" charset="0"/>
              </a:rPr>
              <a:t>(weighted)</a:t>
            </a:r>
          </a:p>
          <a:p>
            <a:pPr>
              <a:spcBef>
                <a:spcPts val="0"/>
              </a:spcBef>
            </a:pPr>
            <a:r>
              <a:rPr lang="en-US" sz="1700" dirty="0">
                <a:latin typeface="Arial" pitchFamily="34" charset="0"/>
                <a:cs typeface="Arial" pitchFamily="34" charset="0"/>
              </a:rPr>
              <a:t>Final dataset allows us to:</a:t>
            </a:r>
          </a:p>
          <a:p>
            <a:pPr lvl="1">
              <a:spcBef>
                <a:spcPts val="0"/>
              </a:spcBef>
            </a:pPr>
            <a:r>
              <a:rPr lang="en-US" sz="1400" dirty="0">
                <a:latin typeface="Arial" pitchFamily="34" charset="0"/>
                <a:cs typeface="Arial" pitchFamily="34" charset="0"/>
              </a:rPr>
              <a:t>Monitor new constructions at the property level,</a:t>
            </a:r>
          </a:p>
          <a:p>
            <a:pPr lvl="1">
              <a:spcBef>
                <a:spcPts val="0"/>
              </a:spcBef>
            </a:pPr>
            <a:r>
              <a:rPr lang="en-US" sz="1400" dirty="0">
                <a:latin typeface="Arial" pitchFamily="34" charset="0"/>
                <a:cs typeface="Arial" pitchFamily="34" charset="0"/>
              </a:rPr>
              <a:t>Accurately estimate new home sales at fine geographic levels when combined with Home Sales #s,</a:t>
            </a:r>
          </a:p>
          <a:p>
            <a:pPr lvl="1">
              <a:spcBef>
                <a:spcPts val="0"/>
              </a:spcBef>
            </a:pPr>
            <a:r>
              <a:rPr lang="en-US" sz="1400" dirty="0">
                <a:latin typeface="Arial" pitchFamily="34" charset="0"/>
                <a:cs typeface="Arial" pitchFamily="34" charset="0"/>
              </a:rPr>
              <a:t>Estimate additions to the existing housing stock when combined with Assessor data,</a:t>
            </a:r>
          </a:p>
          <a:p>
            <a:pPr lvl="1">
              <a:spcBef>
                <a:spcPts val="0"/>
              </a:spcBef>
            </a:pPr>
            <a:r>
              <a:rPr lang="en-US" sz="1400" dirty="0">
                <a:latin typeface="Arial" pitchFamily="34" charset="0"/>
                <a:cs typeface="Arial" pitchFamily="34" charset="0"/>
              </a:rPr>
              <a:t>Estimate sales by builder and track builder, and</a:t>
            </a:r>
          </a:p>
          <a:p>
            <a:pPr lvl="1">
              <a:spcBef>
                <a:spcPts val="0"/>
              </a:spcBef>
            </a:pPr>
            <a:r>
              <a:rPr lang="en-US" sz="1400" dirty="0">
                <a:latin typeface="Arial" pitchFamily="34" charset="0"/>
                <a:cs typeface="Arial" pitchFamily="34" charset="0"/>
              </a:rPr>
              <a:t>Combine new construction numbers with Months’ Supply and house price appreciation.</a:t>
            </a:r>
          </a:p>
          <a:p>
            <a:pPr>
              <a:spcBef>
                <a:spcPts val="0"/>
              </a:spcBef>
            </a:pPr>
            <a:r>
              <a:rPr lang="en-US" sz="1700" dirty="0">
                <a:latin typeface="Arial" pitchFamily="34" charset="0"/>
                <a:cs typeface="Arial" pitchFamily="34" charset="0"/>
              </a:rPr>
              <a:t>Other considerations</a:t>
            </a:r>
          </a:p>
          <a:p>
            <a:pPr lvl="1">
              <a:spcBef>
                <a:spcPts val="0"/>
              </a:spcBef>
            </a:pPr>
            <a:r>
              <a:rPr lang="en-US" sz="1400" dirty="0">
                <a:latin typeface="Arial" pitchFamily="34" charset="0"/>
                <a:cs typeface="Arial" pitchFamily="34" charset="0"/>
              </a:rPr>
              <a:t>Lag in data; originally estimated at ~4 quarters; with more data processed, looks like 1-2 months.</a:t>
            </a:r>
          </a:p>
          <a:p>
            <a:pPr lvl="1">
              <a:spcBef>
                <a:spcPts val="0"/>
              </a:spcBef>
            </a:pPr>
            <a:r>
              <a:rPr lang="en-US" sz="1400" dirty="0">
                <a:latin typeface="Arial" pitchFamily="34" charset="0"/>
                <a:cs typeface="Arial" pitchFamily="34" charset="0"/>
              </a:rPr>
              <a:t>Hard to identify owner-built homes without a long lag. </a:t>
            </a:r>
          </a:p>
        </p:txBody>
      </p:sp>
      <p:sp>
        <p:nvSpPr>
          <p:cNvPr id="4" name="Slide Number Placeholder 3"/>
          <p:cNvSpPr>
            <a:spLocks noGrp="1"/>
          </p:cNvSpPr>
          <p:nvPr>
            <p:ph type="sldNum" sz="quarter" idx="12"/>
          </p:nvPr>
        </p:nvSpPr>
        <p:spPr/>
        <p:txBody>
          <a:bodyPr/>
          <a:lstStyle/>
          <a:p>
            <a:fld id="{AA64661E-BB1B-4562-AFE2-BCC756829917}" type="slidenum">
              <a:rPr lang="en-US" smtClean="0"/>
              <a:pPr/>
              <a:t>44</a:t>
            </a:fld>
            <a:endParaRPr lang="en-US" dirty="0"/>
          </a:p>
        </p:txBody>
      </p:sp>
    </p:spTree>
    <p:extLst>
      <p:ext uri="{BB962C8B-B14F-4D97-AF65-F5344CB8AC3E}">
        <p14:creationId xmlns:p14="http://schemas.microsoft.com/office/powerpoint/2010/main" val="194485891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9961" y="992776"/>
            <a:ext cx="8186839" cy="5620783"/>
          </a:xfrm>
        </p:spPr>
        <p:txBody>
          <a:bodyPr>
            <a:noAutofit/>
          </a:bodyPr>
          <a:lstStyle/>
          <a:p>
            <a:pPr marL="0" indent="0" fontAlgn="base">
              <a:buNone/>
            </a:pPr>
            <a:r>
              <a:rPr lang="en-US" sz="1200" b="1" dirty="0">
                <a:latin typeface="Arial" panose="020B0604020202020204" pitchFamily="34" charset="0"/>
                <a:cs typeface="Arial" panose="020B0604020202020204" pitchFamily="34" charset="0"/>
              </a:rPr>
              <a:t>Methodology</a:t>
            </a:r>
          </a:p>
          <a:p>
            <a:pPr fontAlgn="base">
              <a:lnSpc>
                <a:spcPct val="100000"/>
              </a:lnSpc>
            </a:pPr>
            <a:r>
              <a:rPr lang="en-US" sz="1200" dirty="0">
                <a:latin typeface="Arial" panose="020B0604020202020204" pitchFamily="34" charset="0"/>
                <a:cs typeface="Arial" panose="020B0604020202020204" pitchFamily="34" charset="0"/>
              </a:rPr>
              <a:t>AEI-adjusted land price and land share indicators are based on data for 2012 from “</a:t>
            </a:r>
            <a:r>
              <a:rPr lang="en-US" sz="1200" dirty="0">
                <a:latin typeface="Arial" panose="020B0604020202020204" pitchFamily="34" charset="0"/>
                <a:cs typeface="Arial" panose="020B0604020202020204" pitchFamily="34" charset="0"/>
                <a:hlinkClick r:id="rId2"/>
              </a:rPr>
              <a:t>The Price of Residential Land for Counties, ZIP Codes, and Census Tracts in the United States</a:t>
            </a:r>
            <a:r>
              <a:rPr lang="en-US" sz="1200" dirty="0">
                <a:latin typeface="Arial" panose="020B0604020202020204" pitchFamily="34" charset="0"/>
                <a:cs typeface="Arial" panose="020B0604020202020204" pitchFamily="34" charset="0"/>
              </a:rPr>
              <a:t>” ​by Davis (Rutgers), Larson (FHFA), Oliner (AEI), and </a:t>
            </a:r>
            <a:r>
              <a:rPr lang="en-US" sz="1200" dirty="0" err="1">
                <a:latin typeface="Arial" panose="020B0604020202020204" pitchFamily="34" charset="0"/>
                <a:cs typeface="Arial" panose="020B0604020202020204" pitchFamily="34" charset="0"/>
              </a:rPr>
              <a:t>Shui</a:t>
            </a:r>
            <a:r>
              <a:rPr lang="en-US" sz="1200" dirty="0">
                <a:latin typeface="Arial" panose="020B0604020202020204" pitchFamily="34" charset="0"/>
                <a:cs typeface="Arial" panose="020B0604020202020204" pitchFamily="34" charset="0"/>
              </a:rPr>
              <a:t> (FHFA). However, due to potential biases (anchored to tax assessments and a limitation to GSE appraisals), the Davis et al. data likely understate the amount of home price appreciation and, by extension, the amount of increase in land prices. Therefore, we enhance the Davis et al. data using AEI’s constant-quality </a:t>
            </a:r>
            <a:r>
              <a:rPr lang="en-US" sz="1200" dirty="0">
                <a:latin typeface="Arial" panose="020B0604020202020204" pitchFamily="34" charset="0"/>
                <a:cs typeface="Arial" panose="020B0604020202020204" pitchFamily="34" charset="0"/>
                <a:hlinkClick r:id="rId3"/>
              </a:rPr>
              <a:t>home price appreciation index</a:t>
            </a:r>
            <a:r>
              <a:rPr lang="en-US" sz="1200" dirty="0">
                <a:latin typeface="Arial" panose="020B0604020202020204" pitchFamily="34" charset="0"/>
                <a:cs typeface="Arial" panose="020B0604020202020204" pitchFamily="34" charset="0"/>
              </a:rPr>
              <a:t>. </a:t>
            </a:r>
          </a:p>
          <a:p>
            <a:pPr marL="0" indent="0" fontAlgn="base">
              <a:buNone/>
            </a:pPr>
            <a:r>
              <a:rPr lang="en-US" sz="1200" b="1" dirty="0">
                <a:latin typeface="Arial" panose="020B0604020202020204" pitchFamily="34" charset="0"/>
                <a:cs typeface="Arial" panose="020B0604020202020204" pitchFamily="34" charset="0"/>
              </a:rPr>
              <a:t>How exactly is the AEI adjustment done?</a:t>
            </a:r>
          </a:p>
          <a:p>
            <a:r>
              <a:rPr lang="en-US" sz="1200" dirty="0">
                <a:latin typeface="Arial" panose="020B0604020202020204" pitchFamily="34" charset="0"/>
                <a:cs typeface="Arial" panose="020B0604020202020204" pitchFamily="34" charset="0"/>
              </a:rPr>
              <a:t>The AEI-adjusted data use the 2012 land prices and shares from the Davis et al. paper as a stake in the ground. These values are then rolled forward in time using various </a:t>
            </a:r>
            <a:r>
              <a:rPr lang="en-US" sz="1200" dirty="0" smtClean="0">
                <a:latin typeface="Arial" panose="020B0604020202020204" pitchFamily="34" charset="0"/>
                <a:cs typeface="Arial" panose="020B0604020202020204" pitchFamily="34" charset="0"/>
              </a:rPr>
              <a:t>AEI and </a:t>
            </a:r>
            <a:r>
              <a:rPr lang="en-US" sz="1200" dirty="0" err="1" smtClean="0">
                <a:latin typeface="Arial" panose="020B0604020202020204" pitchFamily="34" charset="0"/>
                <a:cs typeface="Arial" panose="020B0604020202020204" pitchFamily="34" charset="0"/>
              </a:rPr>
              <a:t>CoreLogic</a:t>
            </a:r>
            <a:r>
              <a:rPr lang="en-US" sz="1200" dirty="0" smtClean="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metrics and assumptions. </a:t>
            </a:r>
          </a:p>
          <a:p>
            <a:pPr marL="0" indent="0">
              <a:buNone/>
            </a:pPr>
            <a:r>
              <a:rPr lang="en-US" sz="1200" b="1" dirty="0">
                <a:latin typeface="Arial" panose="020B0604020202020204" pitchFamily="34" charset="0"/>
                <a:cs typeface="Arial" panose="020B0604020202020204" pitchFamily="34" charset="0"/>
              </a:rPr>
              <a:t>Data:</a:t>
            </a:r>
          </a:p>
          <a:p>
            <a:pPr lvl="0"/>
            <a:r>
              <a:rPr lang="en-US" sz="1200" dirty="0">
                <a:latin typeface="Arial" panose="020B0604020202020204" pitchFamily="34" charset="0"/>
                <a:cs typeface="Arial" panose="020B0604020202020204" pitchFamily="34" charset="0"/>
              </a:rPr>
              <a:t>AEI constant-quality HPA series: This is an annual series for each </a:t>
            </a:r>
            <a:r>
              <a:rPr lang="en-US" sz="1200" dirty="0" smtClean="0">
                <a:latin typeface="Arial" panose="020B0604020202020204" pitchFamily="34" charset="0"/>
                <a:cs typeface="Arial" panose="020B0604020202020204" pitchFamily="34" charset="0"/>
              </a:rPr>
              <a:t>ZIP </a:t>
            </a:r>
            <a:r>
              <a:rPr lang="en-US" sz="1200" dirty="0">
                <a:latin typeface="Arial" panose="020B0604020202020204" pitchFamily="34" charset="0"/>
                <a:cs typeface="Arial" panose="020B0604020202020204" pitchFamily="34" charset="0"/>
              </a:rPr>
              <a:t>code indexed to 0 in 2012.</a:t>
            </a:r>
          </a:p>
          <a:p>
            <a:pPr lvl="0"/>
            <a:r>
              <a:rPr lang="en-US" sz="1200" dirty="0">
                <a:latin typeface="Arial" panose="020B0604020202020204" pitchFamily="34" charset="0"/>
                <a:cs typeface="Arial" panose="020B0604020202020204" pitchFamily="34" charset="0"/>
              </a:rPr>
              <a:t>AEI’s public records dataset: We use the 2012 average sale price for each ZIP code</a:t>
            </a:r>
            <a:r>
              <a:rPr lang="en-US" sz="1200" dirty="0" smtClean="0">
                <a:latin typeface="Arial" panose="020B0604020202020204" pitchFamily="34" charset="0"/>
                <a:cs typeface="Arial" panose="020B0604020202020204" pitchFamily="34" charset="0"/>
              </a:rPr>
              <a:t>.</a:t>
            </a:r>
          </a:p>
          <a:p>
            <a:pPr lvl="0"/>
            <a:r>
              <a:rPr lang="en-US" sz="1200" dirty="0" err="1" smtClean="0">
                <a:latin typeface="Arial" panose="020B0604020202020204" pitchFamily="34" charset="0"/>
                <a:cs typeface="Arial" panose="020B0604020202020204" pitchFamily="34" charset="0"/>
              </a:rPr>
              <a:t>CoreLogic’s</a:t>
            </a:r>
            <a:r>
              <a:rPr lang="en-US" sz="1200" dirty="0" smtClean="0">
                <a:latin typeface="Arial" panose="020B0604020202020204" pitchFamily="34" charset="0"/>
                <a:cs typeface="Arial" panose="020B0604020202020204" pitchFamily="34" charset="0"/>
              </a:rPr>
              <a:t> Construction Cost Index: This is an annual series for each three-digit ZIP code.</a:t>
            </a:r>
          </a:p>
          <a:p>
            <a:pPr marL="0" indent="0">
              <a:buNone/>
            </a:pPr>
            <a:r>
              <a:rPr lang="en-US" sz="1200" b="1" dirty="0" smtClean="0">
                <a:latin typeface="Arial" panose="020B0604020202020204" pitchFamily="34" charset="0"/>
                <a:cs typeface="Arial" panose="020B0604020202020204" pitchFamily="34" charset="0"/>
              </a:rPr>
              <a:t>Assumptions:</a:t>
            </a:r>
          </a:p>
          <a:p>
            <a:pPr lvl="0"/>
            <a:r>
              <a:rPr lang="en-US" sz="1200" dirty="0" smtClean="0">
                <a:latin typeface="Arial" panose="020B0604020202020204" pitchFamily="34" charset="0"/>
                <a:cs typeface="Arial" panose="020B0604020202020204" pitchFamily="34" charset="0"/>
              </a:rPr>
              <a:t>The </a:t>
            </a:r>
            <a:r>
              <a:rPr lang="en-US" sz="1200" dirty="0">
                <a:latin typeface="Arial" panose="020B0604020202020204" pitchFamily="34" charset="0"/>
                <a:cs typeface="Arial" panose="020B0604020202020204" pitchFamily="34" charset="0"/>
              </a:rPr>
              <a:t>structure value in 2012 is approximated using the 2012 land share from the Davis et al. dataset and AEI’s average sale price. </a:t>
            </a:r>
          </a:p>
          <a:p>
            <a:pPr lvl="0"/>
            <a:r>
              <a:rPr lang="en-US" sz="1200" dirty="0">
                <a:latin typeface="Arial" panose="020B0604020202020204" pitchFamily="34" charset="0"/>
                <a:cs typeface="Arial" panose="020B0604020202020204" pitchFamily="34" charset="0"/>
              </a:rPr>
              <a:t>The structure </a:t>
            </a:r>
            <a:r>
              <a:rPr lang="en-US" sz="1200" dirty="0" smtClean="0">
                <a:latin typeface="Arial" panose="020B0604020202020204" pitchFamily="34" charset="0"/>
                <a:cs typeface="Arial" panose="020B0604020202020204" pitchFamily="34" charset="0"/>
              </a:rPr>
              <a:t>value is rolled forward using </a:t>
            </a:r>
            <a:r>
              <a:rPr lang="en-US" sz="1200" dirty="0" err="1" smtClean="0">
                <a:latin typeface="Arial" panose="020B0604020202020204" pitchFamily="34" charset="0"/>
                <a:cs typeface="Arial" panose="020B0604020202020204" pitchFamily="34" charset="0"/>
              </a:rPr>
              <a:t>CoreLogic’s</a:t>
            </a:r>
            <a:r>
              <a:rPr lang="en-US" sz="1200" dirty="0" smtClean="0">
                <a:latin typeface="Arial" panose="020B0604020202020204" pitchFamily="34" charset="0"/>
                <a:cs typeface="Arial" panose="020B0604020202020204" pitchFamily="34" charset="0"/>
              </a:rPr>
              <a:t> Construction Cost Index on three-digit ZIP code level.</a:t>
            </a:r>
            <a:endParaRPr lang="en-US" sz="1200" dirty="0">
              <a:latin typeface="Arial" panose="020B0604020202020204" pitchFamily="34" charset="0"/>
              <a:cs typeface="Arial" panose="020B0604020202020204" pitchFamily="34" charset="0"/>
            </a:endParaRPr>
          </a:p>
          <a:p>
            <a:pPr lvl="0"/>
            <a:r>
              <a:rPr lang="en-US" sz="1200" dirty="0">
                <a:latin typeface="Arial" panose="020B0604020202020204" pitchFamily="34" charset="0"/>
                <a:cs typeface="Arial" panose="020B0604020202020204" pitchFamily="34" charset="0"/>
              </a:rPr>
              <a:t>The average sale price is rolled forward using its 2012 value and the constant-quality HPA series.</a:t>
            </a:r>
          </a:p>
          <a:p>
            <a:r>
              <a:rPr lang="en-US" sz="1200" dirty="0">
                <a:latin typeface="Arial" panose="020B0604020202020204" pitchFamily="34" charset="0"/>
                <a:cs typeface="Arial" panose="020B0604020202020204" pitchFamily="34" charset="0"/>
              </a:rPr>
              <a:t>The land share for any year is calculated as the difference between </a:t>
            </a:r>
            <a:r>
              <a:rPr lang="en-US" sz="1200" dirty="0" smtClean="0">
                <a:latin typeface="Arial" panose="020B0604020202020204" pitchFamily="34" charset="0"/>
                <a:cs typeface="Arial" panose="020B0604020202020204" pitchFamily="34" charset="0"/>
              </a:rPr>
              <a:t>100% </a:t>
            </a:r>
            <a:r>
              <a:rPr lang="en-US" sz="1200" dirty="0">
                <a:latin typeface="Arial" panose="020B0604020202020204" pitchFamily="34" charset="0"/>
                <a:cs typeface="Arial" panose="020B0604020202020204" pitchFamily="34" charset="0"/>
              </a:rPr>
              <a:t>and the ratio of that year’s adjusted structure value and adjusted average sale price. Once a year’s land share for a ZIP code is known, we adjust the 2012 land prices according to the changes in the land share over time.</a:t>
            </a:r>
          </a:p>
          <a:p>
            <a:r>
              <a:rPr lang="en-US" sz="1200" dirty="0">
                <a:latin typeface="Arial" panose="020B0604020202020204" pitchFamily="34" charset="0"/>
                <a:cs typeface="Arial" panose="020B0604020202020204" pitchFamily="34" charset="0"/>
              </a:rPr>
              <a:t>Detailed methodology can be found here: </a:t>
            </a:r>
            <a:r>
              <a:rPr lang="en-US" sz="1200" dirty="0">
                <a:latin typeface="Arial" panose="020B0604020202020204" pitchFamily="34" charset="0"/>
                <a:cs typeface="Arial" panose="020B0604020202020204" pitchFamily="34" charset="0"/>
                <a:hlinkClick r:id="rId4"/>
              </a:rPr>
              <a:t>https://</a:t>
            </a:r>
            <a:r>
              <a:rPr lang="en-US" sz="1200" dirty="0" smtClean="0">
                <a:latin typeface="Arial" panose="020B0604020202020204" pitchFamily="34" charset="0"/>
                <a:cs typeface="Arial" panose="020B0604020202020204" pitchFamily="34" charset="0"/>
                <a:hlinkClick r:id="rId4"/>
              </a:rPr>
              <a:t>www.aei.org/wp-content/uploads/2021/05/AEI-adjusted-Land-Price-and-Land-Share-Indicators-Methodology.pdf?x91208</a:t>
            </a:r>
            <a:r>
              <a:rPr lang="en-US" sz="1200" dirty="0" smtClean="0">
                <a:latin typeface="Arial" panose="020B0604020202020204" pitchFamily="34" charset="0"/>
                <a:cs typeface="Arial" panose="020B0604020202020204" pitchFamily="34" charset="0"/>
              </a:rPr>
              <a:t> </a:t>
            </a:r>
            <a:endParaRPr lang="en-US" sz="105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AA64661E-BB1B-4562-AFE2-BCC756829917}" type="slidenum">
              <a:rPr lang="en-US" smtClean="0"/>
              <a:pPr/>
              <a:t>45</a:t>
            </a:fld>
            <a:endParaRPr lang="en-US" dirty="0"/>
          </a:p>
        </p:txBody>
      </p:sp>
      <p:sp>
        <p:nvSpPr>
          <p:cNvPr id="7" name="Title 1"/>
          <p:cNvSpPr>
            <a:spLocks noGrp="1"/>
          </p:cNvSpPr>
          <p:nvPr>
            <p:ph type="title"/>
          </p:nvPr>
        </p:nvSpPr>
        <p:spPr>
          <a:xfrm>
            <a:off x="457200" y="228599"/>
            <a:ext cx="8229600" cy="764177"/>
          </a:xfrm>
          <a:solidFill>
            <a:schemeClr val="accent1">
              <a:lumMod val="40000"/>
              <a:lumOff val="60000"/>
            </a:schemeClr>
          </a:solidFill>
        </p:spPr>
        <p:txBody>
          <a:bodyPr>
            <a:noAutofit/>
          </a:bodyPr>
          <a:lstStyle/>
          <a:p>
            <a:pPr algn="ctr"/>
            <a:r>
              <a:rPr lang="en-US" sz="2600" dirty="0">
                <a:latin typeface="Arial" panose="020B0604020202020204" pitchFamily="34" charset="0"/>
                <a:cs typeface="Arial" panose="020B0604020202020204" pitchFamily="34" charset="0"/>
              </a:rPr>
              <a:t>AEI-adjusted Land Prices </a:t>
            </a:r>
            <a:br>
              <a:rPr lang="en-US" sz="2600" dirty="0">
                <a:latin typeface="Arial" panose="020B0604020202020204" pitchFamily="34" charset="0"/>
                <a:cs typeface="Arial" panose="020B0604020202020204" pitchFamily="34" charset="0"/>
              </a:rPr>
            </a:br>
            <a:r>
              <a:rPr lang="en-US" sz="2600" dirty="0">
                <a:latin typeface="Arial" panose="020B0604020202020204" pitchFamily="34" charset="0"/>
                <a:cs typeface="Arial" panose="020B0604020202020204" pitchFamily="34" charset="0"/>
              </a:rPr>
              <a:t>and Land Shares Methodology</a:t>
            </a:r>
          </a:p>
        </p:txBody>
      </p:sp>
    </p:spTree>
    <p:extLst>
      <p:ext uri="{BB962C8B-B14F-4D97-AF65-F5344CB8AC3E}">
        <p14:creationId xmlns:p14="http://schemas.microsoft.com/office/powerpoint/2010/main" val="321705659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571" y="152400"/>
            <a:ext cx="8536858" cy="515510"/>
          </a:xfrm>
          <a:solidFill>
            <a:schemeClr val="accent1">
              <a:lumMod val="40000"/>
              <a:lumOff val="60000"/>
            </a:schemeClr>
          </a:solidFill>
        </p:spPr>
        <p:txBody>
          <a:bodyPr>
            <a:noAutofit/>
          </a:bodyPr>
          <a:lstStyle/>
          <a:p>
            <a:pPr algn="ctr"/>
            <a:r>
              <a:rPr lang="en-US" sz="2400" dirty="0">
                <a:latin typeface="Arial" panose="020B0604020202020204" pitchFamily="34" charset="0"/>
                <a:cs typeface="Arial" panose="020B0604020202020204" pitchFamily="34" charset="0"/>
              </a:rPr>
              <a:t>AEI </a:t>
            </a:r>
            <a:r>
              <a:rPr lang="en-US" sz="2400" dirty="0" smtClean="0">
                <a:latin typeface="Arial" panose="020B0604020202020204" pitchFamily="34" charset="0"/>
                <a:cs typeface="Arial" panose="020B0604020202020204" pitchFamily="34" charset="0"/>
              </a:rPr>
              <a:t>Market Indicator </a:t>
            </a:r>
            <a:r>
              <a:rPr lang="en-US" sz="2400" dirty="0" err="1" smtClean="0">
                <a:latin typeface="Arial" panose="020B0604020202020204" pitchFamily="34" charset="0"/>
                <a:cs typeface="Arial" panose="020B0604020202020204" pitchFamily="34" charset="0"/>
              </a:rPr>
              <a:t>Nowcast</a:t>
            </a:r>
            <a:r>
              <a:rPr lang="en-US" sz="2400" dirty="0" smtClean="0">
                <a:latin typeface="Arial" panose="020B0604020202020204" pitchFamily="34" charset="0"/>
                <a:cs typeface="Arial" panose="020B0604020202020204" pitchFamily="34" charset="0"/>
              </a:rPr>
              <a:t> using </a:t>
            </a:r>
            <a:r>
              <a:rPr lang="en-US" sz="2400" dirty="0">
                <a:latin typeface="Arial" panose="020B0604020202020204" pitchFamily="34" charset="0"/>
                <a:cs typeface="Arial" panose="020B0604020202020204" pitchFamily="34" charset="0"/>
              </a:rPr>
              <a:t>Optimal Blue Data</a:t>
            </a:r>
          </a:p>
        </p:txBody>
      </p:sp>
      <p:sp>
        <p:nvSpPr>
          <p:cNvPr id="3" name="Content Placeholder 2"/>
          <p:cNvSpPr>
            <a:spLocks noGrp="1"/>
          </p:cNvSpPr>
          <p:nvPr>
            <p:ph idx="1"/>
          </p:nvPr>
        </p:nvSpPr>
        <p:spPr>
          <a:xfrm>
            <a:off x="149942" y="834887"/>
            <a:ext cx="8844116" cy="5783895"/>
          </a:xfrm>
        </p:spPr>
        <p:txBody>
          <a:bodyPr>
            <a:noAutofit/>
          </a:bodyPr>
          <a:lstStyle/>
          <a:p>
            <a:pPr lvl="1"/>
            <a:r>
              <a:rPr lang="en-US" sz="1400" dirty="0">
                <a:latin typeface="Arial" pitchFamily="34" charset="0"/>
                <a:cs typeface="Arial" pitchFamily="34" charset="0"/>
              </a:rPr>
              <a:t>The AEI Housing Center is providing near-real time Flash Housing Market Indicators (HMI) during the coronavirus (COVID-19) era. Released each Monday, the Flash HMIs will provide weekly insights on:</a:t>
            </a:r>
          </a:p>
          <a:p>
            <a:pPr lvl="2"/>
            <a:r>
              <a:rPr lang="en-US" sz="1400" dirty="0">
                <a:latin typeface="Arial" pitchFamily="34" charset="0"/>
                <a:cs typeface="Arial" pitchFamily="34" charset="0"/>
              </a:rPr>
              <a:t>house prices,</a:t>
            </a:r>
          </a:p>
          <a:p>
            <a:pPr lvl="2"/>
            <a:r>
              <a:rPr lang="en-US" sz="1400" dirty="0">
                <a:latin typeface="Arial" pitchFamily="34" charset="0"/>
                <a:cs typeface="Arial" pitchFamily="34" charset="0"/>
              </a:rPr>
              <a:t>credit underwriting standards,</a:t>
            </a:r>
          </a:p>
          <a:p>
            <a:pPr lvl="2"/>
            <a:r>
              <a:rPr lang="en-US" sz="1400" dirty="0">
                <a:latin typeface="Arial" pitchFamily="34" charset="0"/>
                <a:cs typeface="Arial" pitchFamily="34" charset="0"/>
              </a:rPr>
              <a:t>purchase and refinance origination trends</a:t>
            </a:r>
          </a:p>
          <a:p>
            <a:pPr lvl="2"/>
            <a:r>
              <a:rPr lang="en-US" sz="1400" dirty="0">
                <a:latin typeface="Arial" pitchFamily="34" charset="0"/>
                <a:cs typeface="Arial" pitchFamily="34" charset="0"/>
              </a:rPr>
              <a:t>cash out amounts, and </a:t>
            </a:r>
          </a:p>
          <a:p>
            <a:pPr lvl="2"/>
            <a:r>
              <a:rPr lang="en-US" sz="1400" dirty="0">
                <a:latin typeface="Arial" pitchFamily="34" charset="0"/>
                <a:cs typeface="Arial" pitchFamily="34" charset="0"/>
              </a:rPr>
              <a:t>much more.</a:t>
            </a:r>
          </a:p>
          <a:p>
            <a:pPr marL="457200" lvl="1" indent="0">
              <a:buNone/>
            </a:pPr>
            <a:endParaRPr lang="en-US" sz="800" dirty="0">
              <a:latin typeface="Arial" pitchFamily="34" charset="0"/>
              <a:cs typeface="Arial" pitchFamily="34" charset="0"/>
            </a:endParaRPr>
          </a:p>
          <a:p>
            <a:pPr lvl="1"/>
            <a:r>
              <a:rPr lang="en-US" sz="1400" dirty="0">
                <a:latin typeface="Arial" pitchFamily="34" charset="0"/>
                <a:cs typeface="Arial" pitchFamily="34" charset="0"/>
              </a:rPr>
              <a:t>What is the significance</a:t>
            </a:r>
          </a:p>
          <a:p>
            <a:pPr lvl="2"/>
            <a:r>
              <a:rPr lang="en-US" sz="1400" dirty="0">
                <a:latin typeface="Arial" pitchFamily="34" charset="0"/>
                <a:cs typeface="Arial" pitchFamily="34" charset="0"/>
              </a:rPr>
              <a:t>The Flash Housing Market Indicators reports are possible thanks to newly acquired data from </a:t>
            </a:r>
            <a:r>
              <a:rPr lang="en-US" sz="1400" dirty="0">
                <a:latin typeface="Arial" pitchFamily="34" charset="0"/>
                <a:cs typeface="Arial" pitchFamily="34" charset="0"/>
                <a:hlinkClick r:id="rId2"/>
              </a:rPr>
              <a:t>Optimal Blue</a:t>
            </a:r>
            <a:r>
              <a:rPr lang="en-US" sz="1400" dirty="0">
                <a:latin typeface="Arial" pitchFamily="34" charset="0"/>
                <a:cs typeface="Arial" pitchFamily="34" charset="0"/>
              </a:rPr>
              <a:t>, a rate lock software provider with roughly a third market coverage.</a:t>
            </a:r>
          </a:p>
          <a:p>
            <a:pPr lvl="2"/>
            <a:r>
              <a:rPr lang="en-US" sz="1400" dirty="0">
                <a:latin typeface="Arial" pitchFamily="34" charset="0"/>
                <a:cs typeface="Arial" pitchFamily="34" charset="0"/>
              </a:rPr>
              <a:t>After extensive historical analysis of Optimal Blue data going back 7 years, we have concluded that these rate lock data track closely those reported in our National Mortgage Risk Index (</a:t>
            </a:r>
            <a:r>
              <a:rPr lang="en-US" sz="1400" dirty="0" smtClean="0">
                <a:latin typeface="Arial" pitchFamily="34" charset="0"/>
                <a:cs typeface="Arial" pitchFamily="34" charset="0"/>
              </a:rPr>
              <a:t>NMDR), </a:t>
            </a:r>
            <a:r>
              <a:rPr lang="en-US" sz="1400" dirty="0">
                <a:latin typeface="Arial" pitchFamily="34" charset="0"/>
                <a:cs typeface="Arial" pitchFamily="34" charset="0"/>
              </a:rPr>
              <a:t>which </a:t>
            </a:r>
            <a:r>
              <a:rPr lang="en-US" sz="1400">
                <a:latin typeface="Arial" pitchFamily="34" charset="0"/>
                <a:cs typeface="Arial" pitchFamily="34" charset="0"/>
              </a:rPr>
              <a:t>cover </a:t>
            </a:r>
            <a:r>
              <a:rPr lang="en-US" sz="1400" smtClean="0">
                <a:latin typeface="Arial" pitchFamily="34" charset="0"/>
                <a:cs typeface="Arial" pitchFamily="34" charset="0"/>
              </a:rPr>
              <a:t>99% </a:t>
            </a:r>
            <a:r>
              <a:rPr lang="en-US" sz="1400" dirty="0">
                <a:latin typeface="Arial" pitchFamily="34" charset="0"/>
                <a:cs typeface="Arial" pitchFamily="34" charset="0"/>
              </a:rPr>
              <a:t>of the agency market</a:t>
            </a:r>
            <a:r>
              <a:rPr lang="en-US" sz="1400" dirty="0" smtClean="0">
                <a:latin typeface="Arial" pitchFamily="34" charset="0"/>
                <a:cs typeface="Arial" pitchFamily="34" charset="0"/>
              </a:rPr>
              <a:t>.*  </a:t>
            </a:r>
            <a:r>
              <a:rPr lang="en-US" sz="1400" dirty="0">
                <a:latin typeface="Arial" pitchFamily="34" charset="0"/>
                <a:cs typeface="Arial" pitchFamily="34" charset="0"/>
              </a:rPr>
              <a:t>As a result, </a:t>
            </a:r>
            <a:r>
              <a:rPr lang="en-US" sz="1400" dirty="0" smtClean="0">
                <a:latin typeface="Arial" pitchFamily="34" charset="0"/>
                <a:cs typeface="Arial" pitchFamily="34" charset="0"/>
              </a:rPr>
              <a:t>the HMIs enhanced with Optimal Blue data provide </a:t>
            </a:r>
            <a:r>
              <a:rPr lang="en-US" sz="1400" dirty="0">
                <a:latin typeface="Arial" pitchFamily="34" charset="0"/>
                <a:cs typeface="Arial" pitchFamily="34" charset="0"/>
              </a:rPr>
              <a:t>an advance look trends which will not be reported in our </a:t>
            </a:r>
            <a:r>
              <a:rPr lang="en-US" sz="1400" dirty="0" smtClean="0">
                <a:latin typeface="Arial" pitchFamily="34" charset="0"/>
                <a:cs typeface="Arial" pitchFamily="34" charset="0"/>
              </a:rPr>
              <a:t>NMDR </a:t>
            </a:r>
            <a:r>
              <a:rPr lang="en-US" sz="1400" dirty="0">
                <a:latin typeface="Arial" pitchFamily="34" charset="0"/>
                <a:cs typeface="Arial" pitchFamily="34" charset="0"/>
              </a:rPr>
              <a:t>until </a:t>
            </a:r>
            <a:r>
              <a:rPr lang="en-US" sz="1400" dirty="0" smtClean="0">
                <a:latin typeface="Arial" pitchFamily="34" charset="0"/>
                <a:cs typeface="Arial" pitchFamily="34" charset="0"/>
              </a:rPr>
              <a:t>3 months later. </a:t>
            </a:r>
            <a:r>
              <a:rPr lang="en-US" sz="1400" dirty="0">
                <a:latin typeface="Arial" pitchFamily="34" charset="0"/>
                <a:cs typeface="Arial" pitchFamily="34" charset="0"/>
              </a:rPr>
              <a:t>In terms of home price appreciation trends, the </a:t>
            </a:r>
            <a:r>
              <a:rPr lang="en-US" sz="1400" dirty="0" smtClean="0">
                <a:latin typeface="Arial" pitchFamily="34" charset="0"/>
                <a:cs typeface="Arial" pitchFamily="34" charset="0"/>
              </a:rPr>
              <a:t>data </a:t>
            </a:r>
            <a:r>
              <a:rPr lang="en-US" sz="1400" dirty="0">
                <a:latin typeface="Arial" pitchFamily="34" charset="0"/>
                <a:cs typeface="Arial" pitchFamily="34" charset="0"/>
              </a:rPr>
              <a:t>also would not be available until </a:t>
            </a:r>
            <a:r>
              <a:rPr lang="en-US" sz="1400" dirty="0" smtClean="0">
                <a:latin typeface="Arial" pitchFamily="34" charset="0"/>
                <a:cs typeface="Arial" pitchFamily="34" charset="0"/>
              </a:rPr>
              <a:t>3 months later and </a:t>
            </a:r>
            <a:r>
              <a:rPr lang="en-US" sz="1400" dirty="0">
                <a:latin typeface="Arial" pitchFamily="34" charset="0"/>
                <a:cs typeface="Arial" pitchFamily="34" charset="0"/>
              </a:rPr>
              <a:t>would be reported on a monthly basis.   </a:t>
            </a:r>
          </a:p>
          <a:p>
            <a:pPr lvl="1"/>
            <a:endParaRPr lang="en-US" sz="800" dirty="0">
              <a:latin typeface="Arial" pitchFamily="34" charset="0"/>
              <a:cs typeface="Arial" pitchFamily="34" charset="0"/>
            </a:endParaRPr>
          </a:p>
          <a:p>
            <a:pPr lvl="1"/>
            <a:r>
              <a:rPr lang="en-US" sz="1400" dirty="0" smtClean="0">
                <a:latin typeface="Arial" pitchFamily="34" charset="0"/>
                <a:cs typeface="Arial" pitchFamily="34" charset="0"/>
              </a:rPr>
              <a:t>The Housing Market </a:t>
            </a:r>
            <a:r>
              <a:rPr lang="en-US" sz="1400" dirty="0" err="1" smtClean="0">
                <a:latin typeface="Arial" pitchFamily="34" charset="0"/>
                <a:cs typeface="Arial" pitchFamily="34" charset="0"/>
              </a:rPr>
              <a:t>Nowcast</a:t>
            </a:r>
            <a:r>
              <a:rPr lang="en-US" sz="1400" dirty="0" smtClean="0">
                <a:latin typeface="Arial" pitchFamily="34" charset="0"/>
                <a:cs typeface="Arial" pitchFamily="34" charset="0"/>
              </a:rPr>
              <a:t> </a:t>
            </a:r>
            <a:r>
              <a:rPr lang="en-US" sz="1400" dirty="0">
                <a:latin typeface="Arial" pitchFamily="34" charset="0"/>
                <a:cs typeface="Arial" pitchFamily="34" charset="0"/>
              </a:rPr>
              <a:t>will provide much-needed and timely insights on the single-family residential housing market convulsing from the effects of the coronavirus pandemic. </a:t>
            </a:r>
          </a:p>
          <a:p>
            <a:pPr lvl="1"/>
            <a:endParaRPr lang="en-US" sz="800" dirty="0">
              <a:latin typeface="Arial" pitchFamily="34" charset="0"/>
              <a:cs typeface="Arial" pitchFamily="34" charset="0"/>
            </a:endParaRPr>
          </a:p>
          <a:p>
            <a:pPr lvl="1"/>
            <a:r>
              <a:rPr lang="en-US" sz="1400" dirty="0">
                <a:latin typeface="Arial" pitchFamily="34" charset="0"/>
                <a:cs typeface="Arial" pitchFamily="34" charset="0"/>
              </a:rPr>
              <a:t>The </a:t>
            </a:r>
            <a:r>
              <a:rPr lang="en-US" sz="1400" dirty="0" smtClean="0">
                <a:latin typeface="Arial" pitchFamily="34" charset="0"/>
                <a:cs typeface="Arial" pitchFamily="34" charset="0"/>
              </a:rPr>
              <a:t>Housing Market </a:t>
            </a:r>
            <a:r>
              <a:rPr lang="en-US" sz="1400" dirty="0" err="1" smtClean="0">
                <a:latin typeface="Arial" pitchFamily="34" charset="0"/>
                <a:cs typeface="Arial" pitchFamily="34" charset="0"/>
              </a:rPr>
              <a:t>Nowcasts</a:t>
            </a:r>
            <a:r>
              <a:rPr lang="en-US" sz="1400" dirty="0" smtClean="0">
                <a:latin typeface="Arial" pitchFamily="34" charset="0"/>
                <a:cs typeface="Arial" pitchFamily="34" charset="0"/>
              </a:rPr>
              <a:t> </a:t>
            </a:r>
            <a:r>
              <a:rPr lang="en-US" sz="1400" dirty="0">
                <a:latin typeface="Arial" pitchFamily="34" charset="0"/>
                <a:cs typeface="Arial" pitchFamily="34" charset="0"/>
              </a:rPr>
              <a:t>are available on our website </a:t>
            </a:r>
            <a:r>
              <a:rPr lang="en-US" sz="1400" dirty="0">
                <a:latin typeface="Arial" pitchFamily="34" charset="0"/>
                <a:cs typeface="Arial" pitchFamily="34" charset="0"/>
                <a:hlinkClick r:id="rId3"/>
              </a:rPr>
              <a:t>here</a:t>
            </a:r>
            <a:r>
              <a:rPr lang="en-US" sz="1400" dirty="0">
                <a:latin typeface="Arial" pitchFamily="34" charset="0"/>
                <a:cs typeface="Arial" pitchFamily="34" charset="0"/>
              </a:rPr>
              <a:t>.</a:t>
            </a:r>
          </a:p>
          <a:p>
            <a:pPr lvl="1"/>
            <a:endParaRPr lang="en-US" sz="800" dirty="0">
              <a:latin typeface="Arial" pitchFamily="34" charset="0"/>
              <a:cs typeface="Arial" pitchFamily="34" charset="0"/>
            </a:endParaRPr>
          </a:p>
          <a:p>
            <a:pPr marL="457200" lvl="1" indent="0">
              <a:buNone/>
            </a:pPr>
            <a:r>
              <a:rPr lang="en-US" sz="1200" dirty="0" smtClean="0">
                <a:latin typeface="Arial" pitchFamily="34" charset="0"/>
                <a:cs typeface="Arial" pitchFamily="34" charset="0"/>
              </a:rPr>
              <a:t>* While </a:t>
            </a:r>
            <a:r>
              <a:rPr lang="en-US" sz="1200" dirty="0">
                <a:latin typeface="Arial" pitchFamily="34" charset="0"/>
                <a:cs typeface="Arial" pitchFamily="34" charset="0"/>
              </a:rPr>
              <a:t>not all rate locks will be originated or the Optimal Blue data cover the entire market, our analysis of the data has found them to be instructive as the changes over short time periods provide a useful signpost for what’s to come. While Optimal Blue data is used, Edward Pinto and Tobias Peter are solely responsible for the analysis. </a:t>
            </a:r>
          </a:p>
        </p:txBody>
      </p:sp>
      <p:sp>
        <p:nvSpPr>
          <p:cNvPr id="4" name="Slide Number Placeholder 3"/>
          <p:cNvSpPr>
            <a:spLocks noGrp="1"/>
          </p:cNvSpPr>
          <p:nvPr>
            <p:ph type="sldNum" sz="quarter" idx="12"/>
          </p:nvPr>
        </p:nvSpPr>
        <p:spPr>
          <a:xfrm>
            <a:off x="6629400" y="6420634"/>
            <a:ext cx="2057400" cy="365125"/>
          </a:xfrm>
        </p:spPr>
        <p:txBody>
          <a:bodyPr/>
          <a:lstStyle/>
          <a:p>
            <a:fld id="{AA64661E-BB1B-4562-AFE2-BCC756829917}" type="slidenum">
              <a:rPr lang="en-US" smtClean="0"/>
              <a:pPr/>
              <a:t>46</a:t>
            </a:fld>
            <a:endParaRPr lang="en-US" dirty="0"/>
          </a:p>
        </p:txBody>
      </p:sp>
    </p:spTree>
    <p:extLst>
      <p:ext uri="{BB962C8B-B14F-4D97-AF65-F5344CB8AC3E}">
        <p14:creationId xmlns:p14="http://schemas.microsoft.com/office/powerpoint/2010/main" val="111339341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EC896E7-D138-41A8-AB37-BF01DDA15C47}" type="slidenum">
              <a:rPr lang="en-US" smtClean="0"/>
              <a:t>47</a:t>
            </a:fld>
            <a:endParaRPr lang="en-US"/>
          </a:p>
        </p:txBody>
      </p:sp>
      <p:sp>
        <p:nvSpPr>
          <p:cNvPr id="6" name="Rectangle 5"/>
          <p:cNvSpPr/>
          <p:nvPr/>
        </p:nvSpPr>
        <p:spPr>
          <a:xfrm>
            <a:off x="310593" y="5583251"/>
            <a:ext cx="8399010" cy="1015663"/>
          </a:xfrm>
          <a:prstGeom prst="rect">
            <a:avLst/>
          </a:prstGeom>
        </p:spPr>
        <p:txBody>
          <a:bodyPr wrap="square">
            <a:spAutoFit/>
          </a:bodyPr>
          <a:lstStyle/>
          <a:p>
            <a:r>
              <a:rPr lang="en-US" sz="1000" dirty="0">
                <a:solidFill>
                  <a:srgbClr val="000000"/>
                </a:solidFill>
                <a:cs typeface="Arial"/>
              </a:rPr>
              <a:t>Note: Based on purchase price estimates from rate lock data and their geographic location, we construct a weekly home price appreciation index. The index estimates an average weekly sale price controlling for location at the ZIP code level. The data are weighted by county, loan type, and year using HMDA data to account for differences in coverage of the Optimal Blue data.  For the years for which HMDA data are not yet available, we assume the same weight as for 2018. This index largely replicates the findings of our constant-quality quasi repeat sales home price appreciation index available </a:t>
            </a:r>
            <a:r>
              <a:rPr lang="en-US" sz="1000" u="sng" dirty="0">
                <a:hlinkClick r:id="rId2"/>
              </a:rPr>
              <a:t>here</a:t>
            </a:r>
            <a:r>
              <a:rPr lang="en-US" sz="1000" dirty="0"/>
              <a:t>.</a:t>
            </a:r>
            <a:r>
              <a:rPr lang="en-US" sz="1000" dirty="0">
                <a:solidFill>
                  <a:srgbClr val="000000"/>
                </a:solidFill>
                <a:cs typeface="Arial"/>
              </a:rPr>
              <a:t> Optimal Blue’s data coverage has improved over the years, which is reflected in the closer alignment in levels over time. </a:t>
            </a:r>
          </a:p>
          <a:p>
            <a:r>
              <a:rPr lang="en-US" sz="1000" dirty="0">
                <a:solidFill>
                  <a:srgbClr val="000000"/>
                </a:solidFill>
                <a:cs typeface="Arial"/>
              </a:rPr>
              <a:t>Source: </a:t>
            </a:r>
            <a:r>
              <a:rPr lang="en-US" sz="1000" dirty="0">
                <a:solidFill>
                  <a:prstClr val="black"/>
                </a:solidFill>
              </a:rPr>
              <a:t>AEI Housing Center, </a:t>
            </a:r>
            <a:r>
              <a:rPr lang="en-US" sz="1000" dirty="0">
                <a:solidFill>
                  <a:srgbClr val="0070C0"/>
                </a:solidFill>
                <a:cs typeface="Arial"/>
                <a:hlinkClick r:id="rId3"/>
              </a:rPr>
              <a:t>www.AEI.org/housing</a:t>
            </a:r>
            <a:r>
              <a:rPr lang="en-US" sz="1000" dirty="0">
                <a:cs typeface="Arial"/>
              </a:rPr>
              <a:t> and Optimal Blue.</a:t>
            </a:r>
          </a:p>
        </p:txBody>
      </p:sp>
      <p:sp>
        <p:nvSpPr>
          <p:cNvPr id="8" name="Title 1"/>
          <p:cNvSpPr txBox="1">
            <a:spLocks/>
          </p:cNvSpPr>
          <p:nvPr/>
        </p:nvSpPr>
        <p:spPr>
          <a:xfrm>
            <a:off x="405330" y="156711"/>
            <a:ext cx="8304273" cy="541121"/>
          </a:xfrm>
          <a:prstGeom prst="rect">
            <a:avLst/>
          </a:prstGeom>
          <a:solidFill>
            <a:schemeClr val="accent1">
              <a:lumMod val="40000"/>
              <a:lumOff val="6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50" dirty="0">
                <a:latin typeface="Arial" panose="020B0604020202020204" pitchFamily="34" charset="0"/>
                <a:cs typeface="Arial" panose="020B0604020202020204" pitchFamily="34" charset="0"/>
              </a:rPr>
              <a:t>House Price Appreciation (HPA) Trend Comparison</a:t>
            </a:r>
          </a:p>
        </p:txBody>
      </p:sp>
      <p:sp>
        <p:nvSpPr>
          <p:cNvPr id="7" name="Rectangle 6"/>
          <p:cNvSpPr/>
          <p:nvPr/>
        </p:nvSpPr>
        <p:spPr>
          <a:xfrm>
            <a:off x="170926" y="788088"/>
            <a:ext cx="8773083" cy="784830"/>
          </a:xfrm>
          <a:prstGeom prst="rect">
            <a:avLst/>
          </a:prstGeom>
        </p:spPr>
        <p:txBody>
          <a:bodyPr wrap="square">
            <a:spAutoFit/>
          </a:bodyPr>
          <a:lstStyle/>
          <a:p>
            <a:pPr algn="ctr"/>
            <a:r>
              <a:rPr lang="en-US" sz="1500" b="1" i="1" dirty="0">
                <a:latin typeface="Arial" panose="020B0604020202020204" pitchFamily="34" charset="0"/>
                <a:cs typeface="Arial" panose="020B0604020202020204" pitchFamily="34" charset="0"/>
              </a:rPr>
              <a:t>A simplified HPA regression using Optimal Blue data seems to fairly accurately predict HPA trends, while also providing a window in the future. There is a small level difference between both series.</a:t>
            </a:r>
          </a:p>
        </p:txBody>
      </p:sp>
      <p:graphicFrame>
        <p:nvGraphicFramePr>
          <p:cNvPr id="9" name="Chart 8"/>
          <p:cNvGraphicFramePr>
            <a:graphicFrameLocks/>
          </p:cNvGraphicFramePr>
          <p:nvPr>
            <p:extLst>
              <p:ext uri="{D42A27DB-BD31-4B8C-83A1-F6EECF244321}">
                <p14:modId xmlns:p14="http://schemas.microsoft.com/office/powerpoint/2010/main" val="1742366684"/>
              </p:ext>
            </p:extLst>
          </p:nvPr>
        </p:nvGraphicFramePr>
        <p:xfrm>
          <a:off x="455077" y="1758867"/>
          <a:ext cx="8204778" cy="397086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6635607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4048"/>
            <a:ext cx="8229600" cy="548640"/>
          </a:xfrm>
          <a:solidFill>
            <a:schemeClr val="accent1">
              <a:lumMod val="40000"/>
              <a:lumOff val="60000"/>
            </a:schemeClr>
          </a:solidFill>
        </p:spPr>
        <p:txBody>
          <a:bodyPr>
            <a:noAutofit/>
          </a:bodyPr>
          <a:lstStyle/>
          <a:p>
            <a:pPr algn="ctr"/>
            <a:r>
              <a:rPr lang="en-US" sz="2600" dirty="0">
                <a:latin typeface="Arial" panose="020B0604020202020204" pitchFamily="34" charset="0"/>
                <a:cs typeface="Arial" panose="020B0604020202020204" pitchFamily="34" charset="0"/>
              </a:rPr>
              <a:t>List of Abbreviations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848839081"/>
              </p:ext>
            </p:extLst>
          </p:nvPr>
        </p:nvGraphicFramePr>
        <p:xfrm>
          <a:off x="457200" y="1010792"/>
          <a:ext cx="8238744" cy="5609275"/>
        </p:xfrm>
        <a:graphic>
          <a:graphicData uri="http://schemas.openxmlformats.org/drawingml/2006/table">
            <a:tbl>
              <a:tblPr firstRow="1" bandRow="1">
                <a:tableStyleId>{5C22544A-7EE6-4342-B048-85BDC9FD1C3A}</a:tableStyleId>
              </a:tblPr>
              <a:tblGrid>
                <a:gridCol w="1647749">
                  <a:extLst>
                    <a:ext uri="{9D8B030D-6E8A-4147-A177-3AD203B41FA5}">
                      <a16:colId xmlns:a16="http://schemas.microsoft.com/office/drawing/2014/main" val="20000"/>
                    </a:ext>
                  </a:extLst>
                </a:gridCol>
                <a:gridCol w="6590995">
                  <a:extLst>
                    <a:ext uri="{9D8B030D-6E8A-4147-A177-3AD203B41FA5}">
                      <a16:colId xmlns:a16="http://schemas.microsoft.com/office/drawing/2014/main" val="20001"/>
                    </a:ext>
                  </a:extLst>
                </a:gridCol>
              </a:tblGrid>
              <a:tr h="370840">
                <a:tc>
                  <a:txBody>
                    <a:bodyPr/>
                    <a:lstStyle/>
                    <a:p>
                      <a:r>
                        <a:rPr lang="en-US" dirty="0"/>
                        <a:t>Term</a:t>
                      </a:r>
                    </a:p>
                  </a:txBody>
                  <a:tcPr/>
                </a:tc>
                <a:tc>
                  <a:txBody>
                    <a:bodyPr/>
                    <a:lstStyle/>
                    <a:p>
                      <a:r>
                        <a:rPr lang="en-US" dirty="0"/>
                        <a:t>Description</a:t>
                      </a:r>
                    </a:p>
                  </a:txBody>
                  <a:tcPr/>
                </a:tc>
                <a:extLst>
                  <a:ext uri="{0D108BD9-81ED-4DB2-BD59-A6C34878D82A}">
                    <a16:rowId xmlns:a16="http://schemas.microsoft.com/office/drawing/2014/main" val="10000"/>
                  </a:ext>
                </a:extLst>
              </a:tr>
              <a:tr h="370840">
                <a:tc>
                  <a:txBody>
                    <a:bodyPr/>
                    <a:lstStyle/>
                    <a:p>
                      <a:pPr marL="0" marR="0">
                        <a:lnSpc>
                          <a:spcPct val="107000"/>
                        </a:lnSpc>
                        <a:spcBef>
                          <a:spcPts val="0"/>
                        </a:spcBef>
                        <a:spcAft>
                          <a:spcPts val="0"/>
                        </a:spcAft>
                      </a:pPr>
                      <a:r>
                        <a:rPr lang="en-US" sz="11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MDR</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a:t>
                      </a:r>
                      <a:r>
                        <a:rPr lang="en-US"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Mortgage </a:t>
                      </a:r>
                      <a:r>
                        <a:rPr lang="en-US" sz="11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Default Rate</a:t>
                      </a:r>
                      <a:r>
                        <a:rPr lang="en-US" sz="1100" b="1" baseline="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1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(MDR) </a:t>
                      </a: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measures how the loans originated in a given month would perform if subjected to the same stress as loans originated in </a:t>
                      </a:r>
                      <a:r>
                        <a:rPr lang="en-US" sz="11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2006/2007</a:t>
                      </a: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which experienced the highest default rates as a result of the Great Recession.</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1"/>
                  </a:ext>
                </a:extLst>
              </a:tr>
              <a:tr h="370840">
                <a:tc>
                  <a:txBody>
                    <a:bodyPr/>
                    <a:lstStyle/>
                    <a:p>
                      <a:pPr marL="0" marR="0">
                        <a:lnSpc>
                          <a:spcPct val="107000"/>
                        </a:lnSpc>
                        <a:spcBef>
                          <a:spcPts val="0"/>
                        </a:spcBef>
                        <a:spcAft>
                          <a:spcPts val="0"/>
                        </a:spcAft>
                      </a:pPr>
                      <a:r>
                        <a:rPr lang="en-US" sz="11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NMDR</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The </a:t>
                      </a:r>
                      <a:r>
                        <a:rPr lang="en-US"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National Mortgage </a:t>
                      </a:r>
                      <a:r>
                        <a:rPr lang="en-US" sz="1100" b="1"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Default</a:t>
                      </a:r>
                      <a:r>
                        <a:rPr lang="en-US" sz="1100" b="1" baseline="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Rate</a:t>
                      </a:r>
                      <a:r>
                        <a:rPr lang="en-US" sz="11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r>
                        <a:rPr lang="en-US" sz="11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NMDR) </a:t>
                      </a:r>
                      <a:r>
                        <a:rPr lang="en-US"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currently covers home purchase and refinance loans (except for VA refinances) that have been (1) acquired and securitized by Fannie Mae or Freddie Mac or (2) insured or guaranteed by the Federal Housing Administration (FHA), the Department of Veterans Affairs (VA), or the Rural Housing Service (RHS). </a:t>
                      </a: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2"/>
                  </a:ext>
                </a:extLst>
              </a:tr>
              <a:tr h="370840">
                <a:tc>
                  <a:txBody>
                    <a:bodyPr/>
                    <a:lstStyle/>
                    <a:p>
                      <a:pPr marL="0" marR="0">
                        <a:lnSpc>
                          <a:spcPct val="107000"/>
                        </a:lnSpc>
                        <a:spcBef>
                          <a:spcPts val="0"/>
                        </a:spcBef>
                        <a:spcAft>
                          <a:spcPts val="0"/>
                        </a:spcAft>
                      </a:pPr>
                      <a:r>
                        <a:rPr lang="en-US" sz="11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SMDR</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a:t>
                      </a:r>
                      <a:r>
                        <a:rPr lang="en-US"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State-level Mortgage </a:t>
                      </a:r>
                      <a:r>
                        <a:rPr lang="en-US" sz="11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Default Rate </a:t>
                      </a:r>
                      <a:r>
                        <a:rPr lang="en-US" sz="11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(SMDR) </a:t>
                      </a: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measures mortgage risk on a state level.  It employs exactly the same stress-test methodology as the national index.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3"/>
                  </a:ext>
                </a:extLst>
              </a:tr>
              <a:tr h="91440">
                <a:tc gridSpan="2">
                  <a:txBody>
                    <a:bodyPr/>
                    <a:lstStyle/>
                    <a:p>
                      <a:pPr marL="0" marR="0">
                        <a:lnSpc>
                          <a:spcPct val="107000"/>
                        </a:lnSpc>
                        <a:spcBef>
                          <a:spcPts val="0"/>
                        </a:spcBef>
                        <a:spcAft>
                          <a:spcPts val="0"/>
                        </a:spcAft>
                      </a:pP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US"/>
                    </a:p>
                  </a:txBody>
                  <a:tcPr/>
                </a:tc>
                <a:extLst>
                  <a:ext uri="{0D108BD9-81ED-4DB2-BD59-A6C34878D82A}">
                    <a16:rowId xmlns:a16="http://schemas.microsoft.com/office/drawing/2014/main" val="10004"/>
                  </a:ext>
                </a:extLst>
              </a:tr>
              <a:tr h="370840">
                <a:tc>
                  <a:txBody>
                    <a:bodyPr/>
                    <a:lstStyle/>
                    <a:p>
                      <a:pPr marL="0" marR="0">
                        <a:lnSpc>
                          <a:spcPct val="107000"/>
                        </a:lnSpc>
                        <a:spcBef>
                          <a:spcPts val="0"/>
                        </a:spcBef>
                        <a:spcAft>
                          <a:spcPts val="0"/>
                        </a:spcAft>
                      </a:pP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FBMSI</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a:t>
                      </a:r>
                      <a:r>
                        <a:rPr lang="en-US"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First-time Buyer Mortgage Share Index</a:t>
                      </a: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(FBMSI) equals the number of loans made to first-time buyers divided by the number of all home purchase loans excluding those made to investors and second home buyers for any given month (see first-time buyer (FTB) definition below).  The agency FBMSI covers government-guaranteed loans, while the combined FBMSI covers both government-guaranteed and private-sector loans. The agency loans are from the same database used for the </a:t>
                      </a:r>
                      <a:r>
                        <a:rPr lang="en-US" sz="11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NMDR, </a:t>
                      </a: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while the private-sector component of the combined FBMSI come</a:t>
                      </a:r>
                      <a:r>
                        <a:rPr lang="en-US" sz="1100" baseline="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from AEI’s National Housing Market Index (NHMI) </a:t>
                      </a: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and assumptions believed to be reasonable.</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5"/>
                  </a:ext>
                </a:extLst>
              </a:tr>
              <a:tr h="370840">
                <a:tc>
                  <a:txBody>
                    <a:bodyPr/>
                    <a:lstStyle/>
                    <a:p>
                      <a:pPr marL="0" marR="0">
                        <a:lnSpc>
                          <a:spcPct val="107000"/>
                        </a:lnSpc>
                        <a:spcBef>
                          <a:spcPts val="0"/>
                        </a:spcBef>
                        <a:spcAft>
                          <a:spcPts val="0"/>
                        </a:spcAft>
                      </a:pPr>
                      <a:r>
                        <a:rPr lang="en-US" sz="11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FBMDR</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a:t>
                      </a:r>
                      <a:r>
                        <a:rPr lang="en-US"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First-time Buyer Mortgage </a:t>
                      </a:r>
                      <a:r>
                        <a:rPr lang="en-US" sz="11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Default</a:t>
                      </a:r>
                      <a:r>
                        <a:rPr lang="en-US" sz="1100" b="1" baseline="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Rate </a:t>
                      </a:r>
                      <a:r>
                        <a:rPr lang="en-US" sz="11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(FBMDR) </a:t>
                      </a: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is calculated using the same methodology as for the </a:t>
                      </a:r>
                      <a:r>
                        <a:rPr lang="en-US" sz="11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NMDR. </a:t>
                      </a: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only difference is that the set of included loans is restricted to first-time buyers.</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6"/>
                  </a:ext>
                </a:extLst>
              </a:tr>
              <a:tr h="91440">
                <a:tc gridSpan="2">
                  <a:txBody>
                    <a:bodyPr/>
                    <a:lstStyle/>
                    <a:p>
                      <a:pPr marL="0" marR="0">
                        <a:lnSpc>
                          <a:spcPct val="107000"/>
                        </a:lnSpc>
                        <a:spcBef>
                          <a:spcPts val="0"/>
                        </a:spcBef>
                        <a:spcAft>
                          <a:spcPts val="0"/>
                        </a:spcAft>
                      </a:pP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US"/>
                    </a:p>
                  </a:txBody>
                  <a:tcPr/>
                </a:tc>
                <a:extLst>
                  <a:ext uri="{0D108BD9-81ED-4DB2-BD59-A6C34878D82A}">
                    <a16:rowId xmlns:a16="http://schemas.microsoft.com/office/drawing/2014/main" val="10007"/>
                  </a:ext>
                </a:extLst>
              </a:tr>
              <a:tr h="370840">
                <a:tc>
                  <a:txBody>
                    <a:bodyPr/>
                    <a:lstStyle/>
                    <a:p>
                      <a:pPr marL="0" marR="0">
                        <a:lnSpc>
                          <a:spcPct val="107000"/>
                        </a:lnSpc>
                        <a:spcBef>
                          <a:spcPts val="0"/>
                        </a:spcBef>
                        <a:spcAft>
                          <a:spcPts val="0"/>
                        </a:spcAft>
                      </a:pP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FTB</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AEI uses the federal government’s definition of a </a:t>
                      </a:r>
                      <a:r>
                        <a:rPr lang="en-US"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first-time homebuyer</a:t>
                      </a: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FTB).  A </a:t>
                      </a: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FTB is an individual borrower who (1) is purchasing the mortgaged property, (2) will reside in the mortgaged property as a primary residence, and (3) had no ownership interest (sole or joint) in a residential property during the three-year period preceding the date of the purchase of the mortgaged </a:t>
                      </a:r>
                      <a:r>
                        <a:rPr lang="en-US"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property.  Investment </a:t>
                      </a: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properties, second homes, and refinance transactions are not eligible to be considered first-time homebuyer transactions. Other organizations such as the National Association of Realtors (NAR) use a different definition of FTB based on self-identification.</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8"/>
                  </a:ext>
                </a:extLst>
              </a:tr>
              <a:tr h="370840">
                <a:tc>
                  <a:txBody>
                    <a:bodyPr/>
                    <a:lstStyle/>
                    <a:p>
                      <a:pPr marL="0" marR="0">
                        <a:lnSpc>
                          <a:spcPct val="107000"/>
                        </a:lnSpc>
                        <a:spcBef>
                          <a:spcPts val="0"/>
                        </a:spcBef>
                        <a:spcAft>
                          <a:spcPts val="0"/>
                        </a:spcAft>
                      </a:pP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RB</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Repeat Buyers (RB) are all</a:t>
                      </a:r>
                      <a:r>
                        <a:rPr lang="en-US" sz="11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home buyers that are not first-time buyers.</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64661E-BB1B-4562-AFE2-BCC75682991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3994764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4048"/>
            <a:ext cx="8229600" cy="548640"/>
          </a:xfrm>
          <a:solidFill>
            <a:schemeClr val="accent1">
              <a:lumMod val="40000"/>
              <a:lumOff val="60000"/>
            </a:schemeClr>
          </a:solidFill>
        </p:spPr>
        <p:txBody>
          <a:bodyPr>
            <a:noAutofit/>
          </a:bodyPr>
          <a:lstStyle/>
          <a:p>
            <a:pPr algn="ctr"/>
            <a:r>
              <a:rPr lang="en-US" sz="2600" dirty="0">
                <a:latin typeface="Arial" panose="020B0604020202020204" pitchFamily="34" charset="0"/>
                <a:cs typeface="Arial" panose="020B0604020202020204" pitchFamily="34" charset="0"/>
              </a:rPr>
              <a:t>List of Abbreviations (cont’d)</a:t>
            </a:r>
          </a:p>
        </p:txBody>
      </p:sp>
      <p:graphicFrame>
        <p:nvGraphicFramePr>
          <p:cNvPr id="7" name="Content Placeholder 6"/>
          <p:cNvGraphicFramePr>
            <a:graphicFrameLocks noGrp="1"/>
          </p:cNvGraphicFramePr>
          <p:nvPr>
            <p:ph idx="1"/>
          </p:nvPr>
        </p:nvGraphicFramePr>
        <p:xfrm>
          <a:off x="457200" y="1295400"/>
          <a:ext cx="8229600" cy="4891724"/>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20000"/>
                    </a:ext>
                  </a:extLst>
                </a:gridCol>
                <a:gridCol w="6583680">
                  <a:extLst>
                    <a:ext uri="{9D8B030D-6E8A-4147-A177-3AD203B41FA5}">
                      <a16:colId xmlns:a16="http://schemas.microsoft.com/office/drawing/2014/main" val="20001"/>
                    </a:ext>
                  </a:extLst>
                </a:gridCol>
              </a:tblGrid>
              <a:tr h="370840">
                <a:tc>
                  <a:txBody>
                    <a:bodyPr/>
                    <a:lstStyle/>
                    <a:p>
                      <a:r>
                        <a:rPr lang="en-US" dirty="0"/>
                        <a:t>Term</a:t>
                      </a:r>
                    </a:p>
                  </a:txBody>
                  <a:tcPr/>
                </a:tc>
                <a:tc>
                  <a:txBody>
                    <a:bodyPr/>
                    <a:lstStyle/>
                    <a:p>
                      <a:r>
                        <a:rPr lang="en-US" dirty="0"/>
                        <a:t>Description</a:t>
                      </a:r>
                    </a:p>
                  </a:txBody>
                  <a:tcPr/>
                </a:tc>
                <a:extLst>
                  <a:ext uri="{0D108BD9-81ED-4DB2-BD59-A6C34878D82A}">
                    <a16:rowId xmlns:a16="http://schemas.microsoft.com/office/drawing/2014/main" val="10000"/>
                  </a:ext>
                </a:extLst>
              </a:tr>
              <a:tr h="370840">
                <a:tc>
                  <a:txBody>
                    <a:bodyPr/>
                    <a:lstStyle/>
                    <a:p>
                      <a:pPr marL="0" marR="0">
                        <a:lnSpc>
                          <a:spcPct val="107000"/>
                        </a:lnSpc>
                        <a:spcBef>
                          <a:spcPts val="0"/>
                        </a:spcBef>
                        <a:spcAft>
                          <a:spcPts val="0"/>
                        </a:spcAft>
                      </a:pP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GSE</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 </a:t>
                      </a:r>
                      <a:r>
                        <a:rPr lang="en-US"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Government-Sponsored Enterprise</a:t>
                      </a:r>
                      <a:r>
                        <a:rPr lang="en-US"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(GSE) is an entity created by Congress that operates under a government-defined mission and charter. There are two housing-related GSEs: Freddie Mac and Fannie </a:t>
                      </a:r>
                      <a:r>
                        <a:rPr lang="en-US" sz="1100">
                          <a:solidFill>
                            <a:schemeClr val="tx1"/>
                          </a:solidFill>
                          <a:effectLst/>
                          <a:latin typeface="Arial" panose="020B0604020202020204" pitchFamily="34" charset="0"/>
                          <a:ea typeface="Times New Roman" panose="02020603050405020304" pitchFamily="18" charset="0"/>
                          <a:cs typeface="Arial" panose="020B0604020202020204" pitchFamily="34" charset="0"/>
                        </a:rPr>
                        <a:t>Mae.  They </a:t>
                      </a:r>
                      <a:r>
                        <a:rPr lang="en-US"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purchase mortgages on the secondary market and subsequently pool them into mortgage-backed securities (MBS), which are purchased by government and private investors.</a:t>
                      </a: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1"/>
                  </a:ext>
                </a:extLst>
              </a:tr>
              <a:tr h="370840">
                <a:tc>
                  <a:txBody>
                    <a:bodyPr/>
                    <a:lstStyle/>
                    <a:p>
                      <a:pPr marL="0" marR="0">
                        <a:lnSpc>
                          <a:spcPct val="107000"/>
                        </a:lnSpc>
                        <a:spcBef>
                          <a:spcPts val="0"/>
                        </a:spcBef>
                        <a:spcAft>
                          <a:spcPts val="0"/>
                        </a:spcAft>
                      </a:pP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Fannie Mae</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The </a:t>
                      </a:r>
                      <a:r>
                        <a:rPr lang="en-US"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Federal National Mortgage Association</a:t>
                      </a:r>
                      <a:r>
                        <a:rPr lang="en-US"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(FNMA), known as Fannie Mae, was founded in 1938 as part of the New Deal </a:t>
                      </a:r>
                      <a:r>
                        <a:rPr lang="en-US" sz="1100">
                          <a:solidFill>
                            <a:schemeClr val="tx1"/>
                          </a:solidFill>
                          <a:effectLst/>
                          <a:latin typeface="Arial" panose="020B0604020202020204" pitchFamily="34" charset="0"/>
                          <a:ea typeface="Times New Roman" panose="02020603050405020304" pitchFamily="18" charset="0"/>
                          <a:cs typeface="Arial" panose="020B0604020202020204" pitchFamily="34" charset="0"/>
                        </a:rPr>
                        <a:t>legislation.  </a:t>
                      </a: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2"/>
                  </a:ext>
                </a:extLst>
              </a:tr>
              <a:tr h="370840">
                <a:tc>
                  <a:txBody>
                    <a:bodyPr/>
                    <a:lstStyle/>
                    <a:p>
                      <a:pPr marL="0" marR="0">
                        <a:lnSpc>
                          <a:spcPct val="107000"/>
                        </a:lnSpc>
                        <a:spcBef>
                          <a:spcPts val="0"/>
                        </a:spcBef>
                        <a:spcAft>
                          <a:spcPts val="0"/>
                        </a:spcAft>
                      </a:pP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Freddie Mac</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The </a:t>
                      </a:r>
                      <a:r>
                        <a:rPr lang="en-US"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Federal Home Loan Mortgage Corporation</a:t>
                      </a:r>
                      <a:r>
                        <a:rPr lang="en-US"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(FHLMC), known as Freddie Mac, was created in 1970 to complement Fannie Mae.</a:t>
                      </a: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3"/>
                  </a:ext>
                </a:extLst>
              </a:tr>
              <a:tr h="91440">
                <a:tc>
                  <a:txBody>
                    <a:bodyPr/>
                    <a:lstStyle/>
                    <a:p>
                      <a:pPr marL="0" marR="0">
                        <a:lnSpc>
                          <a:spcPct val="107000"/>
                        </a:lnSpc>
                        <a:spcBef>
                          <a:spcPts val="0"/>
                        </a:spcBef>
                        <a:spcAft>
                          <a:spcPts val="0"/>
                        </a:spcAft>
                      </a:pP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Ginnie Mae</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The </a:t>
                      </a:r>
                      <a:r>
                        <a:rPr lang="en-US"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Government National Mortgage Association</a:t>
                      </a:r>
                      <a:r>
                        <a:rPr lang="en-US"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(Ginnie Mae) is a federal government corporation that aims to promote homeownership for low- and moderate-income </a:t>
                      </a:r>
                      <a:r>
                        <a:rPr lang="en-US" sz="1100">
                          <a:solidFill>
                            <a:schemeClr val="tx1"/>
                          </a:solidFill>
                          <a:effectLst/>
                          <a:latin typeface="Arial" panose="020B0604020202020204" pitchFamily="34" charset="0"/>
                          <a:ea typeface="Times New Roman" panose="02020603050405020304" pitchFamily="18" charset="0"/>
                          <a:cs typeface="Arial" panose="020B0604020202020204" pitchFamily="34" charset="0"/>
                        </a:rPr>
                        <a:t>families.  It </a:t>
                      </a:r>
                      <a:r>
                        <a:rPr lang="en-US"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ensures the timely payment of principal and interest on mortgage-backed securities formed from mortgages that are guaranteed or insured by FHA, VA, RHS, or smaller programs for Native </a:t>
                      </a:r>
                      <a:r>
                        <a:rPr lang="en-US" sz="1100">
                          <a:solidFill>
                            <a:schemeClr val="tx1"/>
                          </a:solidFill>
                          <a:effectLst/>
                          <a:latin typeface="Arial" panose="020B0604020202020204" pitchFamily="34" charset="0"/>
                          <a:ea typeface="Times New Roman" panose="02020603050405020304" pitchFamily="18" charset="0"/>
                          <a:cs typeface="Arial" panose="020B0604020202020204" pitchFamily="34" charset="0"/>
                        </a:rPr>
                        <a:t>Americans.  Ginnie </a:t>
                      </a:r>
                      <a:r>
                        <a:rPr lang="en-US"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Mae was created in </a:t>
                      </a:r>
                      <a:r>
                        <a:rPr lang="en-US" sz="1100">
                          <a:solidFill>
                            <a:schemeClr val="tx1"/>
                          </a:solidFill>
                          <a:effectLst/>
                          <a:latin typeface="Arial" panose="020B0604020202020204" pitchFamily="34" charset="0"/>
                          <a:ea typeface="Times New Roman" panose="02020603050405020304" pitchFamily="18" charset="0"/>
                          <a:cs typeface="Arial" panose="020B0604020202020204" pitchFamily="34" charset="0"/>
                        </a:rPr>
                        <a:t>1968.  Prior </a:t>
                      </a:r>
                      <a:r>
                        <a:rPr lang="en-US"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to 1968 its role was performed by Fannie Mae.</a:t>
                      </a: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4"/>
                  </a:ext>
                </a:extLst>
              </a:tr>
              <a:tr h="370840">
                <a:tc>
                  <a:txBody>
                    <a:bodyPr/>
                    <a:lstStyle/>
                    <a:p>
                      <a:pPr marL="0" marR="0">
                        <a:lnSpc>
                          <a:spcPct val="107000"/>
                        </a:lnSpc>
                        <a:spcBef>
                          <a:spcPts val="0"/>
                        </a:spcBef>
                        <a:spcAft>
                          <a:spcPts val="0"/>
                        </a:spcAft>
                      </a:pP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FHA</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The </a:t>
                      </a:r>
                      <a:r>
                        <a:rPr lang="en-US"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Federal Housing Administration</a:t>
                      </a:r>
                      <a:r>
                        <a:rPr lang="en-US"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(FHA), founded in 1934, is a federal agency that today provides mortgage insurance for residential loans made to high-risk borrowers.  The borrower pays an upfront mortgage insurance premium as well as monthly insurance premiums for the service.  In return, FHA </a:t>
                      </a:r>
                      <a:r>
                        <a:rPr lang="en-US" sz="1100">
                          <a:solidFill>
                            <a:schemeClr val="tx1"/>
                          </a:solidFill>
                          <a:effectLst/>
                          <a:latin typeface="Arial" panose="020B0604020202020204" pitchFamily="34" charset="0"/>
                          <a:ea typeface="Times New Roman" panose="02020603050405020304" pitchFamily="18" charset="0"/>
                          <a:cs typeface="Arial" panose="020B0604020202020204" pitchFamily="34" charset="0"/>
                        </a:rPr>
                        <a:t>covers </a:t>
                      </a:r>
                      <a:r>
                        <a:rPr lang="en-US" sz="110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100% </a:t>
                      </a:r>
                      <a:r>
                        <a:rPr lang="en-US"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of the lender’s loss in case of the borrower’s default.  </a:t>
                      </a: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5"/>
                  </a:ext>
                </a:extLst>
              </a:tr>
              <a:tr h="370840">
                <a:tc>
                  <a:txBody>
                    <a:bodyPr/>
                    <a:lstStyle/>
                    <a:p>
                      <a:pPr marL="0" marR="0">
                        <a:lnSpc>
                          <a:spcPct val="107000"/>
                        </a:lnSpc>
                        <a:spcBef>
                          <a:spcPts val="0"/>
                        </a:spcBef>
                        <a:spcAft>
                          <a:spcPts val="0"/>
                        </a:spcAft>
                      </a:pP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RHS</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The </a:t>
                      </a:r>
                      <a:r>
                        <a:rPr lang="en-US"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Rural Housing Service</a:t>
                      </a:r>
                      <a:r>
                        <a:rPr lang="en-US"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(RHS) is a program within the U.S. Department of Agriculture that guarantees mortgages in rural areas.  The borrower pays an upfront annual fee for the service. In return, RHS </a:t>
                      </a:r>
                      <a:r>
                        <a:rPr lang="en-US" sz="1100">
                          <a:solidFill>
                            <a:schemeClr val="tx1"/>
                          </a:solidFill>
                          <a:effectLst/>
                          <a:latin typeface="Arial" panose="020B0604020202020204" pitchFamily="34" charset="0"/>
                          <a:ea typeface="Times New Roman" panose="02020603050405020304" pitchFamily="18" charset="0"/>
                          <a:cs typeface="Arial" panose="020B0604020202020204" pitchFamily="34" charset="0"/>
                        </a:rPr>
                        <a:t>covers </a:t>
                      </a:r>
                      <a:r>
                        <a:rPr lang="en-US" sz="110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100% </a:t>
                      </a:r>
                      <a:r>
                        <a:rPr lang="en-US"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of  lender’s loss in case of the borrower’s default.  </a:t>
                      </a: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6"/>
                  </a:ext>
                </a:extLst>
              </a:tr>
              <a:tr h="91440">
                <a:tc>
                  <a:txBody>
                    <a:bodyPr/>
                    <a:lstStyle/>
                    <a:p>
                      <a:pPr marL="0" marR="0">
                        <a:lnSpc>
                          <a:spcPct val="107000"/>
                        </a:lnSpc>
                        <a:spcBef>
                          <a:spcPts val="0"/>
                        </a:spcBef>
                        <a:spcAft>
                          <a:spcPts val="0"/>
                        </a:spcAft>
                      </a:pP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VA</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The </a:t>
                      </a:r>
                      <a:r>
                        <a:rPr lang="en-US"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Department of Veterans Affairs</a:t>
                      </a:r>
                      <a:r>
                        <a:rPr lang="en-US"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(VA) guarantees mortgages to eligible veterans and generally </a:t>
                      </a:r>
                      <a:r>
                        <a:rPr lang="en-US" sz="1100">
                          <a:solidFill>
                            <a:schemeClr val="tx1"/>
                          </a:solidFill>
                          <a:effectLst/>
                          <a:latin typeface="Arial" panose="020B0604020202020204" pitchFamily="34" charset="0"/>
                          <a:ea typeface="Times New Roman" panose="02020603050405020304" pitchFamily="18" charset="0"/>
                          <a:cs typeface="Arial" panose="020B0604020202020204" pitchFamily="34" charset="0"/>
                        </a:rPr>
                        <a:t>pays</a:t>
                      </a:r>
                      <a:r>
                        <a:rPr lang="en-US" sz="1100" baseline="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1100" baseline="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25% </a:t>
                      </a:r>
                      <a:r>
                        <a:rPr lang="en-US" sz="1100"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of </a:t>
                      </a:r>
                      <a:r>
                        <a:rPr lang="en-US"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lender’s loss in case of the borrower’s default. The borrower pays an upfront annual fee for the service.</a:t>
                      </a: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7"/>
                  </a:ext>
                </a:extLst>
              </a:tr>
              <a:tr h="370840">
                <a:tc>
                  <a:txBody>
                    <a:bodyPr/>
                    <a:lstStyle/>
                    <a:p>
                      <a:pPr marL="0" marR="0">
                        <a:lnSpc>
                          <a:spcPct val="107000"/>
                        </a:lnSpc>
                        <a:spcBef>
                          <a:spcPts val="0"/>
                        </a:spcBef>
                        <a:spcAft>
                          <a:spcPts val="0"/>
                        </a:spcAft>
                      </a:pP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HUD</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FHA has been overseen by the </a:t>
                      </a:r>
                      <a:r>
                        <a:rPr lang="en-US"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Department of Housing and Urban Development </a:t>
                      </a:r>
                      <a:r>
                        <a:rPr lang="en-US"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(HUD) since its creation in 1965.</a:t>
                      </a: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8"/>
                  </a:ext>
                </a:extLst>
              </a:tr>
            </a:tbl>
          </a:graphicData>
        </a:graphic>
      </p:graphicFrame>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64661E-BB1B-4562-AFE2-BCC75682991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350275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946575001"/>
              </p:ext>
            </p:extLst>
          </p:nvPr>
        </p:nvGraphicFramePr>
        <p:xfrm>
          <a:off x="821911" y="1296160"/>
          <a:ext cx="7583930" cy="4910150"/>
        </p:xfrm>
        <a:graphic>
          <a:graphicData uri="http://schemas.openxmlformats.org/drawingml/2006/table">
            <a:tbl>
              <a:tblPr>
                <a:tableStyleId>{BDBED569-4797-4DF1-A0F4-6AAB3CD982D8}</a:tableStyleId>
              </a:tblPr>
              <a:tblGrid>
                <a:gridCol w="1231012">
                  <a:extLst>
                    <a:ext uri="{9D8B030D-6E8A-4147-A177-3AD203B41FA5}">
                      <a16:colId xmlns:a16="http://schemas.microsoft.com/office/drawing/2014/main" val="687558053"/>
                    </a:ext>
                  </a:extLst>
                </a:gridCol>
                <a:gridCol w="1141047">
                  <a:extLst>
                    <a:ext uri="{9D8B030D-6E8A-4147-A177-3AD203B41FA5}">
                      <a16:colId xmlns:a16="http://schemas.microsoft.com/office/drawing/2014/main" val="2925393176"/>
                    </a:ext>
                  </a:extLst>
                </a:gridCol>
                <a:gridCol w="1338129">
                  <a:extLst>
                    <a:ext uri="{9D8B030D-6E8A-4147-A177-3AD203B41FA5}">
                      <a16:colId xmlns:a16="http://schemas.microsoft.com/office/drawing/2014/main" val="968411002"/>
                    </a:ext>
                  </a:extLst>
                </a:gridCol>
                <a:gridCol w="920989">
                  <a:extLst>
                    <a:ext uri="{9D8B030D-6E8A-4147-A177-3AD203B41FA5}">
                      <a16:colId xmlns:a16="http://schemas.microsoft.com/office/drawing/2014/main" val="1583371909"/>
                    </a:ext>
                  </a:extLst>
                </a:gridCol>
                <a:gridCol w="757982">
                  <a:extLst>
                    <a:ext uri="{9D8B030D-6E8A-4147-A177-3AD203B41FA5}">
                      <a16:colId xmlns:a16="http://schemas.microsoft.com/office/drawing/2014/main" val="4006741125"/>
                    </a:ext>
                  </a:extLst>
                </a:gridCol>
                <a:gridCol w="741681">
                  <a:extLst>
                    <a:ext uri="{9D8B030D-6E8A-4147-A177-3AD203B41FA5}">
                      <a16:colId xmlns:a16="http://schemas.microsoft.com/office/drawing/2014/main" val="1376927001"/>
                    </a:ext>
                  </a:extLst>
                </a:gridCol>
                <a:gridCol w="1453090">
                  <a:extLst>
                    <a:ext uri="{9D8B030D-6E8A-4147-A177-3AD203B41FA5}">
                      <a16:colId xmlns:a16="http://schemas.microsoft.com/office/drawing/2014/main" val="1012822769"/>
                    </a:ext>
                  </a:extLst>
                </a:gridCol>
              </a:tblGrid>
              <a:tr h="612970">
                <a:tc>
                  <a:txBody>
                    <a:bodyPr/>
                    <a:lstStyle/>
                    <a:p>
                      <a:pPr algn="ctr" fontAlgn="t"/>
                      <a:r>
                        <a:rPr lang="en-US" sz="900" u="sng" strike="noStrike" dirty="0">
                          <a:effectLst/>
                          <a:latin typeface="Arial" panose="020B0604020202020204" pitchFamily="34" charset="0"/>
                          <a:cs typeface="Arial" panose="020B0604020202020204" pitchFamily="34" charset="0"/>
                          <a:hlinkClick r:id="rId2"/>
                        </a:rPr>
                        <a:t>Best &amp; </a:t>
                      </a:r>
                      <a:r>
                        <a:rPr lang="en-US" sz="900" u="sng" strike="noStrike" dirty="0">
                          <a:effectLst/>
                          <a:latin typeface="Arial" panose="020B0604020202020204" pitchFamily="34" charset="0"/>
                          <a:cs typeface="Arial" panose="020B0604020202020204" pitchFamily="34" charset="0"/>
                          <a:hlinkClick r:id="" action="ppaction://noaction"/>
                        </a:rPr>
                        <a:t>Worst Metros</a:t>
                      </a:r>
                    </a:p>
                    <a:p>
                      <a:pPr algn="ctr" fontAlgn="t"/>
                      <a:r>
                        <a:rPr lang="en-US" sz="900" u="sng" strike="noStrike" dirty="0">
                          <a:effectLst/>
                          <a:latin typeface="Arial" panose="020B0604020202020204" pitchFamily="34" charset="0"/>
                          <a:cs typeface="Arial" panose="020B0604020202020204" pitchFamily="34" charset="0"/>
                          <a:hlinkClick r:id="" action="ppaction://noaction"/>
                        </a:rPr>
                        <a:t>to Be </a:t>
                      </a:r>
                      <a:r>
                        <a:rPr lang="en-US" sz="900" u="sng" strike="noStrike" dirty="0">
                          <a:effectLst/>
                          <a:latin typeface="Arial" panose="020B0604020202020204" pitchFamily="34" charset="0"/>
                          <a:cs typeface="Arial" panose="020B0604020202020204" pitchFamily="34" charset="0"/>
                          <a:hlinkClick r:id="rId2"/>
                        </a:rPr>
                        <a:t>a </a:t>
                      </a:r>
                      <a:r>
                        <a:rPr lang="en-US" sz="900" u="sng" strike="noStrike" dirty="0" smtClean="0">
                          <a:effectLst/>
                          <a:latin typeface="Arial" panose="020B0604020202020204" pitchFamily="34" charset="0"/>
                          <a:cs typeface="Arial" panose="020B0604020202020204" pitchFamily="34" charset="0"/>
                          <a:hlinkClick r:id="rId2"/>
                        </a:rPr>
                        <a:t>FTB</a:t>
                      </a:r>
                      <a:endParaRPr lang="en-US" sz="900" b="0" i="0" u="sng" strike="noStrike" dirty="0">
                        <a:solidFill>
                          <a:srgbClr val="0563C1"/>
                        </a:solidFill>
                        <a:effectLst/>
                        <a:latin typeface="Arial" panose="020B0604020202020204" pitchFamily="34" charset="0"/>
                        <a:cs typeface="Arial" panose="020B0604020202020204" pitchFamily="34" charset="0"/>
                      </a:endParaRPr>
                    </a:p>
                  </a:txBody>
                  <a:tcPr marL="3461" marR="3461" marT="34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900" u="none" strike="noStrike" dirty="0">
                          <a:effectLst/>
                          <a:latin typeface="Arial" panose="020B0604020202020204" pitchFamily="34" charset="0"/>
                          <a:cs typeface="Arial" panose="020B0604020202020204" pitchFamily="34" charset="0"/>
                        </a:rPr>
                        <a:t>   Price-to-Income </a:t>
                      </a:r>
                    </a:p>
                    <a:p>
                      <a:pPr algn="l" fontAlgn="t"/>
                      <a:r>
                        <a:rPr lang="en-US" sz="900" u="none" strike="noStrike" dirty="0">
                          <a:effectLst/>
                          <a:latin typeface="Arial" panose="020B0604020202020204" pitchFamily="34" charset="0"/>
                          <a:cs typeface="Arial" panose="020B0604020202020204" pitchFamily="34" charset="0"/>
                        </a:rPr>
                        <a:t>   Ratio for over 3     </a:t>
                      </a:r>
                    </a:p>
                    <a:p>
                      <a:pPr algn="l" fontAlgn="t"/>
                      <a:r>
                        <a:rPr lang="en-US" sz="900" u="none" strike="noStrike" dirty="0">
                          <a:effectLst/>
                          <a:latin typeface="Arial" panose="020B0604020202020204" pitchFamily="34" charset="0"/>
                          <a:cs typeface="Arial" panose="020B0604020202020204" pitchFamily="34" charset="0"/>
                        </a:rPr>
                        <a:t>   million FTB  </a:t>
                      </a:r>
                    </a:p>
                    <a:p>
                      <a:pPr algn="l" fontAlgn="t"/>
                      <a:r>
                        <a:rPr lang="en-US" sz="900" u="none" strike="noStrike" dirty="0">
                          <a:effectLst/>
                          <a:latin typeface="Arial" panose="020B0604020202020204" pitchFamily="34" charset="0"/>
                          <a:cs typeface="Arial" panose="020B0604020202020204" pitchFamily="34" charset="0"/>
                        </a:rPr>
                        <a:t>   Purchases</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3461" marR="3461" marT="34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900" u="none" strike="noStrike" dirty="0">
                          <a:effectLst/>
                          <a:latin typeface="Arial" panose="020B0604020202020204" pitchFamily="34" charset="0"/>
                          <a:cs typeface="Arial" panose="020B0604020202020204" pitchFamily="34" charset="0"/>
                        </a:rPr>
                        <a:t>  FTB stats on home </a:t>
                      </a:r>
                    </a:p>
                    <a:p>
                      <a:pPr algn="l" fontAlgn="t"/>
                      <a:r>
                        <a:rPr lang="en-US" sz="900" u="none" strike="noStrike" dirty="0">
                          <a:effectLst/>
                          <a:latin typeface="Arial" panose="020B0604020202020204" pitchFamily="34" charset="0"/>
                          <a:cs typeface="Arial" panose="020B0604020202020204" pitchFamily="34" charset="0"/>
                        </a:rPr>
                        <a:t>  prices, income,   </a:t>
                      </a:r>
                    </a:p>
                    <a:p>
                      <a:pPr algn="l" fontAlgn="t"/>
                      <a:r>
                        <a:rPr lang="en-US" sz="900" u="none" strike="noStrike" dirty="0">
                          <a:effectLst/>
                          <a:latin typeface="Arial" panose="020B0604020202020204" pitchFamily="34" charset="0"/>
                          <a:cs typeface="Arial" panose="020B0604020202020204" pitchFamily="34" charset="0"/>
                        </a:rPr>
                        <a:t>  price/sq. ft., &amp; sq. ft. of </a:t>
                      </a:r>
                    </a:p>
                    <a:p>
                      <a:pPr algn="l" fontAlgn="t"/>
                      <a:r>
                        <a:rPr lang="en-US" sz="900" u="none" strike="noStrike" dirty="0">
                          <a:effectLst/>
                          <a:latin typeface="Arial" panose="020B0604020202020204" pitchFamily="34" charset="0"/>
                          <a:cs typeface="Arial" panose="020B0604020202020204" pitchFamily="34" charset="0"/>
                        </a:rPr>
                        <a:t>  living area</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3461" marR="3461" marT="34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900" u="none" strike="noStrike" dirty="0">
                          <a:effectLst/>
                          <a:latin typeface="Arial" panose="020B0604020202020204" pitchFamily="34" charset="0"/>
                          <a:cs typeface="Arial" panose="020B0604020202020204" pitchFamily="34" charset="0"/>
                        </a:rPr>
                        <a:t>     Largest 50    </a:t>
                      </a:r>
                    </a:p>
                    <a:p>
                      <a:pPr algn="l" fontAlgn="t"/>
                      <a:r>
                        <a:rPr lang="en-US" sz="900" u="none" strike="noStrike" dirty="0">
                          <a:effectLst/>
                          <a:latin typeface="Arial" panose="020B0604020202020204" pitchFamily="34" charset="0"/>
                          <a:cs typeface="Arial" panose="020B0604020202020204" pitchFamily="34" charset="0"/>
                        </a:rPr>
                        <a:t>        metros</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3461" marR="3461" marT="34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900" u="none" strike="noStrike" dirty="0">
                          <a:effectLst/>
                          <a:latin typeface="Arial" panose="020B0604020202020204" pitchFamily="34" charset="0"/>
                          <a:cs typeface="Arial" panose="020B0604020202020204" pitchFamily="34" charset="0"/>
                        </a:rPr>
                        <a:t>    Annual</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3461" marR="3461" marT="34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900" u="none" strike="noStrike" dirty="0">
                          <a:effectLst/>
                          <a:latin typeface="Arial" panose="020B0604020202020204" pitchFamily="34" charset="0"/>
                          <a:cs typeface="Arial" panose="020B0604020202020204" pitchFamily="34" charset="0"/>
                        </a:rPr>
                        <a:t>   First-time    </a:t>
                      </a:r>
                    </a:p>
                    <a:p>
                      <a:pPr algn="l" fontAlgn="t"/>
                      <a:r>
                        <a:rPr lang="en-US" sz="900" u="none" strike="noStrike" dirty="0">
                          <a:effectLst/>
                          <a:latin typeface="Arial" panose="020B0604020202020204" pitchFamily="34" charset="0"/>
                          <a:cs typeface="Arial" panose="020B0604020202020204" pitchFamily="34" charset="0"/>
                        </a:rPr>
                        <a:t>   buyers</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3461" marR="3461" marT="34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900" u="none" strike="noStrike" dirty="0">
                          <a:effectLst/>
                          <a:latin typeface="Arial" panose="020B0604020202020204" pitchFamily="34" charset="0"/>
                          <a:cs typeface="Arial" panose="020B0604020202020204" pitchFamily="34" charset="0"/>
                        </a:rPr>
                        <a:t>  This study ranks 50 </a:t>
                      </a:r>
                    </a:p>
                    <a:p>
                      <a:pPr algn="l" fontAlgn="t"/>
                      <a:r>
                        <a:rPr lang="en-US" sz="900" u="none" strike="noStrike" dirty="0">
                          <a:effectLst/>
                          <a:latin typeface="Arial" panose="020B0604020202020204" pitchFamily="34" charset="0"/>
                          <a:cs typeface="Arial" panose="020B0604020202020204" pitchFamily="34" charset="0"/>
                        </a:rPr>
                        <a:t>  metros based on their   </a:t>
                      </a:r>
                    </a:p>
                    <a:p>
                      <a:pPr algn="l" fontAlgn="t"/>
                      <a:r>
                        <a:rPr lang="en-US" sz="900" u="none" strike="noStrike" dirty="0">
                          <a:effectLst/>
                          <a:latin typeface="Arial" panose="020B0604020202020204" pitchFamily="34" charset="0"/>
                          <a:cs typeface="Arial" panose="020B0604020202020204" pitchFamily="34" charset="0"/>
                        </a:rPr>
                        <a:t>  affordability for </a:t>
                      </a:r>
                    </a:p>
                    <a:p>
                      <a:pPr algn="l" fontAlgn="t"/>
                      <a:r>
                        <a:rPr lang="en-US" sz="900" u="none" strike="noStrike" dirty="0">
                          <a:effectLst/>
                          <a:latin typeface="Arial" panose="020B0604020202020204" pitchFamily="34" charset="0"/>
                          <a:cs typeface="Arial" panose="020B0604020202020204" pitchFamily="34" charset="0"/>
                        </a:rPr>
                        <a:t> </a:t>
                      </a:r>
                      <a:r>
                        <a:rPr lang="en-US" sz="900" u="none" strike="noStrike" baseline="0" dirty="0">
                          <a:effectLst/>
                          <a:latin typeface="Arial" panose="020B0604020202020204" pitchFamily="34" charset="0"/>
                          <a:cs typeface="Arial" panose="020B0604020202020204" pitchFamily="34" charset="0"/>
                        </a:rPr>
                        <a:t> </a:t>
                      </a:r>
                      <a:r>
                        <a:rPr lang="en-US" sz="900" u="none" strike="noStrike" dirty="0">
                          <a:effectLst/>
                          <a:latin typeface="Arial" panose="020B0604020202020204" pitchFamily="34" charset="0"/>
                          <a:cs typeface="Arial" panose="020B0604020202020204" pitchFamily="34" charset="0"/>
                        </a:rPr>
                        <a:t>first-time homebuyers.</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3461" marR="3461" marT="34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83001253"/>
                  </a:ext>
                </a:extLst>
              </a:tr>
              <a:tr h="832046">
                <a:tc>
                  <a:txBody>
                    <a:bodyPr/>
                    <a:lstStyle/>
                    <a:p>
                      <a:pPr algn="ctr" fontAlgn="t"/>
                      <a:r>
                        <a:rPr lang="en-US" sz="900" u="none" strike="noStrike" dirty="0" smtClean="0">
                          <a:effectLst/>
                          <a:latin typeface="Arial" panose="020B0604020202020204" pitchFamily="34" charset="0"/>
                          <a:cs typeface="Arial" panose="020B0604020202020204" pitchFamily="34" charset="0"/>
                          <a:hlinkClick r:id="rId3"/>
                        </a:rPr>
                        <a:t>New Construction</a:t>
                      </a:r>
                      <a:endParaRPr lang="en-US" sz="900" u="none" strike="noStrike" dirty="0">
                        <a:effectLst/>
                        <a:latin typeface="Arial" panose="020B0604020202020204" pitchFamily="34" charset="0"/>
                        <a:cs typeface="Arial" panose="020B0604020202020204" pitchFamily="34" charset="0"/>
                      </a:endParaRPr>
                    </a:p>
                  </a:txBody>
                  <a:tcPr marL="3461" marR="3461" marT="34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900" u="none" strike="noStrike" dirty="0">
                          <a:effectLst/>
                          <a:latin typeface="Arial" panose="020B0604020202020204" pitchFamily="34" charset="0"/>
                          <a:cs typeface="Arial" panose="020B0604020202020204" pitchFamily="34" charset="0"/>
                        </a:rPr>
                        <a:t>   </a:t>
                      </a:r>
                      <a:r>
                        <a:rPr lang="en-US" sz="900" u="none" strike="noStrike" dirty="0" smtClean="0">
                          <a:effectLst/>
                          <a:latin typeface="Arial" panose="020B0604020202020204" pitchFamily="34" charset="0"/>
                          <a:cs typeface="Arial" panose="020B0604020202020204" pitchFamily="34" charset="0"/>
                        </a:rPr>
                        <a:t>NC </a:t>
                      </a:r>
                      <a:r>
                        <a:rPr lang="en-US" sz="900" u="none" strike="noStrike" dirty="0">
                          <a:effectLst/>
                          <a:latin typeface="Arial" panose="020B0604020202020204" pitchFamily="34" charset="0"/>
                          <a:cs typeface="Arial" panose="020B0604020202020204" pitchFamily="34" charset="0"/>
                        </a:rPr>
                        <a:t>Share of Sales</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3461" marR="3461" marT="34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900" u="none" strike="noStrike" dirty="0">
                          <a:solidFill>
                            <a:schemeClr val="tx1"/>
                          </a:solidFill>
                          <a:effectLst/>
                          <a:latin typeface="Arial" panose="020B0604020202020204" pitchFamily="34" charset="0"/>
                          <a:cs typeface="Arial" panose="020B0604020202020204" pitchFamily="34" charset="0"/>
                        </a:rPr>
                        <a:t>  </a:t>
                      </a:r>
                      <a:r>
                        <a:rPr lang="en-US" sz="900" u="none" strike="noStrike" dirty="0" smtClean="0">
                          <a:solidFill>
                            <a:schemeClr val="tx1"/>
                          </a:solidFill>
                          <a:effectLst/>
                          <a:latin typeface="Arial" panose="020B0604020202020204" pitchFamily="34" charset="0"/>
                          <a:cs typeface="Arial" panose="020B0604020202020204" pitchFamily="34" charset="0"/>
                        </a:rPr>
                        <a:t>Interactive</a:t>
                      </a:r>
                      <a:r>
                        <a:rPr lang="en-US" sz="900" u="none" strike="noStrike" baseline="0" dirty="0" smtClean="0">
                          <a:solidFill>
                            <a:schemeClr val="tx1"/>
                          </a:solidFill>
                          <a:effectLst/>
                          <a:latin typeface="Arial" panose="020B0604020202020204" pitchFamily="34" charset="0"/>
                          <a:cs typeface="Arial" panose="020B0604020202020204" pitchFamily="34" charset="0"/>
                        </a:rPr>
                        <a:t> maps/charts</a:t>
                      </a:r>
                    </a:p>
                    <a:p>
                      <a:pPr algn="l" fontAlgn="t"/>
                      <a:r>
                        <a:rPr lang="en-US" sz="900" u="none" strike="noStrike" baseline="0" dirty="0" smtClean="0">
                          <a:solidFill>
                            <a:schemeClr val="tx1"/>
                          </a:solidFill>
                          <a:effectLst/>
                          <a:latin typeface="Arial" panose="020B0604020202020204" pitchFamily="34" charset="0"/>
                          <a:cs typeface="Arial" panose="020B0604020202020204" pitchFamily="34" charset="0"/>
                        </a:rPr>
                        <a:t>  and proposed policy </a:t>
                      </a:r>
                    </a:p>
                    <a:p>
                      <a:pPr algn="l" fontAlgn="t"/>
                      <a:r>
                        <a:rPr lang="en-US" sz="900" u="none" strike="noStrike" baseline="0" dirty="0" smtClean="0">
                          <a:solidFill>
                            <a:schemeClr val="tx1"/>
                          </a:solidFill>
                          <a:effectLst/>
                          <a:latin typeface="Arial" panose="020B0604020202020204" pitchFamily="34" charset="0"/>
                          <a:cs typeface="Arial" panose="020B0604020202020204" pitchFamily="34" charset="0"/>
                        </a:rPr>
                        <a:t>  solutions.</a:t>
                      </a:r>
                      <a:endParaRPr lang="en-US" sz="900" b="0" i="0" u="none" strike="noStrike" dirty="0">
                        <a:solidFill>
                          <a:schemeClr val="tx1"/>
                        </a:solidFill>
                        <a:effectLst/>
                        <a:latin typeface="Arial" panose="020B0604020202020204" pitchFamily="34" charset="0"/>
                        <a:cs typeface="Arial" panose="020B0604020202020204" pitchFamily="34" charset="0"/>
                      </a:endParaRPr>
                    </a:p>
                  </a:txBody>
                  <a:tcPr marL="3461" marR="3461" marT="34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900" u="none" strike="noStrike" dirty="0">
                          <a:solidFill>
                            <a:schemeClr val="tx1"/>
                          </a:solidFill>
                          <a:effectLst/>
                          <a:latin typeface="Arial" panose="020B0604020202020204" pitchFamily="34" charset="0"/>
                          <a:cs typeface="Arial" panose="020B0604020202020204" pitchFamily="34" charset="0"/>
                        </a:rPr>
                        <a:t>  National, State, </a:t>
                      </a:r>
                    </a:p>
                    <a:p>
                      <a:pPr algn="l" fontAlgn="t"/>
                      <a:r>
                        <a:rPr lang="en-US" sz="900" u="none" strike="noStrike" dirty="0">
                          <a:solidFill>
                            <a:schemeClr val="tx1"/>
                          </a:solidFill>
                          <a:effectLst/>
                          <a:latin typeface="Arial" panose="020B0604020202020204" pitchFamily="34" charset="0"/>
                          <a:cs typeface="Arial" panose="020B0604020202020204" pitchFamily="34" charset="0"/>
                        </a:rPr>
                        <a:t>    County, ZIP, </a:t>
                      </a:r>
                    </a:p>
                    <a:p>
                      <a:pPr algn="l" fontAlgn="t"/>
                      <a:r>
                        <a:rPr lang="en-US" sz="900" u="none" strike="noStrike" dirty="0">
                          <a:solidFill>
                            <a:schemeClr val="tx1"/>
                          </a:solidFill>
                          <a:effectLst/>
                          <a:latin typeface="Arial" panose="020B0604020202020204" pitchFamily="34" charset="0"/>
                          <a:cs typeface="Arial" panose="020B0604020202020204" pitchFamily="34" charset="0"/>
                        </a:rPr>
                        <a:t>   Census Tract</a:t>
                      </a:r>
                      <a:endParaRPr lang="en-US" sz="900" b="0" i="0" u="none" strike="noStrike" dirty="0">
                        <a:solidFill>
                          <a:schemeClr val="tx1"/>
                        </a:solidFill>
                        <a:effectLst/>
                        <a:latin typeface="Arial" panose="020B0604020202020204" pitchFamily="34" charset="0"/>
                        <a:cs typeface="Arial" panose="020B0604020202020204" pitchFamily="34" charset="0"/>
                      </a:endParaRPr>
                    </a:p>
                  </a:txBody>
                  <a:tcPr marL="3461" marR="3461" marT="34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900" u="none" strike="noStrike" dirty="0">
                          <a:solidFill>
                            <a:schemeClr val="tx1"/>
                          </a:solidFill>
                          <a:effectLst/>
                          <a:latin typeface="Arial" panose="020B0604020202020204" pitchFamily="34" charset="0"/>
                          <a:cs typeface="Arial" panose="020B0604020202020204" pitchFamily="34" charset="0"/>
                        </a:rPr>
                        <a:t>    Quarterly</a:t>
                      </a:r>
                      <a:endParaRPr lang="en-US" sz="900" b="0" i="0" u="none" strike="noStrike" dirty="0">
                        <a:solidFill>
                          <a:schemeClr val="tx1"/>
                        </a:solidFill>
                        <a:effectLst/>
                        <a:latin typeface="Arial" panose="020B0604020202020204" pitchFamily="34" charset="0"/>
                        <a:cs typeface="Arial" panose="020B0604020202020204" pitchFamily="34" charset="0"/>
                      </a:endParaRPr>
                    </a:p>
                  </a:txBody>
                  <a:tcPr marL="3461" marR="3461" marT="34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900" u="none" strike="noStrike" dirty="0">
                          <a:solidFill>
                            <a:schemeClr val="tx1"/>
                          </a:solidFill>
                          <a:effectLst/>
                          <a:latin typeface="Arial" panose="020B0604020202020204" pitchFamily="34" charset="0"/>
                          <a:cs typeface="Arial" panose="020B0604020202020204" pitchFamily="34" charset="0"/>
                        </a:rPr>
                        <a:t>   Overall &amp; </a:t>
                      </a:r>
                    </a:p>
                    <a:p>
                      <a:pPr algn="l" fontAlgn="t"/>
                      <a:r>
                        <a:rPr lang="en-US" sz="900" u="none" strike="noStrike" dirty="0">
                          <a:solidFill>
                            <a:schemeClr val="tx1"/>
                          </a:solidFill>
                          <a:effectLst/>
                          <a:latin typeface="Arial" panose="020B0604020202020204" pitchFamily="34" charset="0"/>
                          <a:cs typeface="Arial" panose="020B0604020202020204" pitchFamily="34" charset="0"/>
                        </a:rPr>
                        <a:t>    3 tiers   </a:t>
                      </a:r>
                    </a:p>
                    <a:p>
                      <a:pPr algn="l" fontAlgn="t"/>
                      <a:r>
                        <a:rPr lang="en-US" sz="900" u="none" strike="noStrike" dirty="0">
                          <a:solidFill>
                            <a:schemeClr val="tx1"/>
                          </a:solidFill>
                          <a:effectLst/>
                          <a:latin typeface="Arial" panose="020B0604020202020204" pitchFamily="34" charset="0"/>
                          <a:cs typeface="Arial" panose="020B0604020202020204" pitchFamily="34" charset="0"/>
                        </a:rPr>
                        <a:t>  (combines </a:t>
                      </a:r>
                    </a:p>
                    <a:p>
                      <a:pPr algn="l" fontAlgn="t"/>
                      <a:r>
                        <a:rPr lang="en-US" sz="900" u="none" strike="noStrike" dirty="0">
                          <a:solidFill>
                            <a:schemeClr val="tx1"/>
                          </a:solidFill>
                          <a:effectLst/>
                          <a:latin typeface="Arial" panose="020B0604020202020204" pitchFamily="34" charset="0"/>
                          <a:cs typeface="Arial" panose="020B0604020202020204" pitchFamily="34" charset="0"/>
                        </a:rPr>
                        <a:t>  med-high &amp; </a:t>
                      </a:r>
                    </a:p>
                    <a:p>
                      <a:pPr algn="l" fontAlgn="t"/>
                      <a:r>
                        <a:rPr lang="en-US" sz="900" u="none" strike="noStrike" dirty="0">
                          <a:solidFill>
                            <a:schemeClr val="tx1"/>
                          </a:solidFill>
                          <a:effectLst/>
                          <a:latin typeface="Arial" panose="020B0604020202020204" pitchFamily="34" charset="0"/>
                          <a:cs typeface="Arial" panose="020B0604020202020204" pitchFamily="34" charset="0"/>
                        </a:rPr>
                        <a:t>  high)</a:t>
                      </a:r>
                      <a:endParaRPr lang="en-US" sz="900" b="0" i="0" u="none" strike="noStrike" dirty="0">
                        <a:solidFill>
                          <a:schemeClr val="tx1"/>
                        </a:solidFill>
                        <a:effectLst/>
                        <a:latin typeface="Arial" panose="020B0604020202020204" pitchFamily="34" charset="0"/>
                        <a:cs typeface="Arial" panose="020B0604020202020204" pitchFamily="34" charset="0"/>
                      </a:endParaRPr>
                    </a:p>
                  </a:txBody>
                  <a:tcPr marL="3461" marR="3461" marT="34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900" u="none" strike="noStrike" dirty="0">
                          <a:solidFill>
                            <a:schemeClr val="tx1"/>
                          </a:solidFill>
                          <a:effectLst/>
                          <a:latin typeface="Arial" panose="020B0604020202020204" pitchFamily="34" charset="0"/>
                          <a:cs typeface="Arial" panose="020B0604020202020204" pitchFamily="34" charset="0"/>
                        </a:rPr>
                        <a:t>  </a:t>
                      </a:r>
                      <a:r>
                        <a:rPr lang="en-US" sz="900" u="none" strike="noStrike" dirty="0" smtClean="0">
                          <a:solidFill>
                            <a:schemeClr val="tx1"/>
                          </a:solidFill>
                          <a:effectLst/>
                          <a:latin typeface="Arial" panose="020B0604020202020204" pitchFamily="34" charset="0"/>
                          <a:cs typeface="Arial" panose="020B0604020202020204" pitchFamily="34" charset="0"/>
                        </a:rPr>
                        <a:t>Near real-time </a:t>
                      </a:r>
                      <a:r>
                        <a:rPr lang="en-US" sz="900" u="none" strike="noStrike" dirty="0">
                          <a:solidFill>
                            <a:schemeClr val="tx1"/>
                          </a:solidFill>
                          <a:effectLst/>
                          <a:latin typeface="Arial" panose="020B0604020202020204" pitchFamily="34" charset="0"/>
                          <a:cs typeface="Arial" panose="020B0604020202020204" pitchFamily="34" charset="0"/>
                        </a:rPr>
                        <a:t>NC data </a:t>
                      </a:r>
                    </a:p>
                    <a:p>
                      <a:pPr algn="l" fontAlgn="t"/>
                      <a:r>
                        <a:rPr lang="en-US" sz="900" u="none" strike="noStrike" dirty="0">
                          <a:solidFill>
                            <a:schemeClr val="tx1"/>
                          </a:solidFill>
                          <a:effectLst/>
                          <a:latin typeface="Arial" panose="020B0604020202020204" pitchFamily="34" charset="0"/>
                          <a:cs typeface="Arial" panose="020B0604020202020204" pitchFamily="34" charset="0"/>
                        </a:rPr>
                        <a:t>  at the census tract </a:t>
                      </a:r>
                    </a:p>
                    <a:p>
                      <a:pPr algn="l" fontAlgn="t"/>
                      <a:r>
                        <a:rPr lang="en-US" sz="900" u="none" strike="noStrike" dirty="0">
                          <a:solidFill>
                            <a:schemeClr val="tx1"/>
                          </a:solidFill>
                          <a:effectLst/>
                          <a:latin typeface="Arial" panose="020B0604020202020204" pitchFamily="34" charset="0"/>
                          <a:cs typeface="Arial" panose="020B0604020202020204" pitchFamily="34" charset="0"/>
                        </a:rPr>
                        <a:t>  level &amp; above.</a:t>
                      </a:r>
                      <a:endParaRPr lang="en-US" sz="900" b="0" i="0" u="none" strike="noStrike" dirty="0">
                        <a:solidFill>
                          <a:schemeClr val="tx1"/>
                        </a:solidFill>
                        <a:effectLst/>
                        <a:latin typeface="Arial" panose="020B0604020202020204" pitchFamily="34" charset="0"/>
                        <a:cs typeface="Arial" panose="020B0604020202020204" pitchFamily="34" charset="0"/>
                      </a:endParaRPr>
                    </a:p>
                  </a:txBody>
                  <a:tcPr marL="3461" marR="3461" marT="34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78591401"/>
                  </a:ext>
                </a:extLst>
              </a:tr>
              <a:tr h="768126">
                <a:tc>
                  <a:txBody>
                    <a:bodyPr/>
                    <a:lstStyle/>
                    <a:p>
                      <a:pPr algn="ctr" fontAlgn="t"/>
                      <a:r>
                        <a:rPr lang="en-US" sz="900" u="sng" strike="noStrike" dirty="0">
                          <a:effectLst/>
                          <a:latin typeface="Arial" panose="020B0604020202020204" pitchFamily="34" charset="0"/>
                          <a:cs typeface="Arial" panose="020B0604020202020204" pitchFamily="34" charset="0"/>
                          <a:hlinkClick r:id="rId4"/>
                        </a:rPr>
                        <a:t>Land Price and </a:t>
                      </a:r>
                      <a:endParaRPr lang="en-US" sz="900" u="sng" strike="noStrike" dirty="0">
                        <a:effectLst/>
                        <a:latin typeface="Arial" panose="020B0604020202020204" pitchFamily="34" charset="0"/>
                        <a:cs typeface="Arial" panose="020B0604020202020204" pitchFamily="34" charset="0"/>
                        <a:hlinkClick r:id="" action="ppaction://noaction"/>
                      </a:endParaRPr>
                    </a:p>
                    <a:p>
                      <a:pPr algn="ctr" fontAlgn="t"/>
                      <a:r>
                        <a:rPr lang="en-US" sz="900" u="sng" strike="noStrike" dirty="0">
                          <a:effectLst/>
                          <a:latin typeface="Arial" panose="020B0604020202020204" pitchFamily="34" charset="0"/>
                          <a:cs typeface="Arial" panose="020B0604020202020204" pitchFamily="34" charset="0"/>
                          <a:hlinkClick r:id="" action="ppaction://noaction"/>
                        </a:rPr>
                        <a:t>Land </a:t>
                      </a:r>
                      <a:r>
                        <a:rPr lang="en-US" sz="900" u="sng" strike="noStrike" dirty="0">
                          <a:effectLst/>
                          <a:latin typeface="Arial" panose="020B0604020202020204" pitchFamily="34" charset="0"/>
                          <a:cs typeface="Arial" panose="020B0604020202020204" pitchFamily="34" charset="0"/>
                          <a:hlinkClick r:id="rId4"/>
                        </a:rPr>
                        <a:t>Share</a:t>
                      </a:r>
                      <a:endParaRPr lang="en-US" sz="900" b="0" i="0" u="sng" strike="noStrike" dirty="0">
                        <a:solidFill>
                          <a:srgbClr val="0563C1"/>
                        </a:solidFill>
                        <a:effectLst/>
                        <a:latin typeface="Arial" panose="020B0604020202020204" pitchFamily="34" charset="0"/>
                        <a:cs typeface="Arial" panose="020B0604020202020204" pitchFamily="34" charset="0"/>
                      </a:endParaRPr>
                    </a:p>
                  </a:txBody>
                  <a:tcPr marL="3461" marR="3461" marT="34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900" u="none" strike="noStrike" dirty="0">
                          <a:effectLst/>
                          <a:latin typeface="Arial" panose="020B0604020202020204" pitchFamily="34" charset="0"/>
                          <a:cs typeface="Arial" panose="020B0604020202020204" pitchFamily="34" charset="0"/>
                        </a:rPr>
                        <a:t>   Change in Land </a:t>
                      </a:r>
                    </a:p>
                    <a:p>
                      <a:pPr algn="l" fontAlgn="t"/>
                      <a:r>
                        <a:rPr lang="en-US" sz="900" u="none" strike="noStrike" dirty="0">
                          <a:effectLst/>
                          <a:latin typeface="Arial" panose="020B0604020202020204" pitchFamily="34" charset="0"/>
                          <a:cs typeface="Arial" panose="020B0604020202020204" pitchFamily="34" charset="0"/>
                        </a:rPr>
                        <a:t>   Share and Land </a:t>
                      </a:r>
                    </a:p>
                    <a:p>
                      <a:pPr algn="l" fontAlgn="t"/>
                      <a:r>
                        <a:rPr lang="en-US" sz="900" u="none" strike="noStrike" dirty="0">
                          <a:effectLst/>
                          <a:latin typeface="Arial" panose="020B0604020202020204" pitchFamily="34" charset="0"/>
                          <a:cs typeface="Arial" panose="020B0604020202020204" pitchFamily="34" charset="0"/>
                        </a:rPr>
                        <a:t>   Prices</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3461" marR="3461" marT="34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900" u="none" strike="noStrike" dirty="0">
                          <a:effectLst/>
                          <a:latin typeface="Arial" panose="020B0604020202020204" pitchFamily="34" charset="0"/>
                          <a:cs typeface="Arial" panose="020B0604020202020204" pitchFamily="34" charset="0"/>
                        </a:rPr>
                        <a:t>  Interactive maps on </a:t>
                      </a:r>
                    </a:p>
                    <a:p>
                      <a:pPr algn="l" fontAlgn="t"/>
                      <a:r>
                        <a:rPr lang="en-US" sz="900" u="none" strike="noStrike" dirty="0">
                          <a:effectLst/>
                          <a:latin typeface="Arial" panose="020B0604020202020204" pitchFamily="34" charset="0"/>
                          <a:cs typeface="Arial" panose="020B0604020202020204" pitchFamily="34" charset="0"/>
                        </a:rPr>
                        <a:t>  land prices, land </a:t>
                      </a:r>
                    </a:p>
                    <a:p>
                      <a:pPr algn="l" fontAlgn="t"/>
                      <a:r>
                        <a:rPr lang="en-US" sz="900" u="none" strike="noStrike" dirty="0">
                          <a:effectLst/>
                          <a:latin typeface="Arial" panose="020B0604020202020204" pitchFamily="34" charset="0"/>
                          <a:cs typeface="Arial" panose="020B0604020202020204" pitchFamily="34" charset="0"/>
                        </a:rPr>
                        <a:t>  shares, &amp; changes </a:t>
                      </a:r>
                    </a:p>
                    <a:p>
                      <a:pPr algn="l" fontAlgn="t"/>
                      <a:r>
                        <a:rPr lang="en-US" sz="900" u="none" strike="noStrike" dirty="0">
                          <a:effectLst/>
                          <a:latin typeface="Arial" panose="020B0604020202020204" pitchFamily="34" charset="0"/>
                          <a:cs typeface="Arial" panose="020B0604020202020204" pitchFamily="34" charset="0"/>
                        </a:rPr>
                        <a:t>  over time in these </a:t>
                      </a:r>
                    </a:p>
                    <a:p>
                      <a:pPr algn="l" fontAlgn="t"/>
                      <a:r>
                        <a:rPr lang="en-US" sz="900" u="none" strike="noStrike" dirty="0">
                          <a:effectLst/>
                          <a:latin typeface="Arial" panose="020B0604020202020204" pitchFamily="34" charset="0"/>
                          <a:cs typeface="Arial" panose="020B0604020202020204" pitchFamily="34" charset="0"/>
                        </a:rPr>
                        <a:t>  indicators</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3461" marR="3461" marT="34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900" u="none" strike="noStrike" dirty="0">
                          <a:effectLst/>
                          <a:latin typeface="Arial" panose="020B0604020202020204" pitchFamily="34" charset="0"/>
                          <a:cs typeface="Arial" panose="020B0604020202020204" pitchFamily="34" charset="0"/>
                        </a:rPr>
                        <a:t>          ZIP </a:t>
                      </a:r>
                      <a:br>
                        <a:rPr lang="en-US" sz="900" u="none" strike="noStrike" dirty="0">
                          <a:effectLst/>
                          <a:latin typeface="Arial" panose="020B0604020202020204" pitchFamily="34" charset="0"/>
                          <a:cs typeface="Arial" panose="020B0604020202020204" pitchFamily="34" charset="0"/>
                        </a:rPr>
                      </a:br>
                      <a:r>
                        <a:rPr lang="en-US" sz="900" u="none" strike="noStrike" dirty="0">
                          <a:effectLst/>
                          <a:latin typeface="Arial" panose="020B0604020202020204" pitchFamily="34" charset="0"/>
                          <a:cs typeface="Arial" panose="020B0604020202020204" pitchFamily="34" charset="0"/>
                        </a:rPr>
                        <a:t>  (also census </a:t>
                      </a:r>
                    </a:p>
                    <a:p>
                      <a:pPr algn="l" fontAlgn="t"/>
                      <a:r>
                        <a:rPr lang="en-US" sz="900" u="none" strike="noStrike" dirty="0">
                          <a:effectLst/>
                          <a:latin typeface="Arial" panose="020B0604020202020204" pitchFamily="34" charset="0"/>
                          <a:cs typeface="Arial" panose="020B0604020202020204" pitchFamily="34" charset="0"/>
                        </a:rPr>
                        <a:t>   tract, county, </a:t>
                      </a:r>
                    </a:p>
                    <a:p>
                      <a:pPr algn="l" fontAlgn="t"/>
                      <a:r>
                        <a:rPr lang="en-US" sz="900" u="none" strike="noStrike" dirty="0">
                          <a:effectLst/>
                          <a:latin typeface="Arial" panose="020B0604020202020204" pitchFamily="34" charset="0"/>
                          <a:cs typeface="Arial" panose="020B0604020202020204" pitchFamily="34" charset="0"/>
                        </a:rPr>
                        <a:t>   metro, state, </a:t>
                      </a:r>
                    </a:p>
                    <a:p>
                      <a:pPr algn="l" fontAlgn="t"/>
                      <a:r>
                        <a:rPr lang="en-US" sz="900" u="none" strike="noStrike" dirty="0">
                          <a:effectLst/>
                          <a:latin typeface="Arial" panose="020B0604020202020204" pitchFamily="34" charset="0"/>
                          <a:cs typeface="Arial" panose="020B0604020202020204" pitchFamily="34" charset="0"/>
                        </a:rPr>
                        <a:t>  &amp; nation)</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3461" marR="3461" marT="34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900" u="none" strike="noStrike" dirty="0">
                          <a:effectLst/>
                          <a:latin typeface="Arial" panose="020B0604020202020204" pitchFamily="34" charset="0"/>
                          <a:cs typeface="Arial" panose="020B0604020202020204" pitchFamily="34" charset="0"/>
                        </a:rPr>
                        <a:t>    Annual</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3461" marR="3461" marT="34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900" u="none" strike="noStrike" dirty="0">
                          <a:effectLst/>
                          <a:latin typeface="Arial" panose="020B0604020202020204" pitchFamily="34" charset="0"/>
                          <a:cs typeface="Arial" panose="020B0604020202020204" pitchFamily="34" charset="0"/>
                        </a:rPr>
                        <a:t>      None</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3461" marR="3461" marT="34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900" u="none" strike="noStrike" dirty="0">
                          <a:effectLst/>
                          <a:latin typeface="Arial" panose="020B0604020202020204" pitchFamily="34" charset="0"/>
                          <a:cs typeface="Arial" panose="020B0604020202020204" pitchFamily="34" charset="0"/>
                        </a:rPr>
                        <a:t>  The change in land </a:t>
                      </a:r>
                    </a:p>
                    <a:p>
                      <a:pPr algn="l" fontAlgn="t"/>
                      <a:r>
                        <a:rPr lang="en-US" sz="900" u="none" strike="noStrike" dirty="0">
                          <a:effectLst/>
                          <a:latin typeface="Arial" panose="020B0604020202020204" pitchFamily="34" charset="0"/>
                          <a:cs typeface="Arial" panose="020B0604020202020204" pitchFamily="34" charset="0"/>
                        </a:rPr>
                        <a:t>  share has been found </a:t>
                      </a:r>
                    </a:p>
                    <a:p>
                      <a:pPr algn="l" fontAlgn="t"/>
                      <a:r>
                        <a:rPr lang="en-US" sz="900" u="none" strike="noStrike" dirty="0">
                          <a:effectLst/>
                          <a:latin typeface="Arial" panose="020B0604020202020204" pitchFamily="34" charset="0"/>
                          <a:cs typeface="Arial" panose="020B0604020202020204" pitchFamily="34" charset="0"/>
                        </a:rPr>
                        <a:t>  to be highly predictive </a:t>
                      </a:r>
                    </a:p>
                    <a:p>
                      <a:pPr algn="l" fontAlgn="t"/>
                      <a:r>
                        <a:rPr lang="en-US" sz="900" u="none" strike="noStrike" dirty="0">
                          <a:effectLst/>
                          <a:latin typeface="Arial" panose="020B0604020202020204" pitchFamily="34" charset="0"/>
                          <a:cs typeface="Arial" panose="020B0604020202020204" pitchFamily="34" charset="0"/>
                        </a:rPr>
                        <a:t>  of house price </a:t>
                      </a:r>
                    </a:p>
                    <a:p>
                      <a:pPr algn="l" fontAlgn="t"/>
                      <a:r>
                        <a:rPr lang="en-US" sz="900" u="none" strike="noStrike" dirty="0">
                          <a:effectLst/>
                          <a:latin typeface="Arial" panose="020B0604020202020204" pitchFamily="34" charset="0"/>
                          <a:cs typeface="Arial" panose="020B0604020202020204" pitchFamily="34" charset="0"/>
                        </a:rPr>
                        <a:t>  boom/bust cycles.</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3461" marR="3461" marT="34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54352424"/>
                  </a:ext>
                </a:extLst>
              </a:tr>
              <a:tr h="1047627">
                <a:tc>
                  <a:txBody>
                    <a:bodyPr/>
                    <a:lstStyle/>
                    <a:p>
                      <a:pPr algn="ctr" fontAlgn="t"/>
                      <a:r>
                        <a:rPr lang="en-US" sz="900" u="none" strike="noStrike" dirty="0" smtClean="0">
                          <a:effectLst/>
                          <a:latin typeface="Arial" panose="020B0604020202020204" pitchFamily="34" charset="0"/>
                          <a:cs typeface="Arial" panose="020B0604020202020204" pitchFamily="34" charset="0"/>
                          <a:hlinkClick r:id="rId5"/>
                        </a:rPr>
                        <a:t>Market </a:t>
                      </a:r>
                      <a:r>
                        <a:rPr lang="en-US" sz="900" u="none" strike="noStrike" dirty="0">
                          <a:effectLst/>
                          <a:latin typeface="Arial" panose="020B0604020202020204" pitchFamily="34" charset="0"/>
                          <a:cs typeface="Arial" panose="020B0604020202020204" pitchFamily="34" charset="0"/>
                          <a:hlinkClick r:id="rId5"/>
                        </a:rPr>
                        <a:t>Trends </a:t>
                      </a:r>
                      <a:r>
                        <a:rPr lang="en-US" sz="900" u="none" strike="noStrike" dirty="0" smtClean="0">
                          <a:effectLst/>
                          <a:latin typeface="Arial" panose="020B0604020202020204" pitchFamily="34" charset="0"/>
                          <a:cs typeface="Arial" panose="020B0604020202020204" pitchFamily="34" charset="0"/>
                          <a:hlinkClick r:id="rId5"/>
                        </a:rPr>
                        <a:t>Report</a:t>
                      </a:r>
                      <a:endParaRPr lang="en-US" sz="900" u="none" strike="noStrike" dirty="0">
                        <a:effectLst/>
                        <a:latin typeface="Arial" panose="020B0604020202020204" pitchFamily="34" charset="0"/>
                        <a:cs typeface="Arial" panose="020B0604020202020204" pitchFamily="34" charset="0"/>
                      </a:endParaRPr>
                    </a:p>
                  </a:txBody>
                  <a:tcPr marL="3461" marR="3461" marT="34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t" latinLnBrk="0" hangingPunct="1"/>
                      <a:r>
                        <a:rPr lang="en-US" sz="900" u="none" strike="noStrike" kern="1200" dirty="0">
                          <a:solidFill>
                            <a:schemeClr val="tx1"/>
                          </a:solidFill>
                          <a:effectLst/>
                          <a:latin typeface="Arial" panose="020B0604020202020204" pitchFamily="34" charset="0"/>
                          <a:ea typeface="+mn-ea"/>
                          <a:cs typeface="Arial" panose="020B0604020202020204" pitchFamily="34" charset="0"/>
                        </a:rPr>
                        <a:t>  </a:t>
                      </a:r>
                      <a:r>
                        <a:rPr lang="en-US" sz="900" u="none" strike="noStrike" kern="1200" dirty="0" smtClean="0">
                          <a:solidFill>
                            <a:schemeClr val="tx1"/>
                          </a:solidFill>
                          <a:effectLst/>
                          <a:latin typeface="Arial" panose="020B0604020202020204" pitchFamily="34" charset="0"/>
                          <a:ea typeface="+mn-ea"/>
                          <a:cs typeface="Arial" panose="020B0604020202020204" pitchFamily="34" charset="0"/>
                        </a:rPr>
                        <a:t>HPA*, Mortgage </a:t>
                      </a:r>
                    </a:p>
                    <a:p>
                      <a:pPr marL="0" algn="l" defTabSz="914400" rtl="0" eaLnBrk="1" fontAlgn="t" latinLnBrk="0" hangingPunct="1"/>
                      <a:r>
                        <a:rPr lang="en-US" sz="900" u="none" strike="noStrike" kern="1200" dirty="0" smtClean="0">
                          <a:solidFill>
                            <a:schemeClr val="tx1"/>
                          </a:solidFill>
                          <a:effectLst/>
                          <a:latin typeface="Arial" panose="020B0604020202020204" pitchFamily="34" charset="0"/>
                          <a:ea typeface="+mn-ea"/>
                          <a:cs typeface="Arial" panose="020B0604020202020204" pitchFamily="34" charset="0"/>
                        </a:rPr>
                        <a:t>  Default Rate, Home </a:t>
                      </a:r>
                    </a:p>
                    <a:p>
                      <a:pPr marL="0" algn="l" defTabSz="914400" rtl="0" eaLnBrk="1" fontAlgn="t" latinLnBrk="0" hangingPunct="1"/>
                      <a:r>
                        <a:rPr lang="en-US" sz="900" u="none" strike="noStrike" kern="1200" dirty="0" smtClean="0">
                          <a:solidFill>
                            <a:schemeClr val="tx1"/>
                          </a:solidFill>
                          <a:effectLst/>
                          <a:latin typeface="Arial" panose="020B0604020202020204" pitchFamily="34" charset="0"/>
                          <a:ea typeface="+mn-ea"/>
                          <a:cs typeface="Arial" panose="020B0604020202020204" pitchFamily="34" charset="0"/>
                        </a:rPr>
                        <a:t>  Sales, Months’ </a:t>
                      </a:r>
                    </a:p>
                    <a:p>
                      <a:pPr marL="0" algn="l" defTabSz="914400" rtl="0" eaLnBrk="1" fontAlgn="t" latinLnBrk="0" hangingPunct="1"/>
                      <a:r>
                        <a:rPr lang="en-US" sz="900" u="none" strike="noStrike" kern="1200" dirty="0" smtClean="0">
                          <a:solidFill>
                            <a:schemeClr val="tx1"/>
                          </a:solidFill>
                          <a:effectLst/>
                          <a:latin typeface="Arial" panose="020B0604020202020204" pitchFamily="34" charset="0"/>
                          <a:ea typeface="+mn-ea"/>
                          <a:cs typeface="Arial" panose="020B0604020202020204" pitchFamily="34" charset="0"/>
                        </a:rPr>
                        <a:t>  Supply, NC Share</a:t>
                      </a:r>
                      <a:endParaRPr lang="en-US" sz="900" u="none" strike="noStrike" kern="1200" dirty="0">
                        <a:solidFill>
                          <a:schemeClr val="tx1"/>
                        </a:solidFill>
                        <a:effectLst/>
                        <a:latin typeface="Arial" panose="020B0604020202020204" pitchFamily="34" charset="0"/>
                        <a:ea typeface="+mn-ea"/>
                        <a:cs typeface="Arial" panose="020B0604020202020204" pitchFamily="34" charset="0"/>
                      </a:endParaRPr>
                    </a:p>
                  </a:txBody>
                  <a:tcPr marL="3461" marR="3461" marT="34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t" latinLnBrk="0" hangingPunct="1"/>
                      <a:r>
                        <a:rPr lang="en-US" sz="900" u="none" strike="noStrike" kern="1200" dirty="0">
                          <a:solidFill>
                            <a:schemeClr val="tx1"/>
                          </a:solidFill>
                          <a:effectLst/>
                          <a:latin typeface="Arial" panose="020B0604020202020204" pitchFamily="34" charset="0"/>
                          <a:ea typeface="+mn-ea"/>
                          <a:cs typeface="Arial" panose="020B0604020202020204" pitchFamily="34" charset="0"/>
                        </a:rPr>
                        <a:t>  </a:t>
                      </a:r>
                      <a:r>
                        <a:rPr lang="en-US" sz="900" u="none" strike="noStrike" kern="1200" dirty="0" smtClean="0">
                          <a:solidFill>
                            <a:schemeClr val="tx1"/>
                          </a:solidFill>
                          <a:effectLst/>
                          <a:latin typeface="Arial" panose="020B0604020202020204" pitchFamily="34" charset="0"/>
                          <a:ea typeface="+mn-ea"/>
                          <a:cs typeface="Arial" panose="020B0604020202020204" pitchFamily="34" charset="0"/>
                        </a:rPr>
                        <a:t>Current and historical </a:t>
                      </a:r>
                    </a:p>
                    <a:p>
                      <a:pPr marL="0" algn="l" defTabSz="914400" rtl="0" eaLnBrk="1" fontAlgn="t" latinLnBrk="0" hangingPunct="1"/>
                      <a:r>
                        <a:rPr lang="en-US" sz="900" u="none" strike="noStrike" kern="1200" baseline="0" dirty="0" smtClean="0">
                          <a:solidFill>
                            <a:schemeClr val="tx1"/>
                          </a:solidFill>
                          <a:effectLst/>
                          <a:latin typeface="Arial" panose="020B0604020202020204" pitchFamily="34" charset="0"/>
                          <a:ea typeface="+mn-ea"/>
                          <a:cs typeface="Arial" panose="020B0604020202020204" pitchFamily="34" charset="0"/>
                        </a:rPr>
                        <a:t>  </a:t>
                      </a:r>
                      <a:r>
                        <a:rPr lang="en-US" sz="900" u="none" strike="noStrike" kern="1200" dirty="0" smtClean="0">
                          <a:solidFill>
                            <a:schemeClr val="tx1"/>
                          </a:solidFill>
                          <a:effectLst/>
                          <a:latin typeface="Arial" panose="020B0604020202020204" pitchFamily="34" charset="0"/>
                          <a:ea typeface="+mn-ea"/>
                          <a:cs typeface="Arial" panose="020B0604020202020204" pitchFamily="34" charset="0"/>
                        </a:rPr>
                        <a:t>market trends affecting </a:t>
                      </a:r>
                    </a:p>
                    <a:p>
                      <a:pPr marL="0" algn="l" defTabSz="914400" rtl="0" eaLnBrk="1" fontAlgn="t" latinLnBrk="0" hangingPunct="1"/>
                      <a:r>
                        <a:rPr lang="en-US" sz="900" u="none" strike="noStrike" kern="1200" dirty="0" smtClean="0">
                          <a:solidFill>
                            <a:schemeClr val="tx1"/>
                          </a:solidFill>
                          <a:effectLst/>
                          <a:latin typeface="Arial" panose="020B0604020202020204" pitchFamily="34" charset="0"/>
                          <a:ea typeface="+mn-ea"/>
                          <a:cs typeface="Arial" panose="020B0604020202020204" pitchFamily="34" charset="0"/>
                        </a:rPr>
                        <a:t>  the market price and </a:t>
                      </a:r>
                    </a:p>
                    <a:p>
                      <a:pPr marL="0" algn="l" defTabSz="914400" rtl="0" eaLnBrk="1" fontAlgn="t" latinLnBrk="0" hangingPunct="1"/>
                      <a:r>
                        <a:rPr lang="en-US" sz="900" u="none" strike="noStrike" kern="1200" dirty="0" smtClean="0">
                          <a:solidFill>
                            <a:schemeClr val="tx1"/>
                          </a:solidFill>
                          <a:effectLst/>
                          <a:latin typeface="Arial" panose="020B0604020202020204" pitchFamily="34" charset="0"/>
                          <a:ea typeface="+mn-ea"/>
                          <a:cs typeface="Arial" panose="020B0604020202020204" pitchFamily="34" charset="0"/>
                        </a:rPr>
                        <a:t>  intrinsic value of the </a:t>
                      </a:r>
                    </a:p>
                    <a:p>
                      <a:pPr marL="0" algn="l" defTabSz="914400" rtl="0" eaLnBrk="1" fontAlgn="t" latinLnBrk="0" hangingPunct="1"/>
                      <a:r>
                        <a:rPr lang="en-US" sz="900" u="none" strike="noStrike" kern="1200" dirty="0" smtClean="0">
                          <a:solidFill>
                            <a:schemeClr val="tx1"/>
                          </a:solidFill>
                          <a:effectLst/>
                          <a:latin typeface="Arial" panose="020B0604020202020204" pitchFamily="34" charset="0"/>
                          <a:ea typeface="+mn-ea"/>
                          <a:cs typeface="Arial" panose="020B0604020202020204" pitchFamily="34" charset="0"/>
                        </a:rPr>
                        <a:t>  subject property and its </a:t>
                      </a:r>
                    </a:p>
                    <a:p>
                      <a:pPr marL="0" algn="l" defTabSz="914400" rtl="0" eaLnBrk="1" fontAlgn="t" latinLnBrk="0" hangingPunct="1"/>
                      <a:r>
                        <a:rPr lang="en-US" sz="900" u="none" strike="noStrike" kern="1200" dirty="0" smtClean="0">
                          <a:solidFill>
                            <a:schemeClr val="tx1"/>
                          </a:solidFill>
                          <a:effectLst/>
                          <a:latin typeface="Arial" panose="020B0604020202020204" pitchFamily="34" charset="0"/>
                          <a:ea typeface="+mn-ea"/>
                          <a:cs typeface="Arial" panose="020B0604020202020204" pitchFamily="34" charset="0"/>
                        </a:rPr>
                        <a:t>  neighborhood</a:t>
                      </a:r>
                      <a:endParaRPr lang="en-US" sz="900" u="none" strike="noStrike" kern="1200" dirty="0">
                        <a:solidFill>
                          <a:schemeClr val="tx1"/>
                        </a:solidFill>
                        <a:effectLst/>
                        <a:latin typeface="Arial" panose="020B0604020202020204" pitchFamily="34" charset="0"/>
                        <a:ea typeface="+mn-ea"/>
                        <a:cs typeface="Arial" panose="020B0604020202020204" pitchFamily="34" charset="0"/>
                      </a:endParaRPr>
                    </a:p>
                  </a:txBody>
                  <a:tcPr marL="3461" marR="3461" marT="34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t" latinLnBrk="0" hangingPunct="1"/>
                      <a:r>
                        <a:rPr lang="en-US" sz="900" u="none" strike="noStrike" kern="1200" dirty="0">
                          <a:solidFill>
                            <a:schemeClr val="tx1"/>
                          </a:solidFill>
                          <a:effectLst/>
                          <a:latin typeface="Arial" panose="020B0604020202020204" pitchFamily="34" charset="0"/>
                          <a:ea typeface="+mn-ea"/>
                          <a:cs typeface="Arial" panose="020B0604020202020204" pitchFamily="34" charset="0"/>
                        </a:rPr>
                        <a:t>   107+ million </a:t>
                      </a:r>
                    </a:p>
                    <a:p>
                      <a:pPr marL="0" algn="l" defTabSz="914400" rtl="0" eaLnBrk="1" fontAlgn="t" latinLnBrk="0" hangingPunct="1"/>
                      <a:r>
                        <a:rPr lang="en-US" sz="900" u="none" strike="noStrike" kern="1200" dirty="0">
                          <a:solidFill>
                            <a:schemeClr val="tx1"/>
                          </a:solidFill>
                          <a:effectLst/>
                          <a:latin typeface="Arial" panose="020B0604020202020204" pitchFamily="34" charset="0"/>
                          <a:ea typeface="+mn-ea"/>
                          <a:cs typeface="Arial" panose="020B0604020202020204" pitchFamily="34" charset="0"/>
                        </a:rPr>
                        <a:t>  U.S. property   </a:t>
                      </a:r>
                    </a:p>
                    <a:p>
                      <a:pPr marL="0" algn="l" defTabSz="914400" rtl="0" eaLnBrk="1" fontAlgn="t" latinLnBrk="0" hangingPunct="1"/>
                      <a:r>
                        <a:rPr lang="en-US" sz="900" u="none" strike="noStrike" kern="1200" dirty="0">
                          <a:solidFill>
                            <a:schemeClr val="tx1"/>
                          </a:solidFill>
                          <a:effectLst/>
                          <a:latin typeface="Arial" panose="020B0604020202020204" pitchFamily="34" charset="0"/>
                          <a:ea typeface="+mn-ea"/>
                          <a:cs typeface="Arial" panose="020B0604020202020204" pitchFamily="34" charset="0"/>
                        </a:rPr>
                        <a:t>    addresses </a:t>
                      </a:r>
                    </a:p>
                  </a:txBody>
                  <a:tcPr marL="3461" marR="3461" marT="34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900" u="none" strike="noStrike" dirty="0">
                          <a:effectLst/>
                          <a:latin typeface="Arial" panose="020B0604020202020204" pitchFamily="34" charset="0"/>
                          <a:cs typeface="Arial" panose="020B0604020202020204" pitchFamily="34" charset="0"/>
                        </a:rPr>
                        <a:t>  Updated as </a:t>
                      </a:r>
                    </a:p>
                    <a:p>
                      <a:pPr algn="l" fontAlgn="t"/>
                      <a:r>
                        <a:rPr lang="en-US" sz="900" u="none" strike="noStrike" dirty="0">
                          <a:effectLst/>
                          <a:latin typeface="Arial" panose="020B0604020202020204" pitchFamily="34" charset="0"/>
                          <a:cs typeface="Arial" panose="020B0604020202020204" pitchFamily="34" charset="0"/>
                        </a:rPr>
                        <a:t> data become </a:t>
                      </a:r>
                    </a:p>
                    <a:p>
                      <a:pPr algn="l" fontAlgn="t"/>
                      <a:r>
                        <a:rPr lang="en-US" sz="900" u="none" strike="noStrike" dirty="0">
                          <a:effectLst/>
                          <a:latin typeface="Arial" panose="020B0604020202020204" pitchFamily="34" charset="0"/>
                          <a:cs typeface="Arial" panose="020B0604020202020204" pitchFamily="34" charset="0"/>
                        </a:rPr>
                        <a:t>   available</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3461" marR="3461" marT="34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900" u="none" strike="noStrike" dirty="0">
                          <a:effectLst/>
                          <a:latin typeface="Arial" panose="020B0604020202020204" pitchFamily="34" charset="0"/>
                          <a:cs typeface="Arial" panose="020B0604020202020204" pitchFamily="34" charset="0"/>
                        </a:rPr>
                        <a:t>   Overall &amp; </a:t>
                      </a:r>
                    </a:p>
                    <a:p>
                      <a:pPr algn="l" fontAlgn="t"/>
                      <a:r>
                        <a:rPr lang="en-US" sz="900" u="none" strike="noStrike" baseline="0" dirty="0">
                          <a:effectLst/>
                          <a:latin typeface="Arial" panose="020B0604020202020204" pitchFamily="34" charset="0"/>
                          <a:cs typeface="Arial" panose="020B0604020202020204" pitchFamily="34" charset="0"/>
                        </a:rPr>
                        <a:t>     </a:t>
                      </a:r>
                      <a:r>
                        <a:rPr lang="en-US" sz="900" u="none" strike="noStrike" dirty="0">
                          <a:effectLst/>
                          <a:latin typeface="Arial" panose="020B0604020202020204" pitchFamily="34" charset="0"/>
                          <a:cs typeface="Arial" panose="020B0604020202020204" pitchFamily="34" charset="0"/>
                        </a:rPr>
                        <a:t>4 tiers</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3461" marR="3461" marT="34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900" u="none" strike="noStrike" dirty="0">
                          <a:effectLst/>
                          <a:latin typeface="Arial" panose="020B0604020202020204" pitchFamily="34" charset="0"/>
                          <a:cs typeface="Arial" panose="020B0604020202020204" pitchFamily="34" charset="0"/>
                        </a:rPr>
                        <a:t>  Provides trends affecting    </a:t>
                      </a:r>
                    </a:p>
                    <a:p>
                      <a:pPr algn="l" fontAlgn="t"/>
                      <a:r>
                        <a:rPr lang="en-US" sz="900" u="none" strike="noStrike" dirty="0">
                          <a:effectLst/>
                          <a:latin typeface="Arial" panose="020B0604020202020204" pitchFamily="34" charset="0"/>
                          <a:cs typeface="Arial" panose="020B0604020202020204" pitchFamily="34" charset="0"/>
                        </a:rPr>
                        <a:t>  the market price &amp; </a:t>
                      </a:r>
                    </a:p>
                    <a:p>
                      <a:pPr algn="l" fontAlgn="t"/>
                      <a:r>
                        <a:rPr lang="en-US" sz="900" u="none" strike="noStrike" dirty="0">
                          <a:effectLst/>
                          <a:latin typeface="Arial" panose="020B0604020202020204" pitchFamily="34" charset="0"/>
                          <a:cs typeface="Arial" panose="020B0604020202020204" pitchFamily="34" charset="0"/>
                        </a:rPr>
                        <a:t>  intrinsic value of the   </a:t>
                      </a:r>
                    </a:p>
                    <a:p>
                      <a:pPr algn="l" fontAlgn="t"/>
                      <a:r>
                        <a:rPr lang="en-US" sz="900" u="none" strike="noStrike" dirty="0">
                          <a:effectLst/>
                          <a:latin typeface="Arial" panose="020B0604020202020204" pitchFamily="34" charset="0"/>
                          <a:cs typeface="Arial" panose="020B0604020202020204" pitchFamily="34" charset="0"/>
                        </a:rPr>
                        <a:t>  subject property, the   </a:t>
                      </a:r>
                    </a:p>
                    <a:p>
                      <a:pPr algn="l" fontAlgn="t"/>
                      <a:r>
                        <a:rPr lang="en-US" sz="900" u="none" strike="noStrike" dirty="0">
                          <a:effectLst/>
                          <a:latin typeface="Arial" panose="020B0604020202020204" pitchFamily="34" charset="0"/>
                          <a:cs typeface="Arial" panose="020B0604020202020204" pitchFamily="34" charset="0"/>
                        </a:rPr>
                        <a:t>  subject’s neighborhood, </a:t>
                      </a:r>
                    </a:p>
                    <a:p>
                      <a:pPr algn="l" fontAlgn="t"/>
                      <a:r>
                        <a:rPr lang="en-US" sz="900" u="none" strike="noStrike" dirty="0">
                          <a:effectLst/>
                          <a:latin typeface="Arial" panose="020B0604020202020204" pitchFamily="34" charset="0"/>
                          <a:cs typeface="Arial" panose="020B0604020202020204" pitchFamily="34" charset="0"/>
                        </a:rPr>
                        <a:t>  &amp; its broader market   </a:t>
                      </a:r>
                    </a:p>
                    <a:p>
                      <a:pPr algn="l" fontAlgn="t"/>
                      <a:r>
                        <a:rPr lang="en-US" sz="900" u="none" strike="noStrike" dirty="0">
                          <a:effectLst/>
                          <a:latin typeface="Arial" panose="020B0604020202020204" pitchFamily="34" charset="0"/>
                          <a:cs typeface="Arial" panose="020B0604020202020204" pitchFamily="34" charset="0"/>
                        </a:rPr>
                        <a:t>  areas.</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3461" marR="3461" marT="34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55685017"/>
                  </a:ext>
                </a:extLst>
              </a:tr>
              <a:tr h="574453">
                <a:tc>
                  <a:txBody>
                    <a:bodyPr/>
                    <a:lstStyle/>
                    <a:p>
                      <a:pPr algn="ctr" fontAlgn="t"/>
                      <a:r>
                        <a:rPr lang="en-US" sz="900" b="0" i="0" u="none" strike="noStrike" dirty="0">
                          <a:solidFill>
                            <a:schemeClr val="tx1"/>
                          </a:solidFill>
                          <a:effectLst/>
                          <a:latin typeface="Arial" panose="020B0604020202020204" pitchFamily="34" charset="0"/>
                          <a:cs typeface="Arial" panose="020B0604020202020204" pitchFamily="34" charset="0"/>
                          <a:hlinkClick r:id="rId6"/>
                        </a:rPr>
                        <a:t>Collateral </a:t>
                      </a:r>
                      <a:r>
                        <a:rPr lang="en-US" sz="900" b="0" i="0" u="none" strike="noStrike" dirty="0" smtClean="0">
                          <a:solidFill>
                            <a:schemeClr val="tx1"/>
                          </a:solidFill>
                          <a:effectLst/>
                          <a:latin typeface="Arial" panose="020B0604020202020204" pitchFamily="34" charset="0"/>
                          <a:cs typeface="Arial" panose="020B0604020202020204" pitchFamily="34" charset="0"/>
                          <a:hlinkClick r:id="rId6"/>
                        </a:rPr>
                        <a:t>Risk</a:t>
                      </a:r>
                      <a:endParaRPr lang="en-US" sz="900" b="0" i="0" u="none" strike="noStrike" dirty="0">
                        <a:solidFill>
                          <a:schemeClr val="tx1"/>
                        </a:solidFill>
                        <a:effectLst/>
                        <a:latin typeface="Arial" panose="020B0604020202020204" pitchFamily="34" charset="0"/>
                        <a:cs typeface="Arial" panose="020B0604020202020204" pitchFamily="34" charset="0"/>
                      </a:endParaRPr>
                    </a:p>
                  </a:txBody>
                  <a:tcPr marL="3461" marR="3461" marT="34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900" u="none" strike="noStrike" dirty="0">
                          <a:solidFill>
                            <a:schemeClr val="tx1"/>
                          </a:solidFill>
                          <a:effectLst/>
                          <a:latin typeface="Arial" panose="020B0604020202020204" pitchFamily="34" charset="0"/>
                          <a:cs typeface="Arial" panose="020B0604020202020204" pitchFamily="34" charset="0"/>
                        </a:rPr>
                        <a:t>   </a:t>
                      </a:r>
                      <a:r>
                        <a:rPr lang="en-US" sz="900" u="none" strike="noStrike" dirty="0" smtClean="0">
                          <a:solidFill>
                            <a:schemeClr val="tx1"/>
                          </a:solidFill>
                          <a:effectLst/>
                          <a:latin typeface="Arial" panose="020B0604020202020204" pitchFamily="34" charset="0"/>
                          <a:cs typeface="Arial" panose="020B0604020202020204" pitchFamily="34" charset="0"/>
                        </a:rPr>
                        <a:t>Relationship btw.</a:t>
                      </a:r>
                    </a:p>
                    <a:p>
                      <a:pPr algn="l" fontAlgn="t"/>
                      <a:r>
                        <a:rPr lang="en-US" sz="900" u="none" strike="noStrike" dirty="0" smtClean="0">
                          <a:solidFill>
                            <a:schemeClr val="tx1"/>
                          </a:solidFill>
                          <a:effectLst/>
                          <a:latin typeface="Arial" panose="020B0604020202020204" pitchFamily="34" charset="0"/>
                          <a:cs typeface="Arial" panose="020B0604020202020204" pitchFamily="34" charset="0"/>
                        </a:rPr>
                        <a:t>   land shares,</a:t>
                      </a:r>
                    </a:p>
                    <a:p>
                      <a:pPr algn="l" fontAlgn="t"/>
                      <a:r>
                        <a:rPr lang="en-US" sz="900" u="none" strike="noStrike" dirty="0" smtClean="0">
                          <a:solidFill>
                            <a:schemeClr val="tx1"/>
                          </a:solidFill>
                          <a:effectLst/>
                          <a:latin typeface="Arial" panose="020B0604020202020204" pitchFamily="34" charset="0"/>
                          <a:cs typeface="Arial" panose="020B0604020202020204" pitchFamily="34" charset="0"/>
                        </a:rPr>
                        <a:t>   mortgage default</a:t>
                      </a:r>
                    </a:p>
                    <a:p>
                      <a:pPr algn="l" fontAlgn="t"/>
                      <a:r>
                        <a:rPr lang="en-US" sz="900" u="none" strike="noStrike" dirty="0" smtClean="0">
                          <a:solidFill>
                            <a:schemeClr val="tx1"/>
                          </a:solidFill>
                          <a:effectLst/>
                          <a:latin typeface="Arial" panose="020B0604020202020204" pitchFamily="34" charset="0"/>
                          <a:cs typeface="Arial" panose="020B0604020202020204" pitchFamily="34" charset="0"/>
                        </a:rPr>
                        <a:t>   risk, HPA*, and</a:t>
                      </a:r>
                    </a:p>
                    <a:p>
                      <a:pPr algn="l" fontAlgn="t"/>
                      <a:r>
                        <a:rPr lang="en-US" sz="900" u="none" strike="noStrike" dirty="0" smtClean="0">
                          <a:solidFill>
                            <a:schemeClr val="tx1"/>
                          </a:solidFill>
                          <a:effectLst/>
                          <a:latin typeface="Arial" panose="020B0604020202020204" pitchFamily="34" charset="0"/>
                          <a:cs typeface="Arial" panose="020B0604020202020204" pitchFamily="34" charset="0"/>
                        </a:rPr>
                        <a:t>   borrower income or</a:t>
                      </a:r>
                    </a:p>
                    <a:p>
                      <a:pPr algn="l" fontAlgn="t"/>
                      <a:r>
                        <a:rPr lang="en-US" sz="900" u="none" strike="noStrike" dirty="0" smtClean="0">
                          <a:solidFill>
                            <a:schemeClr val="tx1"/>
                          </a:solidFill>
                          <a:effectLst/>
                          <a:latin typeface="Arial" panose="020B0604020202020204" pitchFamily="34" charset="0"/>
                          <a:cs typeface="Arial" panose="020B0604020202020204" pitchFamily="34" charset="0"/>
                        </a:rPr>
                        <a:t>   minority status</a:t>
                      </a:r>
                      <a:endParaRPr lang="en-US" sz="900" b="0" i="0" u="none" strike="sngStrike" dirty="0">
                        <a:solidFill>
                          <a:srgbClr val="FF0000"/>
                        </a:solidFill>
                        <a:effectLst/>
                        <a:latin typeface="Arial" panose="020B0604020202020204" pitchFamily="34" charset="0"/>
                        <a:cs typeface="Arial" panose="020B0604020202020204" pitchFamily="34" charset="0"/>
                      </a:endParaRPr>
                    </a:p>
                  </a:txBody>
                  <a:tcPr marL="3461" marR="3461" marT="34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t" latinLnBrk="0" hangingPunct="1"/>
                      <a:r>
                        <a:rPr lang="en-US" sz="900" u="none" strike="noStrike" kern="1200" dirty="0">
                          <a:solidFill>
                            <a:schemeClr val="tx1"/>
                          </a:solidFill>
                          <a:effectLst/>
                          <a:latin typeface="Arial" panose="020B0604020202020204" pitchFamily="34" charset="0"/>
                          <a:ea typeface="+mn-ea"/>
                          <a:cs typeface="Arial" panose="020B0604020202020204" pitchFamily="34" charset="0"/>
                        </a:rPr>
                        <a:t>  </a:t>
                      </a:r>
                      <a:r>
                        <a:rPr lang="en-US" sz="900" u="none" strike="noStrike" kern="1200" dirty="0" smtClean="0">
                          <a:solidFill>
                            <a:schemeClr val="tx1"/>
                          </a:solidFill>
                          <a:effectLst/>
                          <a:latin typeface="Arial" panose="020B0604020202020204" pitchFamily="34" charset="0"/>
                          <a:ea typeface="+mn-ea"/>
                          <a:cs typeface="Arial" panose="020B0604020202020204" pitchFamily="34" charset="0"/>
                        </a:rPr>
                        <a:t>An explanation for </a:t>
                      </a:r>
                    </a:p>
                    <a:p>
                      <a:pPr marL="0" algn="l" defTabSz="914400" rtl="0" eaLnBrk="1" fontAlgn="t" latinLnBrk="0" hangingPunct="1"/>
                      <a:r>
                        <a:rPr lang="en-US" sz="900" u="none" strike="noStrike" kern="1200" dirty="0" smtClean="0">
                          <a:solidFill>
                            <a:schemeClr val="tx1"/>
                          </a:solidFill>
                          <a:effectLst/>
                          <a:latin typeface="Arial" panose="020B0604020202020204" pitchFamily="34" charset="0"/>
                          <a:ea typeface="+mn-ea"/>
                          <a:cs typeface="Arial" panose="020B0604020202020204" pitchFamily="34" charset="0"/>
                        </a:rPr>
                        <a:t>  housing boom &amp; bust</a:t>
                      </a:r>
                    </a:p>
                    <a:p>
                      <a:pPr marL="0" algn="l" defTabSz="914400" rtl="0" eaLnBrk="1" fontAlgn="t" latinLnBrk="0" hangingPunct="1"/>
                      <a:r>
                        <a:rPr lang="en-US" sz="900" u="none" strike="noStrike" kern="1200" dirty="0" smtClean="0">
                          <a:solidFill>
                            <a:schemeClr val="tx1"/>
                          </a:solidFill>
                          <a:effectLst/>
                          <a:latin typeface="Arial" panose="020B0604020202020204" pitchFamily="34" charset="0"/>
                          <a:ea typeface="+mn-ea"/>
                          <a:cs typeface="Arial" panose="020B0604020202020204" pitchFamily="34" charset="0"/>
                        </a:rPr>
                        <a:t>  cycles by tracking</a:t>
                      </a:r>
                    </a:p>
                    <a:p>
                      <a:pPr marL="0" algn="l" defTabSz="914400" rtl="0" eaLnBrk="1" fontAlgn="t" latinLnBrk="0" hangingPunct="1"/>
                      <a:r>
                        <a:rPr lang="en-US" sz="900" u="none" strike="noStrike" kern="1200" dirty="0" smtClean="0">
                          <a:solidFill>
                            <a:schemeClr val="tx1"/>
                          </a:solidFill>
                          <a:effectLst/>
                          <a:latin typeface="Arial" panose="020B0604020202020204" pitchFamily="34" charset="0"/>
                          <a:ea typeface="+mn-ea"/>
                          <a:cs typeface="Arial" panose="020B0604020202020204" pitchFamily="34" charset="0"/>
                        </a:rPr>
                        <a:t>  collateral risk before &amp;</a:t>
                      </a:r>
                    </a:p>
                    <a:p>
                      <a:pPr marL="0" algn="l" defTabSz="914400" rtl="0" eaLnBrk="1" fontAlgn="t" latinLnBrk="0" hangingPunct="1"/>
                      <a:r>
                        <a:rPr lang="en-US" sz="900" u="none" strike="noStrike" kern="1200" dirty="0" smtClean="0">
                          <a:solidFill>
                            <a:schemeClr val="tx1"/>
                          </a:solidFill>
                          <a:effectLst/>
                          <a:latin typeface="Arial" panose="020B0604020202020204" pitchFamily="34" charset="0"/>
                          <a:ea typeface="+mn-ea"/>
                          <a:cs typeface="Arial" panose="020B0604020202020204" pitchFamily="34" charset="0"/>
                        </a:rPr>
                        <a:t>  after the Great</a:t>
                      </a:r>
                    </a:p>
                    <a:p>
                      <a:pPr marL="0" algn="l" defTabSz="914400" rtl="0" eaLnBrk="1" fontAlgn="t" latinLnBrk="0" hangingPunct="1"/>
                      <a:r>
                        <a:rPr lang="en-US" sz="900" u="none" strike="noStrike" kern="1200" dirty="0" smtClean="0">
                          <a:solidFill>
                            <a:schemeClr val="tx1"/>
                          </a:solidFill>
                          <a:effectLst/>
                          <a:latin typeface="Arial" panose="020B0604020202020204" pitchFamily="34" charset="0"/>
                          <a:ea typeface="+mn-ea"/>
                          <a:cs typeface="Arial" panose="020B0604020202020204" pitchFamily="34" charset="0"/>
                        </a:rPr>
                        <a:t>  Recession and during</a:t>
                      </a:r>
                    </a:p>
                    <a:p>
                      <a:pPr marL="0" algn="l" defTabSz="914400" rtl="0" eaLnBrk="1" fontAlgn="t" latinLnBrk="0" hangingPunct="1"/>
                      <a:r>
                        <a:rPr lang="en-US" sz="900" u="none" strike="noStrike" kern="1200" dirty="0" smtClean="0">
                          <a:solidFill>
                            <a:schemeClr val="tx1"/>
                          </a:solidFill>
                          <a:effectLst/>
                          <a:latin typeface="Arial" panose="020B0604020202020204" pitchFamily="34" charset="0"/>
                          <a:ea typeface="+mn-ea"/>
                          <a:cs typeface="Arial" panose="020B0604020202020204" pitchFamily="34" charset="0"/>
                        </a:rPr>
                        <a:t>  the current cycle.</a:t>
                      </a:r>
                      <a:endParaRPr lang="en-US" sz="900" u="none" strike="noStrike" kern="1200" dirty="0">
                        <a:solidFill>
                          <a:schemeClr val="tx1"/>
                        </a:solidFill>
                        <a:effectLst/>
                        <a:latin typeface="Arial" panose="020B0604020202020204" pitchFamily="34" charset="0"/>
                        <a:ea typeface="+mn-ea"/>
                        <a:cs typeface="Arial" panose="020B0604020202020204" pitchFamily="34" charset="0"/>
                      </a:endParaRPr>
                    </a:p>
                  </a:txBody>
                  <a:tcPr marL="3461" marR="3461" marT="34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t" latinLnBrk="0" hangingPunct="1"/>
                      <a:r>
                        <a:rPr lang="en-US" sz="900" u="none" strike="noStrike" kern="1200" dirty="0">
                          <a:solidFill>
                            <a:schemeClr val="tx1"/>
                          </a:solidFill>
                          <a:effectLst/>
                          <a:latin typeface="Arial" panose="020B0604020202020204" pitchFamily="34" charset="0"/>
                          <a:ea typeface="+mn-ea"/>
                          <a:cs typeface="Arial" panose="020B0604020202020204" pitchFamily="34" charset="0"/>
                        </a:rPr>
                        <a:t>   majority of </a:t>
                      </a:r>
                      <a:r>
                        <a:rPr lang="en-US" sz="900" u="none" strike="noStrike" kern="1200" dirty="0" smtClean="0">
                          <a:solidFill>
                            <a:schemeClr val="tx1"/>
                          </a:solidFill>
                          <a:effectLst/>
                          <a:latin typeface="Arial" panose="020B0604020202020204" pitchFamily="34" charset="0"/>
                          <a:ea typeface="+mn-ea"/>
                          <a:cs typeface="Arial" panose="020B0604020202020204" pitchFamily="34" charset="0"/>
                        </a:rPr>
                        <a:t>ZIP            Codes/Census </a:t>
                      </a:r>
                      <a:r>
                        <a:rPr lang="en-US" sz="900" u="none" strike="noStrike" kern="1200" dirty="0">
                          <a:solidFill>
                            <a:schemeClr val="tx1"/>
                          </a:solidFill>
                          <a:effectLst/>
                          <a:latin typeface="Arial" panose="020B0604020202020204" pitchFamily="34" charset="0"/>
                          <a:ea typeface="+mn-ea"/>
                          <a:cs typeface="Arial" panose="020B0604020202020204" pitchFamily="34" charset="0"/>
                        </a:rPr>
                        <a:t>Tracts </a:t>
                      </a:r>
                    </a:p>
                  </a:txBody>
                  <a:tcPr marL="3461" marR="3461" marT="34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900" u="none" strike="noStrike" dirty="0">
                          <a:solidFill>
                            <a:schemeClr val="tx1"/>
                          </a:solidFill>
                          <a:effectLst/>
                          <a:latin typeface="Arial" panose="020B0604020202020204" pitchFamily="34" charset="0"/>
                          <a:cs typeface="Arial" panose="020B0604020202020204" pitchFamily="34" charset="0"/>
                        </a:rPr>
                        <a:t>  Annually</a:t>
                      </a:r>
                      <a:endParaRPr lang="en-US" sz="900" b="0" i="0" u="none" strike="noStrike" dirty="0">
                        <a:solidFill>
                          <a:schemeClr val="tx1"/>
                        </a:solidFill>
                        <a:effectLst/>
                        <a:latin typeface="Arial" panose="020B0604020202020204" pitchFamily="34" charset="0"/>
                        <a:cs typeface="Arial" panose="020B0604020202020204" pitchFamily="34" charset="0"/>
                      </a:endParaRPr>
                    </a:p>
                  </a:txBody>
                  <a:tcPr marL="3461" marR="3461" marT="34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900" u="none" strike="noStrike" dirty="0">
                          <a:solidFill>
                            <a:schemeClr val="tx1"/>
                          </a:solidFill>
                          <a:effectLst/>
                          <a:latin typeface="Arial" panose="020B0604020202020204" pitchFamily="34" charset="0"/>
                          <a:cs typeface="Arial" panose="020B0604020202020204" pitchFamily="34" charset="0"/>
                        </a:rPr>
                        <a:t>   None</a:t>
                      </a:r>
                      <a:endParaRPr lang="en-US" sz="900" b="0" i="0" u="none" strike="noStrike" dirty="0">
                        <a:solidFill>
                          <a:schemeClr val="tx1"/>
                        </a:solidFill>
                        <a:effectLst/>
                        <a:latin typeface="Arial" panose="020B0604020202020204" pitchFamily="34" charset="0"/>
                        <a:cs typeface="Arial" panose="020B0604020202020204" pitchFamily="34" charset="0"/>
                      </a:endParaRPr>
                    </a:p>
                  </a:txBody>
                  <a:tcPr marL="3461" marR="3461" marT="34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900" u="none" strike="noStrike" dirty="0">
                          <a:solidFill>
                            <a:schemeClr val="tx1"/>
                          </a:solidFill>
                          <a:effectLst/>
                          <a:latin typeface="Arial" panose="020B0604020202020204" pitchFamily="34" charset="0"/>
                          <a:cs typeface="Arial" panose="020B0604020202020204" pitchFamily="34" charset="0"/>
                        </a:rPr>
                        <a:t> Identify areas most</a:t>
                      </a:r>
                      <a:r>
                        <a:rPr lang="en-US" sz="900" u="none" strike="noStrike" baseline="0" dirty="0">
                          <a:solidFill>
                            <a:schemeClr val="tx1"/>
                          </a:solidFill>
                          <a:effectLst/>
                          <a:latin typeface="Arial" panose="020B0604020202020204" pitchFamily="34" charset="0"/>
                          <a:cs typeface="Arial" panose="020B0604020202020204" pitchFamily="34" charset="0"/>
                        </a:rPr>
                        <a:t> at-risk</a:t>
                      </a:r>
                    </a:p>
                    <a:p>
                      <a:pPr algn="l" fontAlgn="t"/>
                      <a:r>
                        <a:rPr lang="en-US" sz="900" u="none" strike="noStrike" baseline="0" dirty="0">
                          <a:solidFill>
                            <a:schemeClr val="tx1"/>
                          </a:solidFill>
                          <a:effectLst/>
                          <a:latin typeface="Arial" panose="020B0604020202020204" pitchFamily="34" charset="0"/>
                          <a:cs typeface="Arial" panose="020B0604020202020204" pitchFamily="34" charset="0"/>
                        </a:rPr>
                        <a:t> from an economic</a:t>
                      </a:r>
                    </a:p>
                    <a:p>
                      <a:pPr algn="l" fontAlgn="t"/>
                      <a:r>
                        <a:rPr lang="en-US" sz="900" u="none" strike="noStrike" baseline="0" dirty="0">
                          <a:solidFill>
                            <a:schemeClr val="tx1"/>
                          </a:solidFill>
                          <a:effectLst/>
                          <a:latin typeface="Arial" panose="020B0604020202020204" pitchFamily="34" charset="0"/>
                          <a:cs typeface="Arial" panose="020B0604020202020204" pitchFamily="34" charset="0"/>
                        </a:rPr>
                        <a:t> downturn</a:t>
                      </a:r>
                      <a:endParaRPr lang="en-US" sz="900" b="0" i="0" u="none" strike="noStrike" dirty="0">
                        <a:solidFill>
                          <a:schemeClr val="tx1"/>
                        </a:solidFill>
                        <a:effectLst/>
                        <a:latin typeface="Arial" panose="020B0604020202020204" pitchFamily="34" charset="0"/>
                        <a:cs typeface="Arial" panose="020B0604020202020204" pitchFamily="34" charset="0"/>
                      </a:endParaRPr>
                    </a:p>
                  </a:txBody>
                  <a:tcPr marL="3461" marR="3461" marT="34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16101489"/>
                  </a:ext>
                </a:extLst>
              </a:tr>
              <a:tr h="574453">
                <a:tc>
                  <a:txBody>
                    <a:bodyPr/>
                    <a:lstStyle/>
                    <a:p>
                      <a:pPr algn="ctr" fontAlgn="t"/>
                      <a:r>
                        <a:rPr lang="en-US" sz="900" b="0" i="0" u="none" strike="noStrike" dirty="0" smtClean="0">
                          <a:solidFill>
                            <a:schemeClr val="tx1"/>
                          </a:solidFill>
                          <a:effectLst/>
                          <a:latin typeface="Arial" panose="020B0604020202020204" pitchFamily="34" charset="0"/>
                          <a:cs typeface="Arial" panose="020B0604020202020204" pitchFamily="34" charset="0"/>
                          <a:hlinkClick r:id="rId7"/>
                        </a:rPr>
                        <a:t>Housing Arbitrage Index</a:t>
                      </a:r>
                      <a:endParaRPr lang="en-US" sz="900" b="0" i="0" u="none" strike="noStrike" dirty="0">
                        <a:solidFill>
                          <a:schemeClr val="tx1"/>
                        </a:solidFill>
                        <a:effectLst/>
                        <a:latin typeface="Arial" panose="020B0604020202020204" pitchFamily="34" charset="0"/>
                        <a:cs typeface="Arial" panose="020B0604020202020204" pitchFamily="34" charset="0"/>
                      </a:endParaRPr>
                    </a:p>
                  </a:txBody>
                  <a:tcPr marL="3461" marR="3461" marT="34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l" fontAlgn="t"/>
                      <a:r>
                        <a:rPr lang="en-US" sz="900" b="0" i="0" u="none" strike="noStrike" dirty="0" smtClean="0">
                          <a:solidFill>
                            <a:schemeClr val="tx1"/>
                          </a:solidFill>
                          <a:effectLst/>
                          <a:latin typeface="Arial" panose="020B0604020202020204" pitchFamily="34" charset="0"/>
                          <a:cs typeface="Arial" panose="020B0604020202020204" pitchFamily="34" charset="0"/>
                        </a:rPr>
                        <a:t>Price Ratio</a:t>
                      </a:r>
                      <a:r>
                        <a:rPr lang="en-US" sz="900" b="0" i="0" u="none" strike="noStrike" baseline="0" dirty="0" smtClean="0">
                          <a:solidFill>
                            <a:schemeClr val="tx1"/>
                          </a:solidFill>
                          <a:effectLst/>
                          <a:latin typeface="Arial" panose="020B0604020202020204" pitchFamily="34" charset="0"/>
                          <a:cs typeface="Arial" panose="020B0604020202020204" pitchFamily="34" charset="0"/>
                        </a:rPr>
                        <a:t> (Median for New to Old Home)</a:t>
                      </a:r>
                      <a:endParaRPr lang="en-US" sz="900" b="0" i="0" u="none" strike="noStrike" dirty="0">
                        <a:solidFill>
                          <a:schemeClr val="tx1"/>
                        </a:solidFill>
                        <a:effectLst/>
                        <a:latin typeface="Arial" panose="020B0604020202020204" pitchFamily="34" charset="0"/>
                        <a:cs typeface="Arial" panose="020B0604020202020204" pitchFamily="34" charset="0"/>
                      </a:endParaRPr>
                    </a:p>
                  </a:txBody>
                  <a:tcPr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algn="l" defTabSz="914400" rtl="0" eaLnBrk="1" fontAlgn="t" latinLnBrk="0" hangingPunct="1"/>
                      <a:r>
                        <a:rPr lang="en-US" sz="900" u="none" strike="noStrike" kern="1200" dirty="0" smtClean="0">
                          <a:solidFill>
                            <a:schemeClr val="tx1"/>
                          </a:solidFill>
                          <a:effectLst/>
                          <a:latin typeface="Arial" panose="020B0604020202020204" pitchFamily="34" charset="0"/>
                          <a:ea typeface="+mn-ea"/>
                          <a:cs typeface="Arial" panose="020B0604020202020204" pitchFamily="34" charset="0"/>
                        </a:rPr>
                        <a:t>Home sq. ft. ratio,</a:t>
                      </a:r>
                      <a:r>
                        <a:rPr lang="en-US" sz="900" u="none" strike="noStrike" kern="1200" baseline="0" dirty="0" smtClean="0">
                          <a:solidFill>
                            <a:schemeClr val="tx1"/>
                          </a:solidFill>
                          <a:effectLst/>
                          <a:latin typeface="Arial" panose="020B0604020202020204" pitchFamily="34" charset="0"/>
                          <a:ea typeface="+mn-ea"/>
                          <a:cs typeface="Arial" panose="020B0604020202020204" pitchFamily="34" charset="0"/>
                        </a:rPr>
                        <a:t> price/sq. ft. ratio, change in walk score and year built.</a:t>
                      </a:r>
                      <a:endParaRPr lang="en-US" sz="900" u="none" strike="noStrike" kern="1200" dirty="0">
                        <a:solidFill>
                          <a:schemeClr val="tx1"/>
                        </a:solidFill>
                        <a:effectLst/>
                        <a:latin typeface="Arial" panose="020B0604020202020204" pitchFamily="34" charset="0"/>
                        <a:ea typeface="+mn-ea"/>
                        <a:cs typeface="Arial" panose="020B0604020202020204" pitchFamily="34" charset="0"/>
                      </a:endParaRPr>
                    </a:p>
                  </a:txBody>
                  <a:tcPr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algn="l" defTabSz="914400" rtl="0" eaLnBrk="1" fontAlgn="t" latinLnBrk="0" hangingPunct="1"/>
                      <a:r>
                        <a:rPr lang="en-US" sz="900" u="none" strike="noStrike" kern="1200" dirty="0" smtClean="0">
                          <a:solidFill>
                            <a:schemeClr val="tx1"/>
                          </a:solidFill>
                          <a:effectLst/>
                          <a:latin typeface="Arial" panose="020B0604020202020204" pitchFamily="34" charset="0"/>
                          <a:ea typeface="+mn-ea"/>
                          <a:cs typeface="Arial" panose="020B0604020202020204" pitchFamily="34" charset="0"/>
                        </a:rPr>
                        <a:t>CSA/CBSA</a:t>
                      </a:r>
                      <a:endParaRPr lang="en-US" sz="900" u="none" strike="noStrike" kern="1200" dirty="0">
                        <a:solidFill>
                          <a:schemeClr val="tx1"/>
                        </a:solidFill>
                        <a:effectLst/>
                        <a:latin typeface="Arial" panose="020B0604020202020204" pitchFamily="34" charset="0"/>
                        <a:ea typeface="+mn-ea"/>
                        <a:cs typeface="Arial" panose="020B0604020202020204" pitchFamily="34" charset="0"/>
                      </a:endParaRPr>
                    </a:p>
                  </a:txBody>
                  <a:tcPr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l" fontAlgn="t"/>
                      <a:r>
                        <a:rPr lang="en-US" sz="900" b="0" i="0" u="none" strike="noStrike" dirty="0" smtClean="0">
                          <a:solidFill>
                            <a:schemeClr val="tx1"/>
                          </a:solidFill>
                          <a:effectLst/>
                          <a:latin typeface="Arial" panose="020B0604020202020204" pitchFamily="34" charset="0"/>
                          <a:cs typeface="Arial" panose="020B0604020202020204" pitchFamily="34" charset="0"/>
                        </a:rPr>
                        <a:t>Quarterly</a:t>
                      </a:r>
                      <a:endParaRPr lang="en-US" sz="900" b="0" i="0" u="none" strike="noStrike" dirty="0">
                        <a:solidFill>
                          <a:schemeClr val="tx1"/>
                        </a:solidFill>
                        <a:effectLst/>
                        <a:latin typeface="Arial" panose="020B0604020202020204" pitchFamily="34" charset="0"/>
                        <a:cs typeface="Arial" panose="020B0604020202020204" pitchFamily="34" charset="0"/>
                      </a:endParaRPr>
                    </a:p>
                  </a:txBody>
                  <a:tcPr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l" fontAlgn="t"/>
                      <a:r>
                        <a:rPr lang="en-US" sz="900" b="0" i="0" u="none" strike="noStrike" dirty="0" smtClean="0">
                          <a:solidFill>
                            <a:schemeClr val="tx1"/>
                          </a:solidFill>
                          <a:effectLst/>
                          <a:latin typeface="Arial" panose="020B0604020202020204" pitchFamily="34" charset="0"/>
                          <a:cs typeface="Arial" panose="020B0604020202020204" pitchFamily="34" charset="0"/>
                        </a:rPr>
                        <a:t>None</a:t>
                      </a:r>
                      <a:endParaRPr lang="en-US" sz="900" b="0" i="0" u="none" strike="noStrike" dirty="0">
                        <a:solidFill>
                          <a:schemeClr val="tx1"/>
                        </a:solidFill>
                        <a:effectLst/>
                        <a:latin typeface="Arial" panose="020B0604020202020204" pitchFamily="34" charset="0"/>
                        <a:cs typeface="Arial" panose="020B0604020202020204" pitchFamily="34" charset="0"/>
                      </a:endParaRPr>
                    </a:p>
                  </a:txBody>
                  <a:tcPr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l" fontAlgn="t"/>
                      <a:r>
                        <a:rPr lang="en-US" sz="900" b="0" i="0" u="none" strike="noStrike" dirty="0" smtClean="0">
                          <a:solidFill>
                            <a:schemeClr val="tx1"/>
                          </a:solidFill>
                          <a:effectLst/>
                          <a:latin typeface="Arial" panose="020B0604020202020204" pitchFamily="34" charset="0"/>
                          <a:cs typeface="Arial" panose="020B0604020202020204" pitchFamily="34" charset="0"/>
                        </a:rPr>
                        <a:t>Measure how much money an individual could save by selling a home in their current location and moving to another.</a:t>
                      </a:r>
                      <a:endParaRPr lang="en-US" sz="900" b="0" i="0" u="none" strike="noStrike" dirty="0">
                        <a:solidFill>
                          <a:schemeClr val="tx1"/>
                        </a:solidFill>
                        <a:effectLst/>
                        <a:latin typeface="Arial" panose="020B0604020202020204" pitchFamily="34" charset="0"/>
                        <a:cs typeface="Arial" panose="020B0604020202020204" pitchFamily="34" charset="0"/>
                      </a:endParaRPr>
                    </a:p>
                  </a:txBody>
                  <a:tcPr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17190091"/>
                  </a:ext>
                </a:extLst>
              </a:tr>
            </a:tbl>
          </a:graphicData>
        </a:graphic>
      </p:graphicFrame>
      <p:graphicFrame>
        <p:nvGraphicFramePr>
          <p:cNvPr id="8" name="Table 7"/>
          <p:cNvGraphicFramePr>
            <a:graphicFrameLocks noGrp="1"/>
          </p:cNvGraphicFramePr>
          <p:nvPr>
            <p:extLst/>
          </p:nvPr>
        </p:nvGraphicFramePr>
        <p:xfrm>
          <a:off x="821912" y="912034"/>
          <a:ext cx="7583929" cy="384125"/>
        </p:xfrm>
        <a:graphic>
          <a:graphicData uri="http://schemas.openxmlformats.org/drawingml/2006/table">
            <a:tbl>
              <a:tblPr>
                <a:tableStyleId>{BDBED569-4797-4DF1-A0F4-6AAB3CD982D8}</a:tableStyleId>
              </a:tblPr>
              <a:tblGrid>
                <a:gridCol w="1229653">
                  <a:extLst>
                    <a:ext uri="{9D8B030D-6E8A-4147-A177-3AD203B41FA5}">
                      <a16:colId xmlns:a16="http://schemas.microsoft.com/office/drawing/2014/main" val="2907200163"/>
                    </a:ext>
                  </a:extLst>
                </a:gridCol>
                <a:gridCol w="1142406">
                  <a:extLst>
                    <a:ext uri="{9D8B030D-6E8A-4147-A177-3AD203B41FA5}">
                      <a16:colId xmlns:a16="http://schemas.microsoft.com/office/drawing/2014/main" val="481671224"/>
                    </a:ext>
                  </a:extLst>
                </a:gridCol>
                <a:gridCol w="1337914">
                  <a:extLst>
                    <a:ext uri="{9D8B030D-6E8A-4147-A177-3AD203B41FA5}">
                      <a16:colId xmlns:a16="http://schemas.microsoft.com/office/drawing/2014/main" val="1556131788"/>
                    </a:ext>
                  </a:extLst>
                </a:gridCol>
                <a:gridCol w="922371">
                  <a:extLst>
                    <a:ext uri="{9D8B030D-6E8A-4147-A177-3AD203B41FA5}">
                      <a16:colId xmlns:a16="http://schemas.microsoft.com/office/drawing/2014/main" val="3962004597"/>
                    </a:ext>
                  </a:extLst>
                </a:gridCol>
                <a:gridCol w="758559">
                  <a:extLst>
                    <a:ext uri="{9D8B030D-6E8A-4147-A177-3AD203B41FA5}">
                      <a16:colId xmlns:a16="http://schemas.microsoft.com/office/drawing/2014/main" val="1139179196"/>
                    </a:ext>
                  </a:extLst>
                </a:gridCol>
                <a:gridCol w="737176">
                  <a:extLst>
                    <a:ext uri="{9D8B030D-6E8A-4147-A177-3AD203B41FA5}">
                      <a16:colId xmlns:a16="http://schemas.microsoft.com/office/drawing/2014/main" val="3680633957"/>
                    </a:ext>
                  </a:extLst>
                </a:gridCol>
                <a:gridCol w="1455850">
                  <a:extLst>
                    <a:ext uri="{9D8B030D-6E8A-4147-A177-3AD203B41FA5}">
                      <a16:colId xmlns:a16="http://schemas.microsoft.com/office/drawing/2014/main" val="1722229079"/>
                    </a:ext>
                  </a:extLst>
                </a:gridCol>
              </a:tblGrid>
              <a:tr h="384125">
                <a:tc>
                  <a:txBody>
                    <a:bodyPr/>
                    <a:lstStyle/>
                    <a:p>
                      <a:pPr algn="ctr" fontAlgn="ctr"/>
                      <a:r>
                        <a:rPr lang="en-US" sz="900" b="0" u="none" strike="noStrike" dirty="0">
                          <a:solidFill>
                            <a:schemeClr val="bg1"/>
                          </a:solidFill>
                          <a:effectLst/>
                          <a:latin typeface="Arial" panose="020B0604020202020204" pitchFamily="34" charset="0"/>
                          <a:cs typeface="Arial" panose="020B0604020202020204" pitchFamily="34" charset="0"/>
                        </a:rPr>
                        <a:t>Indicator</a:t>
                      </a:r>
                      <a:endParaRPr lang="en-US" sz="900" b="0" i="0" u="none" strike="noStrike" dirty="0">
                        <a:solidFill>
                          <a:schemeClr val="bg1"/>
                        </a:solidFill>
                        <a:effectLst/>
                        <a:latin typeface="Arial" panose="020B0604020202020204" pitchFamily="34" charset="0"/>
                        <a:cs typeface="Arial" panose="020B0604020202020204" pitchFamily="34" charset="0"/>
                      </a:endParaRPr>
                    </a:p>
                  </a:txBody>
                  <a:tcPr marL="3461" marR="3461" marT="34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fontAlgn="ctr"/>
                      <a:r>
                        <a:rPr lang="en-US" sz="900" b="0" u="none" strike="noStrike" dirty="0">
                          <a:solidFill>
                            <a:schemeClr val="bg1"/>
                          </a:solidFill>
                          <a:effectLst/>
                          <a:latin typeface="Arial" panose="020B0604020202020204" pitchFamily="34" charset="0"/>
                          <a:cs typeface="Arial" panose="020B0604020202020204" pitchFamily="34" charset="0"/>
                        </a:rPr>
                        <a:t>Key Metric(s)</a:t>
                      </a:r>
                      <a:endParaRPr lang="en-US" sz="900" b="0" i="0" u="none" strike="noStrike" dirty="0">
                        <a:solidFill>
                          <a:schemeClr val="bg1"/>
                        </a:solidFill>
                        <a:effectLst/>
                        <a:latin typeface="Arial" panose="020B0604020202020204" pitchFamily="34" charset="0"/>
                        <a:cs typeface="Arial" panose="020B0604020202020204" pitchFamily="34" charset="0"/>
                      </a:endParaRPr>
                    </a:p>
                  </a:txBody>
                  <a:tcPr marL="3461" marR="3461" marT="34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fontAlgn="ctr"/>
                      <a:r>
                        <a:rPr lang="en-US" sz="900" b="0" u="none" strike="noStrike" dirty="0">
                          <a:solidFill>
                            <a:schemeClr val="bg1"/>
                          </a:solidFill>
                          <a:effectLst/>
                          <a:latin typeface="Arial" panose="020B0604020202020204" pitchFamily="34" charset="0"/>
                          <a:cs typeface="Arial" panose="020B0604020202020204" pitchFamily="34" charset="0"/>
                        </a:rPr>
                        <a:t>Additional Features</a:t>
                      </a:r>
                      <a:endParaRPr lang="en-US" sz="900" b="0" i="0" u="none" strike="noStrike" dirty="0">
                        <a:solidFill>
                          <a:schemeClr val="bg1"/>
                        </a:solidFill>
                        <a:effectLst/>
                        <a:latin typeface="Arial" panose="020B0604020202020204" pitchFamily="34" charset="0"/>
                        <a:cs typeface="Arial" panose="020B0604020202020204" pitchFamily="34" charset="0"/>
                      </a:endParaRPr>
                    </a:p>
                  </a:txBody>
                  <a:tcPr marL="3461" marR="3461" marT="34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fontAlgn="ctr"/>
                      <a:r>
                        <a:rPr lang="en-US" sz="900" b="0" u="none" strike="noStrike" dirty="0">
                          <a:solidFill>
                            <a:schemeClr val="bg1"/>
                          </a:solidFill>
                          <a:effectLst/>
                          <a:latin typeface="Arial" panose="020B0604020202020204" pitchFamily="34" charset="0"/>
                          <a:cs typeface="Arial" panose="020B0604020202020204" pitchFamily="34" charset="0"/>
                        </a:rPr>
                        <a:t>Geography</a:t>
                      </a:r>
                      <a:endParaRPr lang="en-US" sz="900" b="0" i="0" u="none" strike="noStrike" dirty="0">
                        <a:solidFill>
                          <a:schemeClr val="bg1"/>
                        </a:solidFill>
                        <a:effectLst/>
                        <a:latin typeface="Arial" panose="020B0604020202020204" pitchFamily="34" charset="0"/>
                        <a:cs typeface="Arial" panose="020B0604020202020204" pitchFamily="34" charset="0"/>
                      </a:endParaRPr>
                    </a:p>
                  </a:txBody>
                  <a:tcPr marL="3461" marR="3461" marT="34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fontAlgn="ctr"/>
                      <a:r>
                        <a:rPr lang="en-US" sz="900" b="0" u="none" strike="noStrike" dirty="0">
                          <a:solidFill>
                            <a:schemeClr val="bg1"/>
                          </a:solidFill>
                          <a:effectLst/>
                          <a:latin typeface="Arial" panose="020B0604020202020204" pitchFamily="34" charset="0"/>
                          <a:cs typeface="Arial" panose="020B0604020202020204" pitchFamily="34" charset="0"/>
                        </a:rPr>
                        <a:t>Frequency</a:t>
                      </a:r>
                      <a:endParaRPr lang="en-US" sz="900" b="0" i="0" u="none" strike="noStrike" dirty="0">
                        <a:solidFill>
                          <a:schemeClr val="bg1"/>
                        </a:solidFill>
                        <a:effectLst/>
                        <a:latin typeface="Arial" panose="020B0604020202020204" pitchFamily="34" charset="0"/>
                        <a:cs typeface="Arial" panose="020B0604020202020204" pitchFamily="34" charset="0"/>
                      </a:endParaRPr>
                    </a:p>
                  </a:txBody>
                  <a:tcPr marL="3461" marR="3461" marT="34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fontAlgn="ctr"/>
                      <a:r>
                        <a:rPr lang="en-US" sz="900" b="0" u="none" strike="noStrike" dirty="0">
                          <a:solidFill>
                            <a:schemeClr val="bg1"/>
                          </a:solidFill>
                          <a:effectLst/>
                          <a:latin typeface="Arial" panose="020B0604020202020204" pitchFamily="34" charset="0"/>
                          <a:cs typeface="Arial" panose="020B0604020202020204" pitchFamily="34" charset="0"/>
                        </a:rPr>
                        <a:t>Tier/ Segment</a:t>
                      </a:r>
                      <a:endParaRPr lang="en-US" sz="900" b="0" i="0" u="none" strike="noStrike" dirty="0">
                        <a:solidFill>
                          <a:schemeClr val="bg1"/>
                        </a:solidFill>
                        <a:effectLst/>
                        <a:latin typeface="Arial" panose="020B0604020202020204" pitchFamily="34" charset="0"/>
                        <a:cs typeface="Arial" panose="020B0604020202020204" pitchFamily="34" charset="0"/>
                      </a:endParaRPr>
                    </a:p>
                  </a:txBody>
                  <a:tcPr marL="3461" marR="3461" marT="34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fontAlgn="ctr"/>
                      <a:r>
                        <a:rPr lang="en-US" sz="900" b="0" u="none" strike="noStrike" dirty="0">
                          <a:solidFill>
                            <a:schemeClr val="bg1"/>
                          </a:solidFill>
                          <a:effectLst/>
                          <a:latin typeface="Arial" panose="020B0604020202020204" pitchFamily="34" charset="0"/>
                          <a:cs typeface="Arial" panose="020B0604020202020204" pitchFamily="34" charset="0"/>
                        </a:rPr>
                        <a:t>Purpose</a:t>
                      </a:r>
                      <a:endParaRPr lang="en-US" sz="900" b="0" i="0" u="none" strike="noStrike" dirty="0">
                        <a:solidFill>
                          <a:schemeClr val="bg1"/>
                        </a:solidFill>
                        <a:effectLst/>
                        <a:latin typeface="Arial" panose="020B0604020202020204" pitchFamily="34" charset="0"/>
                        <a:cs typeface="Arial" panose="020B0604020202020204" pitchFamily="34" charset="0"/>
                      </a:endParaRPr>
                    </a:p>
                  </a:txBody>
                  <a:tcPr marL="3461" marR="3461" marT="34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2809526358"/>
                  </a:ext>
                </a:extLst>
              </a:tr>
            </a:tbl>
          </a:graphicData>
        </a:graphic>
      </p:graphicFrame>
      <p:sp>
        <p:nvSpPr>
          <p:cNvPr id="9" name="Rectangle 8"/>
          <p:cNvSpPr/>
          <p:nvPr/>
        </p:nvSpPr>
        <p:spPr>
          <a:xfrm>
            <a:off x="1263253" y="6288580"/>
            <a:ext cx="6701246" cy="230832"/>
          </a:xfrm>
          <a:prstGeom prst="rect">
            <a:avLst/>
          </a:prstGeom>
        </p:spPr>
        <p:txBody>
          <a:bodyPr wrap="square">
            <a:spAutoFit/>
          </a:bodyPr>
          <a:lstStyle/>
          <a:p>
            <a:r>
              <a:rPr lang="en-US" sz="900" i="1" dirty="0" smtClean="0">
                <a:solidFill>
                  <a:srgbClr val="000000"/>
                </a:solidFill>
                <a:latin typeface="Arial" panose="020B0604020202020204" pitchFamily="34" charset="0"/>
              </a:rPr>
              <a:t>HPA </a:t>
            </a:r>
            <a:r>
              <a:rPr lang="en-US" sz="900" i="1" dirty="0">
                <a:solidFill>
                  <a:srgbClr val="000000"/>
                </a:solidFill>
                <a:latin typeface="Arial" panose="020B0604020202020204" pitchFamily="34" charset="0"/>
              </a:rPr>
              <a:t>= Home Price Appreciation;  </a:t>
            </a:r>
            <a:r>
              <a:rPr lang="en-US" sz="900" i="1" dirty="0" smtClean="0">
                <a:solidFill>
                  <a:srgbClr val="000000"/>
                </a:solidFill>
                <a:latin typeface="Arial" panose="020B0604020202020204" pitchFamily="34" charset="0"/>
              </a:rPr>
              <a:t>NC </a:t>
            </a:r>
            <a:r>
              <a:rPr lang="en-US" sz="900" i="1" dirty="0">
                <a:solidFill>
                  <a:srgbClr val="000000"/>
                </a:solidFill>
                <a:latin typeface="Arial" panose="020B0604020202020204" pitchFamily="34" charset="0"/>
              </a:rPr>
              <a:t>= New Construction;  </a:t>
            </a:r>
            <a:r>
              <a:rPr lang="en-US" sz="900" i="1" dirty="0" smtClean="0">
                <a:solidFill>
                  <a:srgbClr val="000000"/>
                </a:solidFill>
                <a:latin typeface="Arial" panose="020B0604020202020204" pitchFamily="34" charset="0"/>
              </a:rPr>
              <a:t>FTB </a:t>
            </a:r>
            <a:r>
              <a:rPr lang="en-US" sz="900" i="1" dirty="0">
                <a:solidFill>
                  <a:srgbClr val="000000"/>
                </a:solidFill>
                <a:latin typeface="Arial" panose="020B0604020202020204" pitchFamily="34" charset="0"/>
              </a:rPr>
              <a:t>= First-time Buyer; Tier/Segment = Price Tier/Market Segment </a:t>
            </a:r>
            <a:endParaRPr lang="en-US" sz="900" i="1" dirty="0"/>
          </a:p>
        </p:txBody>
      </p:sp>
      <p:sp>
        <p:nvSpPr>
          <p:cNvPr id="11" name="Rectangle 10"/>
          <p:cNvSpPr/>
          <p:nvPr/>
        </p:nvSpPr>
        <p:spPr>
          <a:xfrm>
            <a:off x="507807" y="6519412"/>
            <a:ext cx="4232697" cy="300082"/>
          </a:xfrm>
          <a:prstGeom prst="rect">
            <a:avLst/>
          </a:prstGeom>
        </p:spPr>
        <p:txBody>
          <a:bodyPr wrap="none">
            <a:spAutoFit/>
          </a:bodyPr>
          <a:lstStyle/>
          <a:p>
            <a:r>
              <a:rPr lang="en-US" sz="1350" dirty="0">
                <a:hlinkClick r:id="rId8"/>
              </a:rPr>
              <a:t>https://www.aei.org/housing/housing-market-indicators/</a:t>
            </a:r>
            <a:endParaRPr lang="en-US" sz="1350" dirty="0"/>
          </a:p>
        </p:txBody>
      </p:sp>
      <p:sp>
        <p:nvSpPr>
          <p:cNvPr id="2" name="Slide Number Placeholder 1"/>
          <p:cNvSpPr>
            <a:spLocks noGrp="1"/>
          </p:cNvSpPr>
          <p:nvPr>
            <p:ph type="sldNum" sz="quarter" idx="12"/>
          </p:nvPr>
        </p:nvSpPr>
        <p:spPr/>
        <p:txBody>
          <a:bodyPr/>
          <a:lstStyle/>
          <a:p>
            <a:fld id="{F9FEFCD4-872A-4456-BB93-CD477940B275}" type="slidenum">
              <a:rPr lang="en-US" smtClean="0"/>
              <a:t>5</a:t>
            </a:fld>
            <a:endParaRPr lang="en-US"/>
          </a:p>
        </p:txBody>
      </p:sp>
      <p:sp>
        <p:nvSpPr>
          <p:cNvPr id="12" name="Title 1"/>
          <p:cNvSpPr>
            <a:spLocks noGrp="1"/>
          </p:cNvSpPr>
          <p:nvPr>
            <p:ph type="title"/>
          </p:nvPr>
        </p:nvSpPr>
        <p:spPr>
          <a:xfrm>
            <a:off x="464003" y="386045"/>
            <a:ext cx="8229600" cy="460116"/>
          </a:xfrm>
          <a:solidFill>
            <a:schemeClr val="accent1">
              <a:lumMod val="40000"/>
              <a:lumOff val="60000"/>
            </a:schemeClr>
          </a:solidFill>
        </p:spPr>
        <p:txBody>
          <a:bodyPr>
            <a:noAutofit/>
          </a:bodyPr>
          <a:lstStyle/>
          <a:p>
            <a:pPr algn="ctr"/>
            <a:r>
              <a:rPr lang="en-US" sz="2600" dirty="0">
                <a:latin typeface="Arial" panose="020B0604020202020204" pitchFamily="34" charset="0"/>
                <a:cs typeface="Arial" panose="020B0604020202020204" pitchFamily="34" charset="0"/>
              </a:rPr>
              <a:t>What are the AEI Housing Market Indicators? (cont.)</a:t>
            </a:r>
          </a:p>
        </p:txBody>
      </p:sp>
    </p:spTree>
    <p:extLst>
      <p:ext uri="{BB962C8B-B14F-4D97-AF65-F5344CB8AC3E}">
        <p14:creationId xmlns:p14="http://schemas.microsoft.com/office/powerpoint/2010/main" val="329865280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4048"/>
            <a:ext cx="8229600" cy="548640"/>
          </a:xfrm>
          <a:solidFill>
            <a:schemeClr val="accent1">
              <a:lumMod val="40000"/>
              <a:lumOff val="60000"/>
            </a:schemeClr>
          </a:solidFill>
        </p:spPr>
        <p:txBody>
          <a:bodyPr>
            <a:noAutofit/>
          </a:bodyPr>
          <a:lstStyle/>
          <a:p>
            <a:pPr algn="ctr"/>
            <a:r>
              <a:rPr lang="en-US" sz="2600" dirty="0">
                <a:latin typeface="Arial" panose="020B0604020202020204" pitchFamily="34" charset="0"/>
                <a:cs typeface="Arial" panose="020B0604020202020204" pitchFamily="34" charset="0"/>
              </a:rPr>
              <a:t>List of Abbreviations (cont’d)</a:t>
            </a:r>
          </a:p>
        </p:txBody>
      </p:sp>
      <p:graphicFrame>
        <p:nvGraphicFramePr>
          <p:cNvPr id="7" name="Content Placeholder 6"/>
          <p:cNvGraphicFramePr>
            <a:graphicFrameLocks noGrp="1"/>
          </p:cNvGraphicFramePr>
          <p:nvPr>
            <p:ph idx="1"/>
          </p:nvPr>
        </p:nvGraphicFramePr>
        <p:xfrm>
          <a:off x="457200" y="1295400"/>
          <a:ext cx="8229600" cy="4903789"/>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20000"/>
                    </a:ext>
                  </a:extLst>
                </a:gridCol>
                <a:gridCol w="6583680">
                  <a:extLst>
                    <a:ext uri="{9D8B030D-6E8A-4147-A177-3AD203B41FA5}">
                      <a16:colId xmlns:a16="http://schemas.microsoft.com/office/drawing/2014/main" val="20001"/>
                    </a:ext>
                  </a:extLst>
                </a:gridCol>
              </a:tblGrid>
              <a:tr h="370840">
                <a:tc>
                  <a:txBody>
                    <a:bodyPr/>
                    <a:lstStyle/>
                    <a:p>
                      <a:r>
                        <a:rPr lang="en-US" dirty="0"/>
                        <a:t>Term</a:t>
                      </a:r>
                    </a:p>
                  </a:txBody>
                  <a:tcPr/>
                </a:tc>
                <a:tc>
                  <a:txBody>
                    <a:bodyPr/>
                    <a:lstStyle/>
                    <a:p>
                      <a:r>
                        <a:rPr lang="en-US" dirty="0"/>
                        <a:t>Description</a:t>
                      </a:r>
                    </a:p>
                  </a:txBody>
                  <a:tcPr/>
                </a:tc>
                <a:extLst>
                  <a:ext uri="{0D108BD9-81ED-4DB2-BD59-A6C34878D82A}">
                    <a16:rowId xmlns:a16="http://schemas.microsoft.com/office/drawing/2014/main" val="10000"/>
                  </a:ext>
                </a:extLst>
              </a:tr>
              <a:tr h="370840">
                <a:tc>
                  <a:txBody>
                    <a:bodyPr/>
                    <a:lstStyle/>
                    <a:p>
                      <a:pPr marL="0" marR="0">
                        <a:lnSpc>
                          <a:spcPct val="107000"/>
                        </a:lnSpc>
                        <a:spcBef>
                          <a:spcPts val="0"/>
                        </a:spcBef>
                        <a:spcAft>
                          <a:spcPts val="0"/>
                        </a:spcAft>
                      </a:pP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FICO</a:t>
                      </a:r>
                      <a:r>
                        <a:rPr lang="en-US" sz="1100"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The </a:t>
                      </a:r>
                      <a:r>
                        <a:rPr lang="en-US"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FICO Credit Score</a:t>
                      </a:r>
                      <a:r>
                        <a:rPr lang="en-US"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is a statistical credit evaluation score developed by Fair, Isaac and </a:t>
                      </a:r>
                      <a:r>
                        <a:rPr lang="en-US" sz="1100">
                          <a:solidFill>
                            <a:schemeClr val="tx1"/>
                          </a:solidFill>
                          <a:effectLst/>
                          <a:latin typeface="Arial" panose="020B0604020202020204" pitchFamily="34" charset="0"/>
                          <a:ea typeface="Times New Roman" panose="02020603050405020304" pitchFamily="18" charset="0"/>
                          <a:cs typeface="Arial" panose="020B0604020202020204" pitchFamily="34" charset="0"/>
                        </a:rPr>
                        <a:t>Co.  The </a:t>
                      </a:r>
                      <a:r>
                        <a:rPr lang="en-US"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FICO score attempts to measure a borrower’s risk of default through his or her personal financial </a:t>
                      </a:r>
                      <a:r>
                        <a:rPr lang="en-US" sz="1100">
                          <a:solidFill>
                            <a:schemeClr val="tx1"/>
                          </a:solidFill>
                          <a:effectLst/>
                          <a:latin typeface="Arial" panose="020B0604020202020204" pitchFamily="34" charset="0"/>
                          <a:ea typeface="Times New Roman" panose="02020603050405020304" pitchFamily="18" charset="0"/>
                          <a:cs typeface="Arial" panose="020B0604020202020204" pitchFamily="34" charset="0"/>
                        </a:rPr>
                        <a:t>history.  FICO </a:t>
                      </a:r>
                      <a:r>
                        <a:rPr lang="en-US"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scores range from a high default-risk score of 300 to a low default-risk score of 850. The term “credit score”</a:t>
                      </a:r>
                      <a:r>
                        <a:rPr lang="en-US" sz="1100"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is used to connote a generic score.</a:t>
                      </a: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1"/>
                  </a:ext>
                </a:extLst>
              </a:tr>
              <a:tr h="370840">
                <a:tc>
                  <a:txBody>
                    <a:bodyPr/>
                    <a:lstStyle/>
                    <a:p>
                      <a:pPr marL="0" marR="0">
                        <a:lnSpc>
                          <a:spcPct val="107000"/>
                        </a:lnSpc>
                        <a:spcBef>
                          <a:spcPts val="0"/>
                        </a:spcBef>
                        <a:spcAft>
                          <a:spcPts val="0"/>
                        </a:spcAft>
                      </a:pP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LTV / CLTV</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The </a:t>
                      </a:r>
                      <a:r>
                        <a:rPr lang="en-US"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Loan-to-Value Ratio </a:t>
                      </a:r>
                      <a:r>
                        <a:rPr lang="en-US"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(LTV) is the ratio of the 1</a:t>
                      </a:r>
                      <a:r>
                        <a:rPr lang="en-US" sz="1100" baseline="30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st</a:t>
                      </a:r>
                      <a:r>
                        <a:rPr lang="en-US"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lien loan amount to the property’s </a:t>
                      </a:r>
                      <a:r>
                        <a:rPr lang="en-US" sz="1100">
                          <a:solidFill>
                            <a:schemeClr val="tx1"/>
                          </a:solidFill>
                          <a:effectLst/>
                          <a:latin typeface="Arial" panose="020B0604020202020204" pitchFamily="34" charset="0"/>
                          <a:ea typeface="Times New Roman" panose="02020603050405020304" pitchFamily="18" charset="0"/>
                          <a:cs typeface="Arial" panose="020B0604020202020204" pitchFamily="34" charset="0"/>
                        </a:rPr>
                        <a:t>value.  Since </a:t>
                      </a:r>
                      <a:r>
                        <a:rPr lang="en-US"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the down payment on a purchase transaction is the property’s value minus the loan amount, the LTV is inversely related to the down </a:t>
                      </a:r>
                      <a:r>
                        <a:rPr lang="en-US" sz="1100">
                          <a:solidFill>
                            <a:schemeClr val="tx1"/>
                          </a:solidFill>
                          <a:effectLst/>
                          <a:latin typeface="Arial" panose="020B0604020202020204" pitchFamily="34" charset="0"/>
                          <a:ea typeface="Times New Roman" panose="02020603050405020304" pitchFamily="18" charset="0"/>
                          <a:cs typeface="Arial" panose="020B0604020202020204" pitchFamily="34" charset="0"/>
                        </a:rPr>
                        <a:t>payment.  The </a:t>
                      </a:r>
                      <a:r>
                        <a:rPr lang="en-US"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Combined Loan-to-Value</a:t>
                      </a:r>
                      <a:r>
                        <a:rPr lang="en-US"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(CLTV) is the ratio of all loan amounts at 1</a:t>
                      </a:r>
                      <a:r>
                        <a:rPr lang="en-US" sz="1100" baseline="30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st</a:t>
                      </a:r>
                      <a:r>
                        <a:rPr lang="en-US"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lien origination to the property’s value. Both ratios are a measure of a borrower’s skin in the game. </a:t>
                      </a: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2"/>
                  </a:ext>
                </a:extLst>
              </a:tr>
              <a:tr h="370840">
                <a:tc>
                  <a:txBody>
                    <a:bodyPr/>
                    <a:lstStyle/>
                    <a:p>
                      <a:pPr marL="0" marR="0">
                        <a:lnSpc>
                          <a:spcPct val="107000"/>
                        </a:lnSpc>
                        <a:spcBef>
                          <a:spcPts val="0"/>
                        </a:spcBef>
                        <a:spcAft>
                          <a:spcPts val="0"/>
                        </a:spcAft>
                      </a:pP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DTI</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The total </a:t>
                      </a:r>
                      <a:r>
                        <a:rPr lang="en-US"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Debt-to-Income Ratio</a:t>
                      </a:r>
                      <a:r>
                        <a:rPr lang="en-US"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(DTI) gauges the ability of a borrower to repay a mortgage by measuring the amount of income consumed for repayment of all outstanding debts of the borrower.</a:t>
                      </a: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3"/>
                  </a:ext>
                </a:extLst>
              </a:tr>
              <a:tr h="370840">
                <a:tc>
                  <a:txBody>
                    <a:bodyPr/>
                    <a:lstStyle/>
                    <a:p>
                      <a:pPr marL="0" marR="0">
                        <a:lnSpc>
                          <a:spcPct val="107000"/>
                        </a:lnSpc>
                        <a:spcBef>
                          <a:spcPts val="0"/>
                        </a:spcBef>
                        <a:spcAft>
                          <a:spcPts val="0"/>
                        </a:spcAft>
                      </a:pP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ARM</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An</a:t>
                      </a:r>
                      <a:r>
                        <a:rPr lang="en-US"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Adjustable-Rate Mortgage</a:t>
                      </a:r>
                      <a:r>
                        <a:rPr lang="en-US"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(ARM) is a mortgage whose interest rate varies over the lifetime of the loan based on market </a:t>
                      </a:r>
                      <a:r>
                        <a:rPr lang="en-US" sz="1100">
                          <a:solidFill>
                            <a:schemeClr val="tx1"/>
                          </a:solidFill>
                          <a:effectLst/>
                          <a:latin typeface="Arial" panose="020B0604020202020204" pitchFamily="34" charset="0"/>
                          <a:ea typeface="Times New Roman" panose="02020603050405020304" pitchFamily="18" charset="0"/>
                          <a:cs typeface="Arial" panose="020B0604020202020204" pitchFamily="34" charset="0"/>
                        </a:rPr>
                        <a:t>conditions.  ARMs </a:t>
                      </a:r>
                      <a:r>
                        <a:rPr lang="en-US"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have on average a higher default risk than FRMs.</a:t>
                      </a: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4"/>
                  </a:ext>
                </a:extLst>
              </a:tr>
              <a:tr h="370840">
                <a:tc>
                  <a:txBody>
                    <a:bodyPr/>
                    <a:lstStyle/>
                    <a:p>
                      <a:pPr marL="0" marR="0">
                        <a:lnSpc>
                          <a:spcPct val="107000"/>
                        </a:lnSpc>
                        <a:spcBef>
                          <a:spcPts val="0"/>
                        </a:spcBef>
                        <a:spcAft>
                          <a:spcPts val="0"/>
                        </a:spcAft>
                      </a:pP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FRM</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 </a:t>
                      </a:r>
                      <a:r>
                        <a:rPr lang="en-US"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Fixed Rate Mortgage</a:t>
                      </a:r>
                      <a:r>
                        <a:rPr lang="en-US"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(FRM) maintains the interest rate at origination throughout the lifetime of the loan.</a:t>
                      </a: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5"/>
                  </a:ext>
                </a:extLst>
              </a:tr>
              <a:tr h="91440">
                <a:tc gridSpan="2">
                  <a:txBody>
                    <a:bodyPr/>
                    <a:lstStyle/>
                    <a:p>
                      <a:pPr marL="0" marR="0">
                        <a:lnSpc>
                          <a:spcPct val="107000"/>
                        </a:lnSpc>
                        <a:spcBef>
                          <a:spcPts val="0"/>
                        </a:spcBef>
                        <a:spcAft>
                          <a:spcPts val="0"/>
                        </a:spcAft>
                      </a:pPr>
                      <a:endParaRPr lang="en-US"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pPr marL="0" marR="0">
                        <a:lnSpc>
                          <a:spcPct val="107000"/>
                        </a:lnSpc>
                        <a:spcBef>
                          <a:spcPts val="0"/>
                        </a:spcBef>
                        <a:spcAft>
                          <a:spcPts val="0"/>
                        </a:spcAft>
                      </a:pP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6"/>
                  </a:ext>
                </a:extLst>
              </a:tr>
              <a:tr h="370840">
                <a:tc>
                  <a:txBody>
                    <a:bodyPr/>
                    <a:lstStyle/>
                    <a:p>
                      <a:pPr marL="0" marR="0">
                        <a:lnSpc>
                          <a:spcPct val="107000"/>
                        </a:lnSpc>
                        <a:spcBef>
                          <a:spcPts val="0"/>
                        </a:spcBef>
                        <a:spcAft>
                          <a:spcPts val="0"/>
                        </a:spcAft>
                      </a:pP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MSA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 </a:t>
                      </a:r>
                      <a:r>
                        <a:rPr lang="en-US"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Metropolitan Statistical Area</a:t>
                      </a:r>
                      <a:r>
                        <a:rPr lang="en-US"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(MSA) is a geographical region with a population of at least 50,000 inhabitants at its core and close economic ties throughout the region.</a:t>
                      </a:r>
                      <a:r>
                        <a:rPr lang="en-US"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7"/>
                  </a:ext>
                </a:extLst>
              </a:tr>
              <a:tr h="370840">
                <a:tc>
                  <a:txBody>
                    <a:bodyPr/>
                    <a:lstStyle/>
                    <a:p>
                      <a:pPr marL="0" marR="0">
                        <a:lnSpc>
                          <a:spcPct val="107000"/>
                        </a:lnSpc>
                        <a:spcBef>
                          <a:spcPts val="0"/>
                        </a:spcBef>
                        <a:spcAft>
                          <a:spcPts val="0"/>
                        </a:spcAft>
                      </a:pP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PCE price index</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The </a:t>
                      </a:r>
                      <a:r>
                        <a:rPr lang="en-US" sz="11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Personal Consumption Expenditure</a:t>
                      </a:r>
                      <a:r>
                        <a:rPr lang="en-US"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 (PCE) price index measures the prices of goods and services purchased by consumers in the U.S. </a:t>
                      </a:r>
                      <a:r>
                        <a:rPr lang="en-US" sz="1100">
                          <a:solidFill>
                            <a:schemeClr val="tx1"/>
                          </a:solidFill>
                          <a:effectLst/>
                          <a:latin typeface="Arial" panose="020B0604020202020204" pitchFamily="34" charset="0"/>
                          <a:ea typeface="Calibri" panose="020F0502020204030204" pitchFamily="34" charset="0"/>
                          <a:cs typeface="Arial" panose="020B0604020202020204" pitchFamily="34" charset="0"/>
                        </a:rPr>
                        <a:t>economy.  It </a:t>
                      </a:r>
                      <a:r>
                        <a:rPr lang="en-US"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is published monthly by the Bureau of Economic Analysis in the Department of </a:t>
                      </a:r>
                      <a:r>
                        <a:rPr lang="en-US" sz="1100">
                          <a:solidFill>
                            <a:schemeClr val="tx1"/>
                          </a:solidFill>
                          <a:effectLst/>
                          <a:latin typeface="Arial" panose="020B0604020202020204" pitchFamily="34" charset="0"/>
                          <a:ea typeface="Calibri" panose="020F0502020204030204" pitchFamily="34" charset="0"/>
                          <a:cs typeface="Arial" panose="020B0604020202020204" pitchFamily="34" charset="0"/>
                        </a:rPr>
                        <a:t>Commerce.  The </a:t>
                      </a:r>
                      <a:r>
                        <a:rPr lang="en-US"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PCE price index is the measure of inflation targeted by the Federal Reserve.</a:t>
                      </a: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8"/>
                  </a:ext>
                </a:extLst>
              </a:tr>
              <a:tr h="370840">
                <a:tc>
                  <a:txBody>
                    <a:bodyPr/>
                    <a:lstStyle/>
                    <a:p>
                      <a:pPr marL="0" marR="0">
                        <a:lnSpc>
                          <a:spcPct val="107000"/>
                        </a:lnSpc>
                        <a:spcBef>
                          <a:spcPts val="0"/>
                        </a:spcBef>
                        <a:spcAft>
                          <a:spcPts val="0"/>
                        </a:spcAft>
                      </a:pP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SLOOS</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The </a:t>
                      </a:r>
                      <a:r>
                        <a:rPr lang="en-US"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Senior Loan Officer Opinion Survey on Bank Lending Practices </a:t>
                      </a:r>
                      <a:r>
                        <a:rPr lang="en-US"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(SLOOS) is a survey of lending conditions conducted quarterly by the Federal Reserve among roughly eighty large domestic banks and twenty-five U.S. branches and agencies of foreign banks.</a:t>
                      </a: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64661E-BB1B-4562-AFE2-BCC75682991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3866947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4048"/>
            <a:ext cx="8229600" cy="548640"/>
          </a:xfrm>
          <a:solidFill>
            <a:schemeClr val="accent1">
              <a:lumMod val="40000"/>
              <a:lumOff val="60000"/>
            </a:schemeClr>
          </a:solidFill>
        </p:spPr>
        <p:txBody>
          <a:bodyPr>
            <a:noAutofit/>
          </a:bodyPr>
          <a:lstStyle/>
          <a:p>
            <a:pPr algn="ctr"/>
            <a:r>
              <a:rPr lang="en-US" sz="2600" dirty="0">
                <a:latin typeface="Arial" panose="020B0604020202020204" pitchFamily="34" charset="0"/>
                <a:cs typeface="Arial" panose="020B0604020202020204" pitchFamily="34" charset="0"/>
              </a:rPr>
              <a:t>List of Abbreviations (cont’d)</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077514445"/>
              </p:ext>
            </p:extLst>
          </p:nvPr>
        </p:nvGraphicFramePr>
        <p:xfrm>
          <a:off x="457200" y="1295400"/>
          <a:ext cx="8229600" cy="5061586"/>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20000"/>
                    </a:ext>
                  </a:extLst>
                </a:gridCol>
                <a:gridCol w="6583680">
                  <a:extLst>
                    <a:ext uri="{9D8B030D-6E8A-4147-A177-3AD203B41FA5}">
                      <a16:colId xmlns:a16="http://schemas.microsoft.com/office/drawing/2014/main" val="20001"/>
                    </a:ext>
                  </a:extLst>
                </a:gridCol>
              </a:tblGrid>
              <a:tr h="370840">
                <a:tc>
                  <a:txBody>
                    <a:bodyPr/>
                    <a:lstStyle/>
                    <a:p>
                      <a:r>
                        <a:rPr lang="en-US" dirty="0"/>
                        <a:t>Term</a:t>
                      </a:r>
                    </a:p>
                  </a:txBody>
                  <a:tcPr/>
                </a:tc>
                <a:tc>
                  <a:txBody>
                    <a:bodyPr/>
                    <a:lstStyle/>
                    <a:p>
                      <a:r>
                        <a:rPr lang="en-US" dirty="0"/>
                        <a:t>Description</a:t>
                      </a:r>
                    </a:p>
                  </a:txBody>
                  <a:tcPr/>
                </a:tc>
                <a:extLst>
                  <a:ext uri="{0D108BD9-81ED-4DB2-BD59-A6C34878D82A}">
                    <a16:rowId xmlns:a16="http://schemas.microsoft.com/office/drawing/2014/main" val="10000"/>
                  </a:ext>
                </a:extLst>
              </a:tr>
              <a:tr h="91440">
                <a:tc>
                  <a:txBody>
                    <a:bodyPr/>
                    <a:lstStyle/>
                    <a:p>
                      <a:pPr marL="0" marR="0">
                        <a:lnSpc>
                          <a:spcPct val="107000"/>
                        </a:lnSpc>
                        <a:spcBef>
                          <a:spcPts val="0"/>
                        </a:spcBef>
                        <a:spcAft>
                          <a:spcPts val="0"/>
                        </a:spcAft>
                      </a:pP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QM/QRM</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The </a:t>
                      </a:r>
                      <a:r>
                        <a:rPr lang="en-US"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Qualified Mortgage</a:t>
                      </a:r>
                      <a:r>
                        <a:rPr lang="en-US"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(QM) and the </a:t>
                      </a:r>
                      <a:r>
                        <a:rPr lang="en-US"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Qualified Residential Mortgage</a:t>
                      </a:r>
                      <a:r>
                        <a:rPr lang="en-US"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(QRM) are mortgage terms created under the Dodd-Frank Act.  A mortgage that meets the QM requirements provides legal protection for lenders against a claim that the loan was made without due consideration of the borrower’s ability to repay.  The QRM designation relates to the securitization of mortgages.  If the loans in a mortgage-backed security are QRMs, the securitizing agent is not required to retain any risk position in the security.  Although the initial proposed QRM definition was relatively strict, the final definition was watered down to be equivalent to the looser QM definition. The five guarantee agencies</a:t>
                      </a:r>
                      <a:r>
                        <a:rPr lang="en-US" sz="1100"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(Fannie Mae, Freddie Mac, FHA, VA, and RHS are exempt from substantial portions of the QM rules and entirely from the QRM rules. (For Fannie and Freddie, this exemption applies only while they are in conservatorship).</a:t>
                      </a: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1"/>
                  </a:ext>
                </a:extLst>
              </a:tr>
              <a:tr h="370840">
                <a:tc>
                  <a:txBody>
                    <a:bodyPr/>
                    <a:lstStyle/>
                    <a:p>
                      <a:pPr marL="0" marR="0">
                        <a:lnSpc>
                          <a:spcPct val="107000"/>
                        </a:lnSpc>
                        <a:spcBef>
                          <a:spcPts val="0"/>
                        </a:spcBef>
                        <a:spcAft>
                          <a:spcPts val="0"/>
                        </a:spcAft>
                      </a:pP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MIP</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The </a:t>
                      </a:r>
                      <a:r>
                        <a:rPr lang="en-US"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Mortgage Insurance Premium</a:t>
                      </a:r>
                      <a:r>
                        <a:rPr lang="en-US"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(MIP) is a payment to compensate for the risk of default on the mortgage.  As noted above, FHA mortgages carry both upfront and monthly MIP payments.  Fannie Mae and Freddie Mac generally require mortgage insurance for loans they guarantee with LTVs </a:t>
                      </a:r>
                      <a:r>
                        <a:rPr lang="en-US" sz="1100">
                          <a:solidFill>
                            <a:schemeClr val="tx1"/>
                          </a:solidFill>
                          <a:effectLst/>
                          <a:latin typeface="Arial" panose="020B0604020202020204" pitchFamily="34" charset="0"/>
                          <a:ea typeface="Times New Roman" panose="02020603050405020304" pitchFamily="18" charset="0"/>
                          <a:cs typeface="Arial" panose="020B0604020202020204" pitchFamily="34" charset="0"/>
                        </a:rPr>
                        <a:t>above </a:t>
                      </a:r>
                      <a:r>
                        <a:rPr lang="en-US" sz="110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80%; </a:t>
                      </a:r>
                      <a:r>
                        <a:rPr lang="en-US"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borrowers with these GSE-guaranteed loans may make monthly MIP payments depending</a:t>
                      </a:r>
                      <a:r>
                        <a:rPr lang="en-US" sz="1100"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on the premium plan</a:t>
                      </a:r>
                      <a:r>
                        <a:rPr lang="en-US"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2"/>
                  </a:ext>
                </a:extLst>
              </a:tr>
              <a:tr h="91440">
                <a:tc>
                  <a:txBody>
                    <a:bodyPr/>
                    <a:lstStyle/>
                    <a:p>
                      <a:pPr marL="0" marR="0">
                        <a:lnSpc>
                          <a:spcPct val="107000"/>
                        </a:lnSpc>
                        <a:spcBef>
                          <a:spcPts val="0"/>
                        </a:spcBef>
                        <a:spcAft>
                          <a:spcPts val="0"/>
                        </a:spcAft>
                      </a:pP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TRID</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r>
                        <a:rPr lang="en-US" sz="1100" kern="1200" dirty="0">
                          <a:solidFill>
                            <a:schemeClr val="tx1"/>
                          </a:solidFill>
                          <a:effectLst/>
                          <a:latin typeface="Arial" panose="020B0604020202020204" pitchFamily="34" charset="0"/>
                          <a:ea typeface="+mn-ea"/>
                          <a:cs typeface="Arial" panose="020B0604020202020204" pitchFamily="34" charset="0"/>
                        </a:rPr>
                        <a:t>The </a:t>
                      </a:r>
                      <a:r>
                        <a:rPr lang="en-US" sz="1100" b="1" kern="1200" dirty="0">
                          <a:solidFill>
                            <a:schemeClr val="tx1"/>
                          </a:solidFill>
                          <a:effectLst/>
                          <a:latin typeface="Arial" panose="020B0604020202020204" pitchFamily="34" charset="0"/>
                          <a:ea typeface="+mn-ea"/>
                          <a:cs typeface="Arial" panose="020B0604020202020204" pitchFamily="34" charset="0"/>
                        </a:rPr>
                        <a:t>TILA-RESPA Integrated Disclosure (TRID)</a:t>
                      </a:r>
                      <a:r>
                        <a:rPr lang="en-US" sz="1100" kern="1200" dirty="0">
                          <a:solidFill>
                            <a:schemeClr val="tx1"/>
                          </a:solidFill>
                          <a:effectLst/>
                          <a:latin typeface="Arial" panose="020B0604020202020204" pitchFamily="34" charset="0"/>
                          <a:ea typeface="+mn-ea"/>
                          <a:cs typeface="Arial" panose="020B0604020202020204" pitchFamily="34" charset="0"/>
                        </a:rPr>
                        <a:t> rule – commonly</a:t>
                      </a:r>
                      <a:r>
                        <a:rPr lang="en-US" sz="1100" kern="1200" baseline="0" dirty="0">
                          <a:solidFill>
                            <a:schemeClr val="tx1"/>
                          </a:solidFill>
                          <a:effectLst/>
                          <a:latin typeface="Arial" panose="020B0604020202020204" pitchFamily="34" charset="0"/>
                          <a:ea typeface="+mn-ea"/>
                          <a:cs typeface="Arial" panose="020B0604020202020204" pitchFamily="34" charset="0"/>
                        </a:rPr>
                        <a:t> also known as Know Before You Owe </a:t>
                      </a:r>
                      <a:r>
                        <a:rPr lang="en-US" sz="1100" kern="1200" dirty="0">
                          <a:solidFill>
                            <a:schemeClr val="tx1"/>
                          </a:solidFill>
                          <a:effectLst/>
                          <a:latin typeface="Arial" panose="020B0604020202020204" pitchFamily="34" charset="0"/>
                          <a:ea typeface="+mn-ea"/>
                          <a:cs typeface="Arial" panose="020B0604020202020204" pitchFamily="34" charset="0"/>
                        </a:rPr>
                        <a:t>–</a:t>
                      </a:r>
                      <a:r>
                        <a:rPr lang="en-US" sz="1100" kern="1200" baseline="0" dirty="0">
                          <a:solidFill>
                            <a:schemeClr val="tx1"/>
                          </a:solidFill>
                          <a:effectLst/>
                          <a:latin typeface="Arial" panose="020B0604020202020204" pitchFamily="34" charset="0"/>
                          <a:ea typeface="+mn-ea"/>
                          <a:cs typeface="Arial" panose="020B0604020202020204" pitchFamily="34" charset="0"/>
                        </a:rPr>
                        <a:t> </a:t>
                      </a:r>
                      <a:r>
                        <a:rPr lang="en-US" sz="1100" kern="1200" dirty="0">
                          <a:solidFill>
                            <a:schemeClr val="tx1"/>
                          </a:solidFill>
                          <a:effectLst/>
                          <a:latin typeface="Arial" panose="020B0604020202020204" pitchFamily="34" charset="0"/>
                          <a:ea typeface="+mn-ea"/>
                          <a:cs typeface="Arial" panose="020B0604020202020204" pitchFamily="34" charset="0"/>
                        </a:rPr>
                        <a:t>requires lenders to summarize and more prominently display the loan terms on the mortgage form.  It also institutes a three-day waiting period before closing to allow borrowers time to review the contract.  The form change is currently suppressing sales volume as it is delaying loan closings by creating additional burdens on lenders.  TRID was mandated by the Consumer Financial Protection Bureau (CFPB) and applies to mortgage applications filed on or after October 3, 2015. </a:t>
                      </a:r>
                    </a:p>
                  </a:txBody>
                  <a:tcPr marL="68580" marR="68580" marT="0" marB="0"/>
                </a:tc>
                <a:extLst>
                  <a:ext uri="{0D108BD9-81ED-4DB2-BD59-A6C34878D82A}">
                    <a16:rowId xmlns:a16="http://schemas.microsoft.com/office/drawing/2014/main" val="10003"/>
                  </a:ext>
                </a:extLst>
              </a:tr>
              <a:tr h="91440">
                <a:tc>
                  <a:txBody>
                    <a:bodyPr/>
                    <a:lstStyle/>
                    <a:p>
                      <a:pPr marL="0" marR="0">
                        <a:lnSpc>
                          <a:spcPct val="107000"/>
                        </a:lnSpc>
                        <a:spcBef>
                          <a:spcPts val="0"/>
                        </a:spcBef>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APOR</a:t>
                      </a:r>
                    </a:p>
                  </a:txBody>
                  <a:tcPr marL="68580" marR="68580" marT="0" marB="0"/>
                </a:tc>
                <a:tc>
                  <a:txBody>
                    <a:bodyPr/>
                    <a:lstStyle/>
                    <a:p>
                      <a:r>
                        <a:rPr lang="en-US" sz="1100" kern="1200" dirty="0">
                          <a:solidFill>
                            <a:schemeClr val="tx1"/>
                          </a:solidFill>
                          <a:effectLst/>
                          <a:latin typeface="Arial" panose="020B0604020202020204" pitchFamily="34" charset="0"/>
                          <a:ea typeface="+mn-ea"/>
                          <a:cs typeface="Arial" panose="020B0604020202020204" pitchFamily="34" charset="0"/>
                        </a:rPr>
                        <a:t>The </a:t>
                      </a:r>
                      <a:r>
                        <a:rPr lang="en-US" sz="1100" b="1" i="0" kern="1200" dirty="0">
                          <a:solidFill>
                            <a:schemeClr val="tx1"/>
                          </a:solidFill>
                          <a:effectLst/>
                          <a:latin typeface="Arial" panose="020B0604020202020204" pitchFamily="34" charset="0"/>
                          <a:ea typeface="+mn-ea"/>
                          <a:cs typeface="Arial" panose="020B0604020202020204" pitchFamily="34" charset="0"/>
                        </a:rPr>
                        <a:t>average prime offer rate (APOR) </a:t>
                      </a:r>
                      <a:r>
                        <a:rPr lang="en-US" sz="1100" kern="1200" dirty="0">
                          <a:solidFill>
                            <a:schemeClr val="tx1"/>
                          </a:solidFill>
                          <a:effectLst/>
                          <a:latin typeface="Arial" panose="020B0604020202020204" pitchFamily="34" charset="0"/>
                          <a:ea typeface="+mn-ea"/>
                          <a:cs typeface="Arial" panose="020B0604020202020204" pitchFamily="34" charset="0"/>
                        </a:rPr>
                        <a:t>is a weekly survey-based</a:t>
                      </a:r>
                      <a:r>
                        <a:rPr lang="en-US" sz="1100" kern="1200" baseline="0" dirty="0">
                          <a:solidFill>
                            <a:schemeClr val="tx1"/>
                          </a:solidFill>
                          <a:effectLst/>
                          <a:latin typeface="Arial" panose="020B0604020202020204" pitchFamily="34" charset="0"/>
                          <a:ea typeface="+mn-ea"/>
                          <a:cs typeface="Arial" panose="020B0604020202020204" pitchFamily="34" charset="0"/>
                        </a:rPr>
                        <a:t> estimate of the Annual Percentage Rates (APRs) of “best quality</a:t>
                      </a:r>
                      <a:r>
                        <a:rPr lang="en-US" sz="1100" kern="1200" baseline="0">
                          <a:solidFill>
                            <a:schemeClr val="tx1"/>
                          </a:solidFill>
                          <a:effectLst/>
                          <a:latin typeface="Arial" panose="020B0604020202020204" pitchFamily="34" charset="0"/>
                          <a:ea typeface="+mn-ea"/>
                          <a:cs typeface="Arial" panose="020B0604020202020204" pitchFamily="34" charset="0"/>
                        </a:rPr>
                        <a:t>,” </a:t>
                      </a:r>
                      <a:r>
                        <a:rPr lang="en-US" sz="1100" kern="1200" baseline="0" smtClean="0">
                          <a:solidFill>
                            <a:schemeClr val="tx1"/>
                          </a:solidFill>
                          <a:effectLst/>
                          <a:latin typeface="Arial" panose="020B0604020202020204" pitchFamily="34" charset="0"/>
                          <a:ea typeface="+mn-ea"/>
                          <a:cs typeface="Arial" panose="020B0604020202020204" pitchFamily="34" charset="0"/>
                        </a:rPr>
                        <a:t>80% </a:t>
                      </a:r>
                      <a:r>
                        <a:rPr lang="en-US" sz="1100" kern="1200" baseline="0" dirty="0">
                          <a:solidFill>
                            <a:schemeClr val="tx1"/>
                          </a:solidFill>
                          <a:effectLst/>
                          <a:latin typeface="Arial" panose="020B0604020202020204" pitchFamily="34" charset="0"/>
                          <a:ea typeface="+mn-ea"/>
                          <a:cs typeface="Arial" panose="020B0604020202020204" pitchFamily="34" charset="0"/>
                        </a:rPr>
                        <a:t>LTV, first-lien loans. The APOR is available for (1) 30-year fixed-rate; (2) 15-year fixed-rate; (3) five-year variable-rate; and (4) one-year variable-rate loan products.</a:t>
                      </a:r>
                      <a:r>
                        <a:rPr lang="en-US" sz="1100" kern="1200" dirty="0">
                          <a:solidFill>
                            <a:schemeClr val="tx1"/>
                          </a:solidFill>
                          <a:effectLst/>
                          <a:latin typeface="Arial" panose="020B0604020202020204" pitchFamily="34" charset="0"/>
                          <a:ea typeface="+mn-ea"/>
                          <a:cs typeface="Arial" panose="020B0604020202020204" pitchFamily="34" charset="0"/>
                        </a:rPr>
                        <a:t> </a:t>
                      </a:r>
                    </a:p>
                  </a:txBody>
                  <a:tcPr marL="68580" marR="68580" marT="0" marB="0"/>
                </a:tc>
                <a:extLst>
                  <a:ext uri="{0D108BD9-81ED-4DB2-BD59-A6C34878D82A}">
                    <a16:rowId xmlns:a16="http://schemas.microsoft.com/office/drawing/2014/main" val="3785504216"/>
                  </a:ext>
                </a:extLst>
              </a:tr>
              <a:tr h="91440">
                <a:tc>
                  <a:txBody>
                    <a:bodyPr/>
                    <a:lstStyle/>
                    <a:p>
                      <a:pPr marL="0" marR="0">
                        <a:lnSpc>
                          <a:spcPct val="107000"/>
                        </a:lnSpc>
                        <a:spcBef>
                          <a:spcPts val="0"/>
                        </a:spcBef>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Rate Lock</a:t>
                      </a:r>
                    </a:p>
                  </a:txBody>
                  <a:tcPr marL="68580" marR="68580" marT="0" marB="0"/>
                </a:tc>
                <a:tc>
                  <a:txBody>
                    <a:bodyPr/>
                    <a:lstStyle/>
                    <a:p>
                      <a:r>
                        <a:rPr lang="en-US" sz="1100" dirty="0">
                          <a:solidFill>
                            <a:schemeClr val="tx1"/>
                          </a:solidFill>
                          <a:latin typeface="Arial" panose="020B0604020202020204" pitchFamily="34" charset="0"/>
                          <a:cs typeface="Arial" panose="020B0604020202020204" pitchFamily="34" charset="0"/>
                        </a:rPr>
                        <a:t>A </a:t>
                      </a:r>
                      <a:r>
                        <a:rPr lang="en-US" sz="1100" b="1" dirty="0">
                          <a:solidFill>
                            <a:schemeClr val="tx1"/>
                          </a:solidFill>
                          <a:latin typeface="Arial" panose="020B0604020202020204" pitchFamily="34" charset="0"/>
                          <a:cs typeface="Arial" panose="020B0604020202020204" pitchFamily="34" charset="0"/>
                        </a:rPr>
                        <a:t>rate lock </a:t>
                      </a:r>
                      <a:r>
                        <a:rPr lang="en-US" sz="1100" dirty="0">
                          <a:solidFill>
                            <a:schemeClr val="tx1"/>
                          </a:solidFill>
                          <a:latin typeface="Arial" panose="020B0604020202020204" pitchFamily="34" charset="0"/>
                          <a:cs typeface="Arial" panose="020B0604020202020204" pitchFamily="34" charset="0"/>
                        </a:rPr>
                        <a:t>is an agreement between a borrower and a lender which guarantees</a:t>
                      </a:r>
                      <a:r>
                        <a:rPr lang="en-US" sz="1100" baseline="0" dirty="0">
                          <a:solidFill>
                            <a:schemeClr val="tx1"/>
                          </a:solidFill>
                          <a:latin typeface="Arial" panose="020B0604020202020204" pitchFamily="34" charset="0"/>
                          <a:cs typeface="Arial" panose="020B0604020202020204" pitchFamily="34" charset="0"/>
                        </a:rPr>
                        <a:t> that the mortgage will be available to the borrower at a specific interest rate for a certain amount of time</a:t>
                      </a:r>
                      <a:r>
                        <a:rPr lang="en-US" sz="1100" dirty="0">
                          <a:solidFill>
                            <a:schemeClr val="tx1"/>
                          </a:solidFill>
                          <a:latin typeface="Arial" panose="020B0604020202020204" pitchFamily="34" charset="0"/>
                          <a:cs typeface="Arial" panose="020B0604020202020204" pitchFamily="34" charset="0"/>
                        </a:rPr>
                        <a:t>. All</a:t>
                      </a:r>
                      <a:r>
                        <a:rPr lang="en-US" sz="1100" baseline="0" dirty="0">
                          <a:solidFill>
                            <a:schemeClr val="tx1"/>
                          </a:solidFill>
                          <a:latin typeface="Arial" panose="020B0604020202020204" pitchFamily="34" charset="0"/>
                          <a:cs typeface="Arial" panose="020B0604020202020204" pitchFamily="34" charset="0"/>
                        </a:rPr>
                        <a:t> rate locks reported on in this briefing are made using Optimal Blue, a rate lock software provider covering roughly a third of the market.</a:t>
                      </a:r>
                      <a:endParaRPr lang="en-US" sz="11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tc>
                <a:extLst>
                  <a:ext uri="{0D108BD9-81ED-4DB2-BD59-A6C34878D82A}">
                    <a16:rowId xmlns:a16="http://schemas.microsoft.com/office/drawing/2014/main" val="2382125870"/>
                  </a:ext>
                </a:extLst>
              </a:tr>
            </a:tbl>
          </a:graphicData>
        </a:graphic>
      </p:graphicFrame>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64661E-BB1B-4562-AFE2-BCC75682991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532960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C99EBC0-2918-4B4F-93DA-0B4F20EA1051}" type="slidenum">
              <a:rPr lang="en-US" smtClean="0"/>
              <a:pPr/>
              <a:t>6</a:t>
            </a:fld>
            <a:endParaRPr lang="en-US" dirty="0"/>
          </a:p>
        </p:txBody>
      </p:sp>
      <p:sp>
        <p:nvSpPr>
          <p:cNvPr id="5" name="Title 1"/>
          <p:cNvSpPr>
            <a:spLocks noGrp="1"/>
          </p:cNvSpPr>
          <p:nvPr>
            <p:ph type="title"/>
          </p:nvPr>
        </p:nvSpPr>
        <p:spPr>
          <a:xfrm>
            <a:off x="457199" y="164191"/>
            <a:ext cx="8229600" cy="457200"/>
          </a:xfrm>
          <a:solidFill>
            <a:schemeClr val="accent1">
              <a:lumMod val="40000"/>
              <a:lumOff val="60000"/>
            </a:schemeClr>
          </a:solidFill>
        </p:spPr>
        <p:txBody>
          <a:bodyPr>
            <a:noAutofit/>
          </a:bodyPr>
          <a:lstStyle/>
          <a:p>
            <a:pPr algn="ctr"/>
            <a:r>
              <a:rPr lang="en-US" sz="2600" dirty="0">
                <a:latin typeface="Arial" panose="020B0604020202020204" pitchFamily="34" charset="0"/>
                <a:cs typeface="Arial" panose="020B0604020202020204" pitchFamily="34" charset="0"/>
              </a:rPr>
              <a:t>Indicators and Data</a:t>
            </a:r>
            <a:endParaRPr lang="en-US" sz="2600" dirty="0">
              <a:solidFill>
                <a:srgbClr val="FF0000"/>
              </a:solidFill>
              <a:latin typeface="Arial" panose="020B0604020202020204" pitchFamily="34" charset="0"/>
              <a:cs typeface="Arial" panose="020B0604020202020204" pitchFamily="34" charset="0"/>
            </a:endParaRPr>
          </a:p>
        </p:txBody>
      </p:sp>
      <p:sp>
        <p:nvSpPr>
          <p:cNvPr id="6" name="Content Placeholder 2"/>
          <p:cNvSpPr>
            <a:spLocks noGrp="1"/>
          </p:cNvSpPr>
          <p:nvPr>
            <p:ph idx="1"/>
          </p:nvPr>
        </p:nvSpPr>
        <p:spPr>
          <a:xfrm>
            <a:off x="186343" y="621391"/>
            <a:ext cx="8771312" cy="6100085"/>
          </a:xfrm>
        </p:spPr>
        <p:txBody>
          <a:bodyPr>
            <a:noAutofit/>
          </a:bodyPr>
          <a:lstStyle/>
          <a:p>
            <a:r>
              <a:rPr lang="en-US" sz="1600" dirty="0" smtClean="0">
                <a:latin typeface="Arial" panose="020B0604020202020204" pitchFamily="34" charset="0"/>
                <a:cs typeface="Arial" panose="020B0604020202020204" pitchFamily="34" charset="0"/>
              </a:rPr>
              <a:t>National Mortgage Default Rate (NMDR) </a:t>
            </a:r>
            <a:r>
              <a:rPr lang="en-US" sz="1600" dirty="0">
                <a:latin typeface="Arial" panose="020B0604020202020204" pitchFamily="34" charset="0"/>
                <a:cs typeface="Arial" panose="020B0604020202020204" pitchFamily="34" charset="0"/>
              </a:rPr>
              <a:t>– based on </a:t>
            </a:r>
            <a:r>
              <a:rPr lang="en-US" sz="1600" dirty="0" smtClean="0">
                <a:latin typeface="Arial" panose="020B0604020202020204" pitchFamily="34" charset="0"/>
                <a:cs typeface="Arial" panose="020B0604020202020204" pitchFamily="34" charset="0"/>
              </a:rPr>
              <a:t>58.5m </a:t>
            </a:r>
            <a:r>
              <a:rPr lang="en-US" sz="1600" dirty="0">
                <a:latin typeface="Arial" panose="020B0604020202020204" pitchFamily="34" charset="0"/>
                <a:cs typeface="Arial" panose="020B0604020202020204" pitchFamily="34" charset="0"/>
              </a:rPr>
              <a:t>purchase &amp; refi loans</a:t>
            </a:r>
          </a:p>
          <a:p>
            <a:pPr lvl="1"/>
            <a:r>
              <a:rPr lang="en-US" sz="1200" dirty="0" smtClean="0">
                <a:latin typeface="Arial" panose="020B0604020202020204" pitchFamily="34" charset="0"/>
                <a:cs typeface="Arial" panose="020B0604020202020204" pitchFamily="34" charset="0"/>
              </a:rPr>
              <a:t>MDR </a:t>
            </a:r>
            <a:r>
              <a:rPr lang="en-US" sz="1200" dirty="0">
                <a:latin typeface="Arial" panose="020B0604020202020204" pitchFamily="34" charset="0"/>
                <a:cs typeface="Arial" panose="020B0604020202020204" pitchFamily="34" charset="0"/>
              </a:rPr>
              <a:t>is a stress </a:t>
            </a:r>
            <a:r>
              <a:rPr lang="en-US" sz="1200" dirty="0" smtClean="0">
                <a:latin typeface="Arial" panose="020B0604020202020204" pitchFamily="34" charset="0"/>
                <a:cs typeface="Arial" panose="020B0604020202020204" pitchFamily="34" charset="0"/>
              </a:rPr>
              <a:t>test, </a:t>
            </a:r>
            <a:r>
              <a:rPr lang="en-US" sz="1200" dirty="0">
                <a:latin typeface="Arial" panose="020B0604020202020204" pitchFamily="34" charset="0"/>
                <a:cs typeface="Arial" panose="020B0604020202020204" pitchFamily="34" charset="0"/>
              </a:rPr>
              <a:t>similar to a car crash safety rating or hurricane rating for buildings.</a:t>
            </a:r>
          </a:p>
          <a:p>
            <a:pPr lvl="1"/>
            <a:r>
              <a:rPr lang="en-US" sz="1200" dirty="0" smtClean="0">
                <a:latin typeface="Arial" panose="020B0604020202020204" pitchFamily="34" charset="0"/>
                <a:cs typeface="Arial" panose="020B0604020202020204" pitchFamily="34" charset="0"/>
              </a:rPr>
              <a:t>MDR </a:t>
            </a:r>
            <a:r>
              <a:rPr lang="en-US" sz="1200" dirty="0">
                <a:latin typeface="Arial" panose="020B0604020202020204" pitchFamily="34" charset="0"/>
                <a:cs typeface="Arial" panose="020B0604020202020204" pitchFamily="34" charset="0"/>
              </a:rPr>
              <a:t>assesses default risk based on the performance of the 2007 vintage loans with similar characteristics.</a:t>
            </a:r>
          </a:p>
          <a:p>
            <a:pPr lvl="1"/>
            <a:r>
              <a:rPr lang="en-US" sz="1200" dirty="0">
                <a:latin typeface="Arial" panose="020B0604020202020204" pitchFamily="34" charset="0"/>
                <a:cs typeface="Arial" panose="020B0604020202020204" pitchFamily="34" charset="0"/>
              </a:rPr>
              <a:t>Goal: Monitor market stability through accurate, real-time tracking of </a:t>
            </a:r>
            <a:r>
              <a:rPr lang="en-US" sz="1200" dirty="0" smtClean="0">
                <a:latin typeface="Arial" panose="020B0604020202020204" pitchFamily="34" charset="0"/>
                <a:cs typeface="Arial" panose="020B0604020202020204" pitchFamily="34" charset="0"/>
              </a:rPr>
              <a:t>leverage.</a:t>
            </a:r>
            <a:endParaRPr lang="en-US" sz="1200" dirty="0">
              <a:latin typeface="Arial" panose="020B0604020202020204" pitchFamily="34" charset="0"/>
              <a:cs typeface="Arial" panose="020B0604020202020204" pitchFamily="34" charset="0"/>
            </a:endParaRPr>
          </a:p>
          <a:p>
            <a:pPr lvl="1"/>
            <a:r>
              <a:rPr lang="en-US" sz="1200" dirty="0">
                <a:latin typeface="Arial" panose="020B0604020202020204" pitchFamily="34" charset="0"/>
                <a:cs typeface="Arial" panose="020B0604020202020204" pitchFamily="34" charset="0"/>
              </a:rPr>
              <a:t>Series begins in September 2012. </a:t>
            </a:r>
          </a:p>
          <a:p>
            <a:pPr lvl="1"/>
            <a:r>
              <a:rPr lang="en-US" sz="1200" dirty="0">
                <a:latin typeface="Arial" panose="020B0604020202020204" pitchFamily="34" charset="0"/>
                <a:cs typeface="Arial" panose="020B0604020202020204" pitchFamily="34" charset="0"/>
              </a:rPr>
              <a:t>Data are for government guaranteed loans. </a:t>
            </a:r>
          </a:p>
          <a:p>
            <a:r>
              <a:rPr lang="en-US" sz="1600" dirty="0">
                <a:latin typeface="Arial" pitchFamily="34" charset="0"/>
                <a:cs typeface="Arial" pitchFamily="34" charset="0"/>
              </a:rPr>
              <a:t>Historical </a:t>
            </a:r>
            <a:r>
              <a:rPr lang="en-US" sz="1600" dirty="0" smtClean="0">
                <a:latin typeface="Arial" pitchFamily="34" charset="0"/>
                <a:cs typeface="Arial" pitchFamily="34" charset="0"/>
              </a:rPr>
              <a:t>NMDR </a:t>
            </a:r>
            <a:r>
              <a:rPr lang="en-US" sz="1600" dirty="0">
                <a:latin typeface="Arial" pitchFamily="34" charset="0"/>
                <a:cs typeface="Arial" pitchFamily="34" charset="0"/>
              </a:rPr>
              <a:t>– based on 92m purchase loans</a:t>
            </a:r>
          </a:p>
          <a:p>
            <a:pPr lvl="1"/>
            <a:r>
              <a:rPr lang="en-US" sz="1200" dirty="0">
                <a:latin typeface="Arial" panose="020B0604020202020204" pitchFamily="34" charset="0"/>
                <a:cs typeface="Arial" panose="020B0604020202020204" pitchFamily="34" charset="0"/>
              </a:rPr>
              <a:t>Covers a quarter century of mortgage </a:t>
            </a:r>
            <a:r>
              <a:rPr lang="en-US" sz="1200" dirty="0" smtClean="0">
                <a:latin typeface="Arial" panose="020B0604020202020204" pitchFamily="34" charset="0"/>
                <a:cs typeface="Arial" panose="020B0604020202020204" pitchFamily="34" charset="0"/>
              </a:rPr>
              <a:t>risk.</a:t>
            </a:r>
            <a:endParaRPr lang="en-US" sz="12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Home sales – based on </a:t>
            </a:r>
            <a:r>
              <a:rPr lang="en-US" sz="1600" dirty="0" smtClean="0">
                <a:latin typeface="Arial" panose="020B0604020202020204" pitchFamily="34" charset="0"/>
                <a:cs typeface="Arial" panose="020B0604020202020204" pitchFamily="34" charset="0"/>
              </a:rPr>
              <a:t>47.6m </a:t>
            </a:r>
            <a:r>
              <a:rPr lang="en-US" sz="1600" dirty="0">
                <a:latin typeface="Arial" panose="020B0604020202020204" pitchFamily="34" charset="0"/>
                <a:cs typeface="Arial" panose="020B0604020202020204" pitchFamily="34" charset="0"/>
              </a:rPr>
              <a:t>home sales</a:t>
            </a:r>
          </a:p>
          <a:p>
            <a:pPr lvl="1"/>
            <a:r>
              <a:rPr lang="en-US" sz="1200" dirty="0">
                <a:latin typeface="Arial" panose="020B0604020202020204" pitchFamily="34" charset="0"/>
                <a:cs typeface="Arial" panose="020B0604020202020204" pitchFamily="34" charset="0"/>
              </a:rPr>
              <a:t>Data </a:t>
            </a:r>
            <a:r>
              <a:rPr lang="en-US" sz="1200" dirty="0" smtClean="0">
                <a:latin typeface="Arial" panose="020B0604020202020204" pitchFamily="34" charset="0"/>
                <a:cs typeface="Arial" panose="020B0604020202020204" pitchFamily="34" charset="0"/>
              </a:rPr>
              <a:t>measure </a:t>
            </a:r>
            <a:r>
              <a:rPr lang="en-US" sz="1200" dirty="0">
                <a:latin typeface="Arial" panose="020B0604020202020204" pitchFamily="34" charset="0"/>
                <a:cs typeface="Arial" panose="020B0604020202020204" pitchFamily="34" charset="0"/>
              </a:rPr>
              <a:t>home sales for entire nation and </a:t>
            </a:r>
            <a:r>
              <a:rPr lang="en-US" sz="1200" dirty="0" smtClean="0">
                <a:latin typeface="Arial" panose="020B0604020202020204" pitchFamily="34" charset="0"/>
                <a:cs typeface="Arial" panose="020B0604020202020204" pitchFamily="34" charset="0"/>
              </a:rPr>
              <a:t>include </a:t>
            </a:r>
            <a:r>
              <a:rPr lang="en-US" sz="1200" dirty="0">
                <a:latin typeface="Arial" panose="020B0604020202020204" pitchFamily="34" charset="0"/>
                <a:cs typeface="Arial" panose="020B0604020202020204" pitchFamily="34" charset="0"/>
              </a:rPr>
              <a:t>property and borrower level data. </a:t>
            </a:r>
          </a:p>
          <a:p>
            <a:pPr lvl="1"/>
            <a:r>
              <a:rPr lang="en-US" sz="1200" dirty="0">
                <a:latin typeface="Arial" panose="020B0604020202020204" pitchFamily="34" charset="0"/>
                <a:cs typeface="Arial" panose="020B0604020202020204" pitchFamily="34" charset="0"/>
              </a:rPr>
              <a:t>Series begins in January 2012. </a:t>
            </a:r>
          </a:p>
          <a:p>
            <a:pPr>
              <a:lnSpc>
                <a:spcPct val="90000"/>
              </a:lnSpc>
            </a:pPr>
            <a:r>
              <a:rPr lang="en-US" sz="1600" dirty="0">
                <a:latin typeface="Arial" panose="020B0604020202020204" pitchFamily="34" charset="0"/>
                <a:cs typeface="Arial" panose="020B0604020202020204" pitchFamily="34" charset="0"/>
              </a:rPr>
              <a:t>Supply/Demand – based on over 2,200 counties</a:t>
            </a:r>
          </a:p>
          <a:p>
            <a:pPr lvl="1"/>
            <a:r>
              <a:rPr lang="en-US" sz="1200" dirty="0">
                <a:latin typeface="Arial" panose="020B0604020202020204" pitchFamily="34" charset="0"/>
                <a:cs typeface="Arial" panose="020B0604020202020204" pitchFamily="34" charset="0"/>
              </a:rPr>
              <a:t>Data </a:t>
            </a:r>
            <a:r>
              <a:rPr lang="en-US" sz="1200" dirty="0" smtClean="0">
                <a:latin typeface="Arial" panose="020B0604020202020204" pitchFamily="34" charset="0"/>
                <a:cs typeface="Arial" panose="020B0604020202020204" pitchFamily="34" charset="0"/>
              </a:rPr>
              <a:t>measure </a:t>
            </a:r>
            <a:r>
              <a:rPr lang="en-US" sz="1200" dirty="0">
                <a:latin typeface="Arial" panose="020B0604020202020204" pitchFamily="34" charset="0"/>
                <a:cs typeface="Arial" panose="020B0604020202020204" pitchFamily="34" charset="0"/>
              </a:rPr>
              <a:t>months’ supply at metro and county level.</a:t>
            </a:r>
          </a:p>
          <a:p>
            <a:pPr>
              <a:lnSpc>
                <a:spcPct val="90000"/>
              </a:lnSpc>
            </a:pPr>
            <a:r>
              <a:rPr lang="en-US" sz="1600" dirty="0" smtClean="0">
                <a:latin typeface="Arial" panose="020B0604020202020204" pitchFamily="34" charset="0"/>
                <a:cs typeface="Arial" panose="020B0604020202020204" pitchFamily="34" charset="0"/>
              </a:rPr>
              <a:t>New </a:t>
            </a:r>
            <a:r>
              <a:rPr lang="en-US" sz="1600" dirty="0">
                <a:latin typeface="Arial" panose="020B0604020202020204" pitchFamily="34" charset="0"/>
                <a:cs typeface="Arial" panose="020B0604020202020204" pitchFamily="34" charset="0"/>
              </a:rPr>
              <a:t>Construction Sales – based on </a:t>
            </a:r>
            <a:r>
              <a:rPr lang="en-US" sz="1600" dirty="0" smtClean="0">
                <a:latin typeface="Arial" panose="020B0604020202020204" pitchFamily="34" charset="0"/>
                <a:cs typeface="Arial" panose="020B0604020202020204" pitchFamily="34" charset="0"/>
              </a:rPr>
              <a:t>5.1m </a:t>
            </a:r>
            <a:r>
              <a:rPr lang="en-US" sz="1600" dirty="0">
                <a:latin typeface="Arial" panose="020B0604020202020204" pitchFamily="34" charset="0"/>
                <a:cs typeface="Arial" panose="020B0604020202020204" pitchFamily="34" charset="0"/>
              </a:rPr>
              <a:t>new construction sales </a:t>
            </a:r>
          </a:p>
          <a:p>
            <a:pPr lvl="1"/>
            <a:r>
              <a:rPr lang="en-US" sz="1200" dirty="0">
                <a:latin typeface="Arial" panose="020B0604020202020204" pitchFamily="34" charset="0"/>
                <a:cs typeface="Arial" panose="020B0604020202020204" pitchFamily="34" charset="0"/>
              </a:rPr>
              <a:t>Data identify newly constructed home sales.</a:t>
            </a:r>
          </a:p>
          <a:p>
            <a:pPr lvl="1"/>
            <a:r>
              <a:rPr lang="en-US" sz="1200" dirty="0">
                <a:latin typeface="Arial" panose="020B0604020202020204" pitchFamily="34" charset="0"/>
                <a:cs typeface="Arial" panose="020B0604020202020204" pitchFamily="34" charset="0"/>
              </a:rPr>
              <a:t>Series begins in January 2012. </a:t>
            </a:r>
          </a:p>
          <a:p>
            <a:pPr>
              <a:lnSpc>
                <a:spcPct val="90000"/>
              </a:lnSpc>
            </a:pPr>
            <a:r>
              <a:rPr lang="en-US" sz="1600" dirty="0">
                <a:latin typeface="Arial" panose="020B0604020202020204" pitchFamily="34" charset="0"/>
                <a:cs typeface="Arial" panose="020B0604020202020204" pitchFamily="34" charset="0"/>
              </a:rPr>
              <a:t>House Price Appreciation – based on </a:t>
            </a:r>
            <a:r>
              <a:rPr lang="en-US" sz="1600" dirty="0" smtClean="0">
                <a:latin typeface="Arial" panose="020B0604020202020204" pitchFamily="34" charset="0"/>
                <a:cs typeface="Arial" panose="020B0604020202020204" pitchFamily="34" charset="0"/>
              </a:rPr>
              <a:t>28m </a:t>
            </a:r>
            <a:r>
              <a:rPr lang="en-US" sz="1600" dirty="0">
                <a:latin typeface="Arial" panose="020B0604020202020204" pitchFamily="34" charset="0"/>
                <a:cs typeface="Arial" panose="020B0604020202020204" pitchFamily="34" charset="0"/>
              </a:rPr>
              <a:t>sales of existing homes</a:t>
            </a:r>
          </a:p>
          <a:p>
            <a:pPr lvl="1"/>
            <a:r>
              <a:rPr lang="en-US" sz="1200" dirty="0">
                <a:latin typeface="Arial" panose="020B0604020202020204" pitchFamily="34" charset="0"/>
                <a:cs typeface="Arial" panose="020B0604020202020204" pitchFamily="34" charset="0"/>
              </a:rPr>
              <a:t>Using a “quasi” repeat sales </a:t>
            </a:r>
            <a:r>
              <a:rPr lang="en-US" sz="1200" dirty="0" smtClean="0">
                <a:latin typeface="Arial" panose="020B0604020202020204" pitchFamily="34" charset="0"/>
                <a:cs typeface="Arial" panose="020B0604020202020204" pitchFamily="34" charset="0"/>
              </a:rPr>
              <a:t>index (see appendix). </a:t>
            </a:r>
            <a:endParaRPr lang="en-US" sz="1200" dirty="0">
              <a:latin typeface="Arial" panose="020B0604020202020204" pitchFamily="34" charset="0"/>
              <a:cs typeface="Arial" panose="020B0604020202020204" pitchFamily="34" charset="0"/>
            </a:endParaRPr>
          </a:p>
          <a:p>
            <a:pPr lvl="1"/>
            <a:r>
              <a:rPr lang="en-US" sz="1200" dirty="0">
                <a:latin typeface="Arial" panose="020B0604020202020204" pitchFamily="34" charset="0"/>
                <a:cs typeface="Arial" panose="020B0604020202020204" pitchFamily="34" charset="0"/>
              </a:rPr>
              <a:t>Series begins in January 2012.</a:t>
            </a:r>
          </a:p>
          <a:p>
            <a:r>
              <a:rPr lang="en-US" sz="1600" dirty="0">
                <a:latin typeface="Arial" panose="020B0604020202020204" pitchFamily="34" charset="0"/>
                <a:cs typeface="Arial" panose="020B0604020202020204" pitchFamily="34" charset="0"/>
              </a:rPr>
              <a:t>Rate Lock Volume – based on </a:t>
            </a:r>
            <a:r>
              <a:rPr lang="en-US" sz="1600" dirty="0" smtClean="0">
                <a:latin typeface="Arial" panose="020B0604020202020204" pitchFamily="34" charset="0"/>
                <a:cs typeface="Arial" panose="020B0604020202020204" pitchFamily="34" charset="0"/>
              </a:rPr>
              <a:t>20.9m </a:t>
            </a:r>
            <a:r>
              <a:rPr lang="en-US" sz="1600" dirty="0">
                <a:latin typeface="Arial" panose="020B0604020202020204" pitchFamily="34" charset="0"/>
                <a:cs typeface="Arial" panose="020B0604020202020204" pitchFamily="34" charset="0"/>
              </a:rPr>
              <a:t>rate locks</a:t>
            </a:r>
          </a:p>
          <a:p>
            <a:pPr lvl="1"/>
            <a:r>
              <a:rPr lang="en-US" sz="1200" dirty="0">
                <a:latin typeface="Arial" panose="020B0604020202020204" pitchFamily="34" charset="0"/>
                <a:cs typeface="Arial" panose="020B0604020202020204" pitchFamily="34" charset="0"/>
              </a:rPr>
              <a:t>Using Optimal Blue, a rate lock software provider with roughly a third market coverage.</a:t>
            </a:r>
          </a:p>
          <a:p>
            <a:pPr lvl="1"/>
            <a:r>
              <a:rPr lang="en-US" sz="1200" dirty="0">
                <a:latin typeface="Arial" panose="020B0604020202020204" pitchFamily="34" charset="0"/>
                <a:cs typeface="Arial" panose="020B0604020202020204" pitchFamily="34" charset="0"/>
              </a:rPr>
              <a:t>Data are updated </a:t>
            </a:r>
            <a:r>
              <a:rPr lang="en-US" sz="1200" dirty="0" smtClean="0">
                <a:latin typeface="Arial" panose="020B0604020202020204" pitchFamily="34" charset="0"/>
                <a:cs typeface="Arial" panose="020B0604020202020204" pitchFamily="34" charset="0"/>
              </a:rPr>
              <a:t>daily, </a:t>
            </a:r>
            <a:r>
              <a:rPr lang="en-US" sz="1200" dirty="0">
                <a:latin typeface="Arial" panose="020B0604020202020204" pitchFamily="34" charset="0"/>
                <a:cs typeface="Arial" panose="020B0604020202020204" pitchFamily="34" charset="0"/>
              </a:rPr>
              <a:t>begin in </a:t>
            </a:r>
            <a:r>
              <a:rPr lang="en-US" sz="1200" dirty="0" smtClean="0">
                <a:latin typeface="Arial" panose="020B0604020202020204" pitchFamily="34" charset="0"/>
                <a:cs typeface="Arial" panose="020B0604020202020204" pitchFamily="34" charset="0"/>
              </a:rPr>
              <a:t>2013, and are limited to lenders </a:t>
            </a:r>
            <a:r>
              <a:rPr lang="en-US" sz="1200" dirty="0">
                <a:latin typeface="Arial" panose="020B0604020202020204" pitchFamily="34" charset="0"/>
                <a:cs typeface="Arial" panose="020B0604020202020204" pitchFamily="34" charset="0"/>
              </a:rPr>
              <a:t>who </a:t>
            </a:r>
            <a:r>
              <a:rPr lang="en-US" sz="1200" dirty="0" smtClean="0">
                <a:latin typeface="Arial" panose="020B0604020202020204" pitchFamily="34" charset="0"/>
                <a:cs typeface="Arial" panose="020B0604020202020204" pitchFamily="34" charset="0"/>
              </a:rPr>
              <a:t>have used Optimal </a:t>
            </a:r>
            <a:r>
              <a:rPr lang="en-US" sz="1200" dirty="0">
                <a:latin typeface="Arial" panose="020B0604020202020204" pitchFamily="34" charset="0"/>
                <a:cs typeface="Arial" panose="020B0604020202020204" pitchFamily="34" charset="0"/>
              </a:rPr>
              <a:t>Blue </a:t>
            </a:r>
            <a:r>
              <a:rPr lang="en-US" sz="1200" dirty="0" smtClean="0">
                <a:latin typeface="Arial" panose="020B0604020202020204" pitchFamily="34" charset="0"/>
                <a:cs typeface="Arial" panose="020B0604020202020204" pitchFamily="34" charset="0"/>
              </a:rPr>
              <a:t>since Dec-18 or </a:t>
            </a:r>
            <a:r>
              <a:rPr lang="en-US" sz="1200" dirty="0">
                <a:latin typeface="Arial" panose="020B0604020202020204" pitchFamily="34" charset="0"/>
                <a:cs typeface="Arial" panose="020B0604020202020204" pitchFamily="34" charset="0"/>
              </a:rPr>
              <a:t>earlier.</a:t>
            </a:r>
          </a:p>
        </p:txBody>
      </p:sp>
    </p:spTree>
    <p:extLst>
      <p:ext uri="{BB962C8B-B14F-4D97-AF65-F5344CB8AC3E}">
        <p14:creationId xmlns:p14="http://schemas.microsoft.com/office/powerpoint/2010/main" val="12080608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157"/>
            <a:ext cx="8534400" cy="441033"/>
          </a:xfrm>
          <a:solidFill>
            <a:schemeClr val="accent1">
              <a:lumMod val="40000"/>
              <a:lumOff val="60000"/>
            </a:schemeClr>
          </a:solidFill>
        </p:spPr>
        <p:txBody>
          <a:bodyPr>
            <a:noAutofit/>
          </a:bodyPr>
          <a:lstStyle/>
          <a:p>
            <a:pPr algn="ctr"/>
            <a:r>
              <a:rPr lang="en-US" sz="2600" dirty="0">
                <a:latin typeface="Arial" panose="020B0604020202020204" pitchFamily="34" charset="0"/>
                <a:cs typeface="Arial" panose="020B0604020202020204" pitchFamily="34" charset="0"/>
              </a:rPr>
              <a:t>HMI Key Takeaways</a:t>
            </a:r>
          </a:p>
        </p:txBody>
      </p:sp>
      <p:sp>
        <p:nvSpPr>
          <p:cNvPr id="3" name="Content Placeholder 2"/>
          <p:cNvSpPr>
            <a:spLocks noGrp="1"/>
          </p:cNvSpPr>
          <p:nvPr>
            <p:ph idx="1"/>
          </p:nvPr>
        </p:nvSpPr>
        <p:spPr>
          <a:xfrm>
            <a:off x="0" y="440854"/>
            <a:ext cx="9144000" cy="6417145"/>
          </a:xfrm>
          <a:noFill/>
          <a:ln>
            <a:noFill/>
          </a:ln>
        </p:spPr>
        <p:txBody>
          <a:bodyPr>
            <a:noAutofit/>
          </a:bodyPr>
          <a:lstStyle/>
          <a:p>
            <a:r>
              <a:rPr lang="en-US" sz="1600" dirty="0">
                <a:latin typeface="Arial" panose="020B0604020202020204" pitchFamily="34" charset="0"/>
                <a:cs typeface="Arial" panose="020B0604020202020204" pitchFamily="34" charset="0"/>
              </a:rPr>
              <a:t>Purchase </a:t>
            </a:r>
            <a:r>
              <a:rPr lang="en-US" sz="1600" dirty="0" smtClean="0">
                <a:latin typeface="Arial" panose="020B0604020202020204" pitchFamily="34" charset="0"/>
                <a:cs typeface="Arial" panose="020B0604020202020204" pitchFamily="34" charset="0"/>
              </a:rPr>
              <a:t>volume to remain robust at least until May 2022 </a:t>
            </a:r>
            <a:r>
              <a:rPr lang="en-US" sz="1600" dirty="0">
                <a:latin typeface="Arial" panose="020B0604020202020204" pitchFamily="34" charset="0"/>
                <a:cs typeface="Arial" panose="020B0604020202020204" pitchFamily="34" charset="0"/>
              </a:rPr>
              <a:t>despite headwinds from higher interest rates and rapid HPA. </a:t>
            </a:r>
          </a:p>
          <a:p>
            <a:pPr lvl="1"/>
            <a:r>
              <a:rPr lang="en-US" sz="1400" spc="-30" dirty="0" smtClean="0">
                <a:latin typeface="Arial" panose="020B0604020202020204" pitchFamily="34" charset="0"/>
                <a:cs typeface="Arial" panose="020B0604020202020204" pitchFamily="34" charset="0"/>
              </a:rPr>
              <a:t>January 2022 </a:t>
            </a:r>
            <a:r>
              <a:rPr lang="en-US" sz="1400" spc="-30" dirty="0">
                <a:latin typeface="Arial" panose="020B0604020202020204" pitchFamily="34" charset="0"/>
                <a:cs typeface="Arial" panose="020B0604020202020204" pitchFamily="34" charset="0"/>
              </a:rPr>
              <a:t>agency purchase volume was </a:t>
            </a:r>
            <a:r>
              <a:rPr lang="en-US" sz="1400" spc="-30" dirty="0" smtClean="0">
                <a:latin typeface="Arial" panose="020B0604020202020204" pitchFamily="34" charset="0"/>
                <a:cs typeface="Arial" panose="020B0604020202020204" pitchFamily="34" charset="0"/>
              </a:rPr>
              <a:t>down 10% compared to 2021, but up 19% from 2020.</a:t>
            </a:r>
            <a:endParaRPr lang="en-US" sz="1400" spc="-30" dirty="0">
              <a:latin typeface="Arial" panose="020B0604020202020204" pitchFamily="34" charset="0"/>
              <a:cs typeface="Arial" panose="020B0604020202020204" pitchFamily="34" charset="0"/>
            </a:endParaRPr>
          </a:p>
          <a:p>
            <a:pPr lvl="1"/>
            <a:r>
              <a:rPr lang="en-US" sz="1400" spc="-30" dirty="0" smtClean="0">
                <a:latin typeface="Arial" panose="020B0604020202020204" pitchFamily="34" charset="0"/>
                <a:cs typeface="Arial" panose="020B0604020202020204" pitchFamily="34" charset="0"/>
              </a:rPr>
              <a:t>Based on Optimal Blue data, purchase </a:t>
            </a:r>
            <a:r>
              <a:rPr lang="en-US" sz="1400" spc="-30" dirty="0">
                <a:latin typeface="Arial" panose="020B0604020202020204" pitchFamily="34" charset="0"/>
                <a:cs typeface="Arial" panose="020B0604020202020204" pitchFamily="34" charset="0"/>
              </a:rPr>
              <a:t>volume in 2022 week 17 is down 1% and up 9% over 2021 and </a:t>
            </a:r>
            <a:r>
              <a:rPr lang="en-US" sz="1400" spc="-30" dirty="0" smtClean="0">
                <a:latin typeface="Arial" panose="020B0604020202020204" pitchFamily="34" charset="0"/>
                <a:cs typeface="Arial" panose="020B0604020202020204" pitchFamily="34" charset="0"/>
              </a:rPr>
              <a:t>2019, respectively</a:t>
            </a:r>
            <a:r>
              <a:rPr lang="en-US" sz="1400" spc="-30" dirty="0">
                <a:latin typeface="Arial" panose="020B0604020202020204" pitchFamily="34" charset="0"/>
                <a:cs typeface="Arial" panose="020B0604020202020204" pitchFamily="34" charset="0"/>
              </a:rPr>
              <a:t>.</a:t>
            </a:r>
          </a:p>
          <a:p>
            <a:r>
              <a:rPr lang="en-US" sz="1600" dirty="0">
                <a:latin typeface="Arial" panose="020B0604020202020204" pitchFamily="34" charset="0"/>
                <a:cs typeface="Arial" panose="020B0604020202020204" pitchFamily="34" charset="0"/>
              </a:rPr>
              <a:t>Increases in credit and debit card spending are fueling aggregate demand and help explain why we are now experiencing a strong bout of inflation.</a:t>
            </a:r>
            <a:endParaRPr lang="en-CA" sz="1400" spc="-30" dirty="0">
              <a:latin typeface="Arial" panose="020B0604020202020204" pitchFamily="34" charset="0"/>
              <a:cs typeface="Arial" panose="020B0604020202020204" pitchFamily="34" charset="0"/>
            </a:endParaRPr>
          </a:p>
          <a:p>
            <a:pPr lvl="1"/>
            <a:r>
              <a:rPr lang="en-CA" sz="1400" spc="-30" dirty="0">
                <a:latin typeface="Arial" panose="020B0604020202020204" pitchFamily="34" charset="0"/>
                <a:cs typeface="Arial" panose="020B0604020202020204" pitchFamily="34" charset="0"/>
              </a:rPr>
              <a:t>In weeks 1-9 of 2022, inflation-adjusted spending for income quintiles 4 and 5 was up </a:t>
            </a:r>
            <a:r>
              <a:rPr lang="en-CA" sz="1400" spc="-30" dirty="0" smtClean="0">
                <a:latin typeface="Arial" panose="020B0604020202020204" pitchFamily="34" charset="0"/>
                <a:cs typeface="Arial" panose="020B0604020202020204" pitchFamily="34" charset="0"/>
              </a:rPr>
              <a:t>14% </a:t>
            </a:r>
            <a:r>
              <a:rPr lang="en-CA" sz="1400" spc="-30" dirty="0">
                <a:latin typeface="Arial" panose="020B0604020202020204" pitchFamily="34" charset="0"/>
                <a:cs typeface="Arial" panose="020B0604020202020204" pitchFamily="34" charset="0"/>
              </a:rPr>
              <a:t>and </a:t>
            </a:r>
            <a:r>
              <a:rPr lang="en-CA" sz="1400" spc="-30" dirty="0" smtClean="0">
                <a:latin typeface="Arial" panose="020B0604020202020204" pitchFamily="34" charset="0"/>
                <a:cs typeface="Arial" panose="020B0604020202020204" pitchFamily="34" charset="0"/>
              </a:rPr>
              <a:t>18% </a:t>
            </a:r>
            <a:r>
              <a:rPr lang="en-CA" sz="1400" spc="-30" dirty="0">
                <a:latin typeface="Arial" panose="020B0604020202020204" pitchFamily="34" charset="0"/>
                <a:cs typeface="Arial" panose="020B0604020202020204" pitchFamily="34" charset="0"/>
              </a:rPr>
              <a:t>(y-o-y), respectively, vs. 8</a:t>
            </a:r>
            <a:r>
              <a:rPr lang="en-CA" sz="1400" spc="-30" dirty="0" smtClean="0">
                <a:latin typeface="Arial" panose="020B0604020202020204" pitchFamily="34" charset="0"/>
                <a:cs typeface="Arial" panose="020B0604020202020204" pitchFamily="34" charset="0"/>
              </a:rPr>
              <a:t>% </a:t>
            </a:r>
            <a:r>
              <a:rPr lang="en-CA" sz="1400" spc="-30" dirty="0">
                <a:latin typeface="Arial" panose="020B0604020202020204" pitchFamily="34" charset="0"/>
                <a:cs typeface="Arial" panose="020B0604020202020204" pitchFamily="34" charset="0"/>
              </a:rPr>
              <a:t>(y-o-y) for quintile 1</a:t>
            </a:r>
            <a:r>
              <a:rPr lang="en-CA" sz="1400" spc="-30" dirty="0" smtClean="0">
                <a:latin typeface="Arial" panose="020B0604020202020204" pitchFamily="34" charset="0"/>
                <a:cs typeface="Arial" panose="020B0604020202020204" pitchFamily="34" charset="0"/>
              </a:rPr>
              <a:t>.</a:t>
            </a:r>
            <a:endParaRPr lang="en-US" sz="1600" dirty="0" smtClean="0">
              <a:latin typeface="Arial" panose="020B0604020202020204" pitchFamily="34" charset="0"/>
              <a:cs typeface="Arial" panose="020B0604020202020204" pitchFamily="34" charset="0"/>
            </a:endParaRPr>
          </a:p>
          <a:p>
            <a:r>
              <a:rPr lang="en-US" sz="1600" dirty="0" smtClean="0">
                <a:latin typeface="Arial" panose="020B0604020202020204" pitchFamily="34" charset="0"/>
                <a:cs typeface="Arial" panose="020B0604020202020204" pitchFamily="34" charset="0"/>
              </a:rPr>
              <a:t>The current housing boom may have staying power.</a:t>
            </a:r>
          </a:p>
          <a:p>
            <a:pPr lvl="1"/>
            <a:r>
              <a:rPr lang="en-US" sz="1400" spc="-30" dirty="0">
                <a:latin typeface="Arial" panose="020B0604020202020204" pitchFamily="34" charset="0"/>
                <a:cs typeface="Arial" panose="020B0604020202020204" pitchFamily="34" charset="0"/>
              </a:rPr>
              <a:t>Total housing inventory is at </a:t>
            </a:r>
            <a:r>
              <a:rPr lang="en-US" sz="1400" spc="-30" dirty="0" smtClean="0">
                <a:latin typeface="Arial" panose="020B0604020202020204" pitchFamily="34" charset="0"/>
                <a:cs typeface="Arial" panose="020B0604020202020204" pitchFamily="34" charset="0"/>
              </a:rPr>
              <a:t>historically low levels and the supply-demand imbalance is driving prices up.</a:t>
            </a:r>
            <a:endParaRPr lang="en-US" sz="1400" spc="-30" dirty="0">
              <a:latin typeface="Arial" panose="020B0604020202020204" pitchFamily="34" charset="0"/>
              <a:cs typeface="Arial" panose="020B0604020202020204" pitchFamily="34" charset="0"/>
            </a:endParaRPr>
          </a:p>
          <a:p>
            <a:pPr lvl="1"/>
            <a:r>
              <a:rPr lang="en-US" sz="1400" spc="-30" dirty="0" smtClean="0">
                <a:latin typeface="Arial" panose="020B0604020202020204" pitchFamily="34" charset="0"/>
                <a:cs typeface="Arial" panose="020B0604020202020204" pitchFamily="34" charset="0"/>
              </a:rPr>
              <a:t>Mortgage risk is much lower today than during the 2000s with the exception of FHA.</a:t>
            </a:r>
          </a:p>
          <a:p>
            <a:pPr lvl="1"/>
            <a:r>
              <a:rPr lang="en-US" sz="1400" spc="-30" dirty="0" smtClean="0">
                <a:latin typeface="Arial" panose="020B0604020202020204" pitchFamily="34" charset="0"/>
                <a:cs typeface="Arial" panose="020B0604020202020204" pitchFamily="34" charset="0"/>
              </a:rPr>
              <a:t>Home prices may seem exuberant, but the inflation in the consumer prices account for about half the growth.</a:t>
            </a:r>
          </a:p>
          <a:p>
            <a:pPr lvl="1"/>
            <a:r>
              <a:rPr lang="en-US" sz="1400" spc="-30" dirty="0" smtClean="0">
                <a:latin typeface="Arial" panose="020B0604020202020204" pitchFamily="34" charset="0"/>
                <a:cs typeface="Arial" panose="020B0604020202020204" pitchFamily="34" charset="0"/>
              </a:rPr>
              <a:t>Home price increases are now in line with rent increases, another difference from the early 2000s.</a:t>
            </a:r>
          </a:p>
          <a:p>
            <a:pPr lvl="1"/>
            <a:r>
              <a:rPr lang="en-US" sz="1400" spc="-30" dirty="0" smtClean="0">
                <a:latin typeface="Arial" panose="020B0604020202020204" pitchFamily="34" charset="0"/>
                <a:cs typeface="Arial" panose="020B0604020202020204" pitchFamily="34" charset="0"/>
              </a:rPr>
              <a:t>Finally, higher income workers, who have greater opportunities to work from home, are now able to profit from arbitrage opportunities offered by vastly different home prices across metros and regions.</a:t>
            </a:r>
            <a:endParaRPr lang="en-US" sz="1400" spc="-30" dirty="0">
              <a:latin typeface="Arial" panose="020B0604020202020204" pitchFamily="34" charset="0"/>
              <a:cs typeface="Arial" panose="020B0604020202020204" pitchFamily="34" charset="0"/>
            </a:endParaRPr>
          </a:p>
          <a:p>
            <a:r>
              <a:rPr lang="en-US" sz="1600" dirty="0" smtClean="0">
                <a:latin typeface="Arial" panose="020B0604020202020204" pitchFamily="34" charset="0"/>
                <a:cs typeface="Arial" panose="020B0604020202020204" pitchFamily="34" charset="0"/>
              </a:rPr>
              <a:t>Rampant </a:t>
            </a:r>
            <a:r>
              <a:rPr lang="en-US" sz="1600" dirty="0">
                <a:latin typeface="Arial" panose="020B0604020202020204" pitchFamily="34" charset="0"/>
                <a:cs typeface="Arial" panose="020B0604020202020204" pitchFamily="34" charset="0"/>
              </a:rPr>
              <a:t>Home Price Appreciation </a:t>
            </a:r>
            <a:r>
              <a:rPr lang="en-US" sz="1600" dirty="0" smtClean="0">
                <a:latin typeface="Arial" panose="020B0604020202020204" pitchFamily="34" charset="0"/>
                <a:cs typeface="Arial" panose="020B0604020202020204" pitchFamily="34" charset="0"/>
              </a:rPr>
              <a:t>(HPA) continues to rise with </a:t>
            </a:r>
            <a:r>
              <a:rPr lang="en-US" sz="1600" dirty="0">
                <a:latin typeface="Arial" panose="020B0604020202020204" pitchFamily="34" charset="0"/>
                <a:cs typeface="Arial" panose="020B0604020202020204" pitchFamily="34" charset="0"/>
              </a:rPr>
              <a:t>the national rate of </a:t>
            </a:r>
            <a:r>
              <a:rPr lang="en-US" sz="1600" dirty="0" smtClean="0">
                <a:latin typeface="Arial" panose="020B0604020202020204" pitchFamily="34" charset="0"/>
                <a:cs typeface="Arial" panose="020B0604020202020204" pitchFamily="34" charset="0"/>
              </a:rPr>
              <a:t>HPA </a:t>
            </a:r>
            <a:r>
              <a:rPr lang="en-US" sz="1600" dirty="0">
                <a:latin typeface="Arial" panose="020B0604020202020204" pitchFamily="34" charset="0"/>
                <a:cs typeface="Arial" panose="020B0604020202020204" pitchFamily="34" charset="0"/>
              </a:rPr>
              <a:t>for </a:t>
            </a:r>
            <a:r>
              <a:rPr lang="en-US" sz="1600" dirty="0" smtClean="0">
                <a:latin typeface="Arial" panose="020B0604020202020204" pitchFamily="34" charset="0"/>
                <a:cs typeface="Arial" panose="020B0604020202020204" pitchFamily="34" charset="0"/>
              </a:rPr>
              <a:t>March 2022</a:t>
            </a:r>
            <a:r>
              <a:rPr lang="en-US" sz="1600" dirty="0">
                <a:latin typeface="Arial" panose="020B0604020202020204" pitchFamily="34" charset="0"/>
                <a:cs typeface="Arial" panose="020B0604020202020204" pitchFamily="34" charset="0"/>
              </a:rPr>
              <a:t> coming in at </a:t>
            </a:r>
            <a:r>
              <a:rPr lang="en-US" sz="1600" dirty="0" smtClean="0">
                <a:latin typeface="Arial" panose="020B0604020202020204" pitchFamily="34" charset="0"/>
                <a:cs typeface="Arial" panose="020B0604020202020204" pitchFamily="34" charset="0"/>
              </a:rPr>
              <a:t>16.6% </a:t>
            </a:r>
            <a:r>
              <a:rPr lang="en-US" sz="1600" dirty="0">
                <a:latin typeface="Arial" panose="020B0604020202020204" pitchFamily="34" charset="0"/>
                <a:cs typeface="Arial" panose="020B0604020202020204" pitchFamily="34" charset="0"/>
              </a:rPr>
              <a:t>(preliminary), up from </a:t>
            </a:r>
            <a:r>
              <a:rPr lang="en-US" sz="1600" dirty="0" smtClean="0">
                <a:latin typeface="Arial" panose="020B0604020202020204" pitchFamily="34" charset="0"/>
                <a:cs typeface="Arial" panose="020B0604020202020204" pitchFamily="34" charset="0"/>
              </a:rPr>
              <a:t>12.0% </a:t>
            </a:r>
            <a:r>
              <a:rPr lang="en-US" sz="1600" dirty="0">
                <a:latin typeface="Arial" panose="020B0604020202020204" pitchFamily="34" charset="0"/>
                <a:cs typeface="Arial" panose="020B0604020202020204" pitchFamily="34" charset="0"/>
              </a:rPr>
              <a:t>in </a:t>
            </a:r>
            <a:r>
              <a:rPr lang="en-US" sz="1600" dirty="0" smtClean="0">
                <a:latin typeface="Arial" panose="020B0604020202020204" pitchFamily="34" charset="0"/>
                <a:cs typeface="Arial" panose="020B0604020202020204" pitchFamily="34" charset="0"/>
              </a:rPr>
              <a:t>March 2021</a:t>
            </a:r>
            <a:r>
              <a:rPr lang="en-US" sz="1600" dirty="0">
                <a:latin typeface="Arial" panose="020B0604020202020204" pitchFamily="34" charset="0"/>
                <a:cs typeface="Arial" panose="020B0604020202020204" pitchFamily="34" charset="0"/>
              </a:rPr>
              <a:t>.</a:t>
            </a:r>
          </a:p>
          <a:p>
            <a:pPr lvl="1"/>
            <a:r>
              <a:rPr lang="en-US" sz="1400" spc="-30" dirty="0" smtClean="0">
                <a:latin typeface="Arial" panose="020B0604020202020204" pitchFamily="34" charset="0"/>
                <a:cs typeface="Arial" panose="020B0604020202020204" pitchFamily="34" charset="0"/>
              </a:rPr>
              <a:t>While home prices are booming everywhere, metros in Florida and metros effected by California out-migration are seeing prices rise the most.</a:t>
            </a:r>
          </a:p>
          <a:p>
            <a:pPr lvl="1"/>
            <a:r>
              <a:rPr lang="en-US" sz="1400" spc="-30" dirty="0" smtClean="0">
                <a:latin typeface="Arial" panose="020B0604020202020204" pitchFamily="34" charset="0"/>
                <a:cs typeface="Arial" panose="020B0604020202020204" pitchFamily="34" charset="0"/>
              </a:rPr>
              <a:t>This </a:t>
            </a:r>
            <a:r>
              <a:rPr lang="en-US" sz="1400" spc="-30" dirty="0">
                <a:latin typeface="Arial" panose="020B0604020202020204" pitchFamily="34" charset="0"/>
                <a:cs typeface="Arial" panose="020B0604020202020204" pitchFamily="34" charset="0"/>
              </a:rPr>
              <a:t>rapid pace of HPA is driven </a:t>
            </a:r>
            <a:r>
              <a:rPr lang="en-US" sz="1400" spc="-30" dirty="0" smtClean="0">
                <a:latin typeface="Arial" panose="020B0604020202020204" pitchFamily="34" charset="0"/>
                <a:cs typeface="Arial" panose="020B0604020202020204" pitchFamily="34" charset="0"/>
              </a:rPr>
              <a:t>by </a:t>
            </a:r>
            <a:r>
              <a:rPr lang="en-US" sz="1400" spc="-30" dirty="0">
                <a:latin typeface="Arial" panose="020B0604020202020204" pitchFamily="34" charset="0"/>
                <a:cs typeface="Arial" panose="020B0604020202020204" pitchFamily="34" charset="0"/>
              </a:rPr>
              <a:t>supply constraints, relatively low rates, and an arbitrage opportunity enhanced by the work from home economy. </a:t>
            </a:r>
            <a:endParaRPr lang="en-US" sz="1400" spc="-30" dirty="0" smtClean="0">
              <a:latin typeface="Arial" panose="020B0604020202020204" pitchFamily="34" charset="0"/>
              <a:cs typeface="Arial" panose="020B0604020202020204" pitchFamily="34" charset="0"/>
            </a:endParaRPr>
          </a:p>
          <a:p>
            <a:pPr lvl="1"/>
            <a:r>
              <a:rPr lang="en-US" sz="1400" spc="-30" dirty="0" smtClean="0">
                <a:latin typeface="Arial" panose="020B0604020202020204" pitchFamily="34" charset="0"/>
                <a:cs typeface="Arial" panose="020B0604020202020204" pitchFamily="34" charset="0"/>
              </a:rPr>
              <a:t>Active </a:t>
            </a:r>
            <a:r>
              <a:rPr lang="en-US" sz="1400" spc="-30" dirty="0">
                <a:latin typeface="Arial" panose="020B0604020202020204" pitchFamily="34" charset="0"/>
                <a:cs typeface="Arial" panose="020B0604020202020204" pitchFamily="34" charset="0"/>
              </a:rPr>
              <a:t>listings </a:t>
            </a:r>
            <a:r>
              <a:rPr lang="en-US" sz="1400" spc="-30" dirty="0" smtClean="0">
                <a:latin typeface="Arial" panose="020B0604020202020204" pitchFamily="34" charset="0"/>
                <a:cs typeface="Arial" panose="020B0604020202020204" pitchFamily="34" charset="0"/>
              </a:rPr>
              <a:t>set a series’ </a:t>
            </a:r>
            <a:r>
              <a:rPr lang="en-US" sz="1400" spc="-30" dirty="0">
                <a:latin typeface="Arial" panose="020B0604020202020204" pitchFamily="34" charset="0"/>
                <a:cs typeface="Arial" panose="020B0604020202020204" pitchFamily="34" charset="0"/>
              </a:rPr>
              <a:t>low for the month of </a:t>
            </a:r>
            <a:r>
              <a:rPr lang="en-US" sz="1400" spc="-30" dirty="0" smtClean="0">
                <a:latin typeface="Arial" panose="020B0604020202020204" pitchFamily="34" charset="0"/>
                <a:cs typeface="Arial" panose="020B0604020202020204" pitchFamily="34" charset="0"/>
              </a:rPr>
              <a:t>March, </a:t>
            </a:r>
            <a:r>
              <a:rPr lang="en-US" sz="1400" spc="-30" dirty="0">
                <a:latin typeface="Arial" panose="020B0604020202020204" pitchFamily="34" charset="0"/>
                <a:cs typeface="Arial" panose="020B0604020202020204" pitchFamily="34" charset="0"/>
              </a:rPr>
              <a:t>down </a:t>
            </a:r>
            <a:r>
              <a:rPr lang="en-US" sz="1400" spc="-30" dirty="0" smtClean="0">
                <a:latin typeface="Arial" panose="020B0604020202020204" pitchFamily="34" charset="0"/>
                <a:cs typeface="Arial" panose="020B0604020202020204" pitchFamily="34" charset="0"/>
              </a:rPr>
              <a:t>19% </a:t>
            </a:r>
            <a:r>
              <a:rPr lang="en-US" sz="1400" spc="-30" dirty="0">
                <a:latin typeface="Arial" panose="020B0604020202020204" pitchFamily="34" charset="0"/>
                <a:cs typeface="Arial" panose="020B0604020202020204" pitchFamily="34" charset="0"/>
              </a:rPr>
              <a:t>from the already depleted levels of 2021 and at about 1/3 of levels in 2017-2020. </a:t>
            </a:r>
          </a:p>
          <a:p>
            <a:pPr lvl="1"/>
            <a:r>
              <a:rPr lang="en-US" sz="1400" spc="-30" dirty="0">
                <a:latin typeface="Arial" panose="020B0604020202020204" pitchFamily="34" charset="0"/>
                <a:cs typeface="Arial" panose="020B0604020202020204" pitchFamily="34" charset="0"/>
              </a:rPr>
              <a:t>Without more inventory or a mortgage rate upwards of 6</a:t>
            </a:r>
            <a:r>
              <a:rPr lang="en-US" sz="1400" spc="-30" dirty="0" smtClean="0">
                <a:latin typeface="Arial" panose="020B0604020202020204" pitchFamily="34" charset="0"/>
                <a:cs typeface="Arial" panose="020B0604020202020204" pitchFamily="34" charset="0"/>
              </a:rPr>
              <a:t>%, </a:t>
            </a:r>
            <a:r>
              <a:rPr lang="en-US" sz="1400" spc="-30" dirty="0">
                <a:latin typeface="Arial" panose="020B0604020202020204" pitchFamily="34" charset="0"/>
                <a:cs typeface="Arial" panose="020B0604020202020204" pitchFamily="34" charset="0"/>
              </a:rPr>
              <a:t>HPA is expected to remain in the mid-teens for the remainder of 2022. </a:t>
            </a:r>
          </a:p>
        </p:txBody>
      </p:sp>
      <p:sp>
        <p:nvSpPr>
          <p:cNvPr id="4" name="Slide Number Placeholder 3"/>
          <p:cNvSpPr>
            <a:spLocks noGrp="1"/>
          </p:cNvSpPr>
          <p:nvPr>
            <p:ph type="sldNum" sz="quarter" idx="12"/>
          </p:nvPr>
        </p:nvSpPr>
        <p:spPr>
          <a:xfrm>
            <a:off x="6781800" y="6372977"/>
            <a:ext cx="2057400" cy="365125"/>
          </a:xfrm>
        </p:spPr>
        <p:txBody>
          <a:bodyPr/>
          <a:lstStyle/>
          <a:p>
            <a:fld id="{AA64661E-BB1B-4562-AFE2-BCC756829917}" type="slidenum">
              <a:rPr lang="en-US" smtClean="0">
                <a:solidFill>
                  <a:prstClr val="black">
                    <a:tint val="75000"/>
                  </a:prstClr>
                </a:solidFill>
              </a:rPr>
              <a:pPr/>
              <a:t>7</a:t>
            </a:fld>
            <a:endParaRPr lang="en-US" dirty="0">
              <a:solidFill>
                <a:prstClr val="black">
                  <a:tint val="75000"/>
                </a:prstClr>
              </a:solidFill>
            </a:endParaRPr>
          </a:p>
        </p:txBody>
      </p:sp>
    </p:spTree>
    <p:extLst>
      <p:ext uri="{BB962C8B-B14F-4D97-AF65-F5344CB8AC3E}">
        <p14:creationId xmlns:p14="http://schemas.microsoft.com/office/powerpoint/2010/main" val="25996595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262" y="217793"/>
            <a:ext cx="8283714" cy="548640"/>
          </a:xfrm>
          <a:solidFill>
            <a:schemeClr val="accent1">
              <a:lumMod val="40000"/>
              <a:lumOff val="60000"/>
            </a:schemeClr>
          </a:solidFill>
        </p:spPr>
        <p:txBody>
          <a:bodyPr>
            <a:noAutofit/>
          </a:bodyPr>
          <a:lstStyle/>
          <a:p>
            <a:pPr algn="ctr">
              <a:defRPr sz="1400" b="0" i="0" u="none" strike="noStrike" kern="1200" spc="0" baseline="0">
                <a:solidFill>
                  <a:sysClr val="windowText" lastClr="000000"/>
                </a:solidFill>
                <a:latin typeface="+mn-lt"/>
                <a:ea typeface="+mn-ea"/>
                <a:cs typeface="+mn-cs"/>
              </a:defRPr>
            </a:pPr>
            <a:r>
              <a:rPr lang="en-US" sz="2400" dirty="0" smtClean="0">
                <a:solidFill>
                  <a:sysClr val="windowText" lastClr="000000"/>
                </a:solidFill>
                <a:latin typeface="Arial" panose="020B0604020202020204" pitchFamily="34" charset="0"/>
                <a:cs typeface="Arial" panose="020B0604020202020204" pitchFamily="34" charset="0"/>
              </a:rPr>
              <a:t>Agency Purchase Counts</a:t>
            </a:r>
            <a:endParaRPr lang="en-US" sz="2400" dirty="0">
              <a:solidFill>
                <a:sysClr val="windowText" lastClr="000000"/>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a:xfrm>
            <a:off x="6803966" y="6212264"/>
            <a:ext cx="2057400" cy="365125"/>
          </a:xfrm>
        </p:spPr>
        <p:txBody>
          <a:bodyPr/>
          <a:lstStyle/>
          <a:p>
            <a:fld id="{AA64661E-BB1B-4562-AFE2-BCC756829917}" type="slidenum">
              <a:rPr lang="en-US" smtClean="0"/>
              <a:pPr/>
              <a:t>8</a:t>
            </a:fld>
            <a:endParaRPr lang="en-US" dirty="0"/>
          </a:p>
        </p:txBody>
      </p:sp>
      <p:sp>
        <p:nvSpPr>
          <p:cNvPr id="5" name="TextBox 4"/>
          <p:cNvSpPr txBox="1"/>
          <p:nvPr/>
        </p:nvSpPr>
        <p:spPr>
          <a:xfrm>
            <a:off x="291775" y="6085306"/>
            <a:ext cx="8373414" cy="253916"/>
          </a:xfrm>
          <a:prstGeom prst="rect">
            <a:avLst/>
          </a:prstGeom>
          <a:noFill/>
        </p:spPr>
        <p:txBody>
          <a:bodyPr wrap="square" rtlCol="0">
            <a:spAutoFit/>
          </a:bodyPr>
          <a:lstStyle/>
          <a:p>
            <a:r>
              <a:rPr lang="en-US" sz="1050" dirty="0" smtClean="0">
                <a:cs typeface="Arial" panose="020B0604020202020204" pitchFamily="34" charset="0"/>
              </a:rPr>
              <a:t>Source</a:t>
            </a:r>
            <a:r>
              <a:rPr lang="en-US" sz="1050" dirty="0">
                <a:cs typeface="Arial" panose="020B0604020202020204" pitchFamily="34" charset="0"/>
              </a:rPr>
              <a:t>: AEI Housing Center, </a:t>
            </a:r>
            <a:r>
              <a:rPr lang="en-US" sz="1050" dirty="0">
                <a:cs typeface="Arial" panose="020B0604020202020204" pitchFamily="34" charset="0"/>
                <a:hlinkClick r:id="rId3"/>
              </a:rPr>
              <a:t>www.AEI.org/housing</a:t>
            </a:r>
            <a:r>
              <a:rPr lang="en-US" sz="1050" dirty="0">
                <a:cs typeface="Arial" panose="020B0604020202020204" pitchFamily="34" charset="0"/>
              </a:rPr>
              <a:t>. </a:t>
            </a:r>
          </a:p>
        </p:txBody>
      </p:sp>
      <p:sp>
        <p:nvSpPr>
          <p:cNvPr id="6" name="TextBox 5"/>
          <p:cNvSpPr txBox="1"/>
          <p:nvPr/>
        </p:nvSpPr>
        <p:spPr>
          <a:xfrm>
            <a:off x="3251664" y="900545"/>
            <a:ext cx="45719" cy="369332"/>
          </a:xfrm>
          <a:prstGeom prst="rect">
            <a:avLst/>
          </a:prstGeom>
          <a:noFill/>
        </p:spPr>
        <p:txBody>
          <a:bodyPr wrap="square" rtlCol="0">
            <a:spAutoFit/>
          </a:bodyPr>
          <a:lstStyle/>
          <a:p>
            <a:endParaRPr lang="en-US" dirty="0"/>
          </a:p>
        </p:txBody>
      </p:sp>
      <p:sp>
        <p:nvSpPr>
          <p:cNvPr id="7" name="TextBox 6"/>
          <p:cNvSpPr txBox="1"/>
          <p:nvPr/>
        </p:nvSpPr>
        <p:spPr>
          <a:xfrm>
            <a:off x="371959" y="824347"/>
            <a:ext cx="8489407" cy="757130"/>
          </a:xfrm>
          <a:prstGeom prst="rect">
            <a:avLst/>
          </a:prstGeom>
          <a:noFill/>
        </p:spPr>
        <p:txBody>
          <a:bodyPr wrap="square" rtlCol="0">
            <a:spAutoFit/>
          </a:bodyPr>
          <a:lstStyle/>
          <a:p>
            <a:pPr marL="0" lvl="1" algn="ctr">
              <a:lnSpc>
                <a:spcPct val="90000"/>
              </a:lnSpc>
            </a:pPr>
            <a:r>
              <a:rPr lang="en-US" sz="1600" b="1" i="1" dirty="0">
                <a:latin typeface="Arial" panose="020B0604020202020204" pitchFamily="34" charset="0"/>
                <a:cs typeface="Arial" panose="020B0604020202020204" pitchFamily="34" charset="0"/>
              </a:rPr>
              <a:t>Agency purchase loan volume continues to run </a:t>
            </a:r>
            <a:r>
              <a:rPr lang="en-US" sz="1600" b="1" i="1" dirty="0" smtClean="0">
                <a:latin typeface="Arial" panose="020B0604020202020204" pitchFamily="34" charset="0"/>
                <a:cs typeface="Arial" panose="020B0604020202020204" pitchFamily="34" charset="0"/>
              </a:rPr>
              <a:t>high. January 2022 volume was down 10% from the same month in 2021, but up 19% from 2020. Based on Optimal Blue data, we expect volume to continue to run well above 2019 at </a:t>
            </a:r>
            <a:r>
              <a:rPr lang="en-US" sz="1600" b="1" i="1" dirty="0">
                <a:latin typeface="Arial" panose="020B0604020202020204" pitchFamily="34" charset="0"/>
                <a:cs typeface="Arial" panose="020B0604020202020204" pitchFamily="34" charset="0"/>
              </a:rPr>
              <a:t>least until </a:t>
            </a:r>
            <a:r>
              <a:rPr lang="en-US" sz="1600" b="1" i="1" dirty="0" smtClean="0">
                <a:latin typeface="Arial" panose="020B0604020202020204" pitchFamily="34" charset="0"/>
                <a:cs typeface="Arial" panose="020B0604020202020204" pitchFamily="34" charset="0"/>
              </a:rPr>
              <a:t>May 2022.</a:t>
            </a:r>
            <a:endParaRPr lang="en-US" sz="1600" b="1" i="1" dirty="0">
              <a:latin typeface="Arial" panose="020B0604020202020204" pitchFamily="34" charset="0"/>
              <a:cs typeface="Arial" panose="020B0604020202020204" pitchFamily="34" charset="0"/>
            </a:endParaRPr>
          </a:p>
        </p:txBody>
      </p:sp>
      <p:graphicFrame>
        <p:nvGraphicFramePr>
          <p:cNvPr id="8" name="Chart 7"/>
          <p:cNvGraphicFramePr>
            <a:graphicFrameLocks/>
          </p:cNvGraphicFramePr>
          <p:nvPr>
            <p:extLst>
              <p:ext uri="{D42A27DB-BD31-4B8C-83A1-F6EECF244321}">
                <p14:modId xmlns:p14="http://schemas.microsoft.com/office/powerpoint/2010/main" val="2017001016"/>
              </p:ext>
            </p:extLst>
          </p:nvPr>
        </p:nvGraphicFramePr>
        <p:xfrm>
          <a:off x="432262" y="2037879"/>
          <a:ext cx="8092440" cy="406654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323001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E9B0109-0DFA-4CD3-BBF8-0D1B2706CB64}" type="slidenum">
              <a:rPr lang="en-US" smtClean="0"/>
              <a:t>9</a:t>
            </a:fld>
            <a:endParaRPr lang="en-US" dirty="0"/>
          </a:p>
        </p:txBody>
      </p:sp>
      <p:sp>
        <p:nvSpPr>
          <p:cNvPr id="8" name="Title 1"/>
          <p:cNvSpPr txBox="1">
            <a:spLocks/>
          </p:cNvSpPr>
          <p:nvPr/>
        </p:nvSpPr>
        <p:spPr>
          <a:xfrm>
            <a:off x="348952" y="133545"/>
            <a:ext cx="8283714" cy="531473"/>
          </a:xfrm>
          <a:prstGeom prst="rect">
            <a:avLst/>
          </a:prstGeom>
          <a:solidFill>
            <a:schemeClr val="accent1">
              <a:lumMod val="40000"/>
              <a:lumOff val="6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sz="1400" b="0" i="0" u="none" strike="noStrike" kern="1200" spc="0" baseline="0">
                <a:solidFill>
                  <a:sysClr val="windowText" lastClr="000000"/>
                </a:solidFill>
                <a:latin typeface="+mn-lt"/>
                <a:ea typeface="+mn-ea"/>
                <a:cs typeface="+mn-cs"/>
              </a:defRPr>
            </a:pPr>
            <a:r>
              <a:rPr lang="en-US" sz="2400" dirty="0" smtClean="0">
                <a:solidFill>
                  <a:sysClr val="windowText" lastClr="000000"/>
                </a:solidFill>
                <a:latin typeface="Arial" panose="020B0604020202020204" pitchFamily="34" charset="0"/>
                <a:ea typeface="+mn-ea"/>
                <a:cs typeface="Arial" panose="020B0604020202020204" pitchFamily="34" charset="0"/>
              </a:rPr>
              <a:t>Purchase Activity Outlook </a:t>
            </a:r>
            <a:r>
              <a:rPr lang="en-US" sz="2400" dirty="0" smtClean="0">
                <a:latin typeface="Arial" panose="020B0604020202020204" pitchFamily="34" charset="0"/>
                <a:ea typeface="+mn-ea"/>
                <a:cs typeface="Arial" panose="020B0604020202020204" pitchFamily="34" charset="0"/>
              </a:rPr>
              <a:t>Given Headwinds</a:t>
            </a:r>
            <a:endParaRPr lang="en-US" sz="2400" dirty="0">
              <a:solidFill>
                <a:sysClr val="windowText" lastClr="000000"/>
              </a:solidFill>
              <a:latin typeface="Arial" panose="020B0604020202020204" pitchFamily="34" charset="0"/>
              <a:ea typeface="+mn-ea"/>
              <a:cs typeface="Arial" panose="020B0604020202020204" pitchFamily="34" charset="0"/>
            </a:endParaRPr>
          </a:p>
        </p:txBody>
      </p:sp>
      <p:sp>
        <p:nvSpPr>
          <p:cNvPr id="11" name="TextBox 10"/>
          <p:cNvSpPr txBox="1"/>
          <p:nvPr/>
        </p:nvSpPr>
        <p:spPr>
          <a:xfrm>
            <a:off x="259252" y="6176963"/>
            <a:ext cx="8373414" cy="430887"/>
          </a:xfrm>
          <a:prstGeom prst="rect">
            <a:avLst/>
          </a:prstGeom>
          <a:noFill/>
        </p:spPr>
        <p:txBody>
          <a:bodyPr wrap="square" rtlCol="0">
            <a:spAutoFit/>
          </a:bodyPr>
          <a:lstStyle/>
          <a:p>
            <a:r>
              <a:rPr lang="en-US" sz="1050" dirty="0">
                <a:cs typeface="Arial" panose="020B0604020202020204" pitchFamily="34" charset="0"/>
              </a:rPr>
              <a:t>Note: Rate locks are limited to lenders who joined Optimal Blue Dec. </a:t>
            </a:r>
            <a:r>
              <a:rPr lang="en-US" sz="1050" dirty="0" smtClean="0">
                <a:cs typeface="Arial" panose="020B0604020202020204" pitchFamily="34" charset="0"/>
              </a:rPr>
              <a:t>2017 </a:t>
            </a:r>
            <a:r>
              <a:rPr lang="en-US" sz="1050" dirty="0">
                <a:cs typeface="Arial" panose="020B0604020202020204" pitchFamily="34" charset="0"/>
              </a:rPr>
              <a:t>or earlier</a:t>
            </a:r>
            <a:r>
              <a:rPr lang="en-US" sz="1050" dirty="0"/>
              <a:t>.</a:t>
            </a:r>
          </a:p>
          <a:p>
            <a:r>
              <a:rPr lang="en-US" sz="1050" dirty="0" smtClean="0">
                <a:cs typeface="Arial" panose="020B0604020202020204" pitchFamily="34" charset="0"/>
              </a:rPr>
              <a:t>Source</a:t>
            </a:r>
            <a:r>
              <a:rPr lang="en-US" sz="1050" dirty="0">
                <a:cs typeface="Arial" panose="020B0604020202020204" pitchFamily="34" charset="0"/>
              </a:rPr>
              <a:t>: </a:t>
            </a:r>
            <a:r>
              <a:rPr lang="en-US" sz="1050" dirty="0" smtClean="0">
                <a:cs typeface="Arial" panose="020B0604020202020204" pitchFamily="34" charset="0"/>
              </a:rPr>
              <a:t>Optimal Blue and AEI </a:t>
            </a:r>
            <a:r>
              <a:rPr lang="en-US" sz="1050" dirty="0">
                <a:cs typeface="Arial" panose="020B0604020202020204" pitchFamily="34" charset="0"/>
              </a:rPr>
              <a:t>Housing Center, </a:t>
            </a:r>
            <a:r>
              <a:rPr lang="en-US" sz="1050" dirty="0">
                <a:cs typeface="Arial" panose="020B0604020202020204" pitchFamily="34" charset="0"/>
                <a:hlinkClick r:id="rId2"/>
              </a:rPr>
              <a:t>www.AEI.org/housing</a:t>
            </a:r>
            <a:r>
              <a:rPr lang="en-US" sz="1050" dirty="0" smtClean="0">
                <a:cs typeface="Arial" panose="020B0604020202020204" pitchFamily="34" charset="0"/>
              </a:rPr>
              <a:t>.</a:t>
            </a:r>
          </a:p>
        </p:txBody>
      </p:sp>
      <p:sp>
        <p:nvSpPr>
          <p:cNvPr id="6" name="TextBox 5"/>
          <p:cNvSpPr txBox="1"/>
          <p:nvPr/>
        </p:nvSpPr>
        <p:spPr>
          <a:xfrm>
            <a:off x="73514" y="698270"/>
            <a:ext cx="8834586" cy="1938992"/>
          </a:xfrm>
          <a:prstGeom prst="rect">
            <a:avLst/>
          </a:prstGeom>
          <a:noFill/>
        </p:spPr>
        <p:txBody>
          <a:bodyPr wrap="square" rtlCol="0">
            <a:spAutoFit/>
          </a:bodyPr>
          <a:lstStyle/>
          <a:p>
            <a:pPr algn="ctr"/>
            <a:r>
              <a:rPr lang="en-US" sz="1500" b="1" i="1" dirty="0">
                <a:latin typeface="Arial" panose="020B0604020202020204" pitchFamily="34" charset="0"/>
                <a:cs typeface="Arial" panose="020B0604020202020204" pitchFamily="34" charset="0"/>
              </a:rPr>
              <a:t>Purchase volume </a:t>
            </a:r>
            <a:r>
              <a:rPr lang="en-US" sz="1500" b="1" i="1" dirty="0" smtClean="0">
                <a:latin typeface="Arial" panose="020B0604020202020204" pitchFamily="34" charset="0"/>
                <a:cs typeface="Arial" panose="020B0604020202020204" pitchFamily="34" charset="0"/>
              </a:rPr>
              <a:t>in 2022 week 17 is down 1% over 2021 and </a:t>
            </a:r>
            <a:r>
              <a:rPr lang="en-US" sz="1500" b="1" i="1" dirty="0">
                <a:latin typeface="Arial" panose="020B0604020202020204" pitchFamily="34" charset="0"/>
                <a:cs typeface="Arial" panose="020B0604020202020204" pitchFamily="34" charset="0"/>
              </a:rPr>
              <a:t>up 9% </a:t>
            </a:r>
            <a:r>
              <a:rPr lang="en-US" sz="1500" b="1" i="1" dirty="0" smtClean="0">
                <a:latin typeface="Arial" panose="020B0604020202020204" pitchFamily="34" charset="0"/>
                <a:cs typeface="Arial" panose="020B0604020202020204" pitchFamily="34" charset="0"/>
              </a:rPr>
              <a:t>over 2019, notwithstanding interest rates being up 2 1/8% and 3/4% compared to the same week in 2021 and 2019, respectively. Year-to-date 2022 volume is down 8.0% over the same period in 2021. Yet HPA remains </a:t>
            </a:r>
            <a:r>
              <a:rPr lang="en-US" sz="1500" b="1" i="1" dirty="0">
                <a:latin typeface="Arial" panose="020B0604020202020204" pitchFamily="34" charset="0"/>
                <a:cs typeface="Arial" panose="020B0604020202020204" pitchFamily="34" charset="0"/>
              </a:rPr>
              <a:t>robust. </a:t>
            </a:r>
            <a:r>
              <a:rPr lang="en-US" sz="1500" b="1" i="1" dirty="0" smtClean="0">
                <a:latin typeface="Arial" panose="020B0604020202020204" pitchFamily="34" charset="0"/>
                <a:cs typeface="Arial" panose="020B0604020202020204" pitchFamily="34" charset="0"/>
              </a:rPr>
              <a:t>This </a:t>
            </a:r>
            <a:r>
              <a:rPr lang="en-US" sz="1500" b="1" i="1" dirty="0">
                <a:latin typeface="Arial" panose="020B0604020202020204" pitchFamily="34" charset="0"/>
                <a:cs typeface="Arial" panose="020B0604020202020204" pitchFamily="34" charset="0"/>
              </a:rPr>
              <a:t>is evidence of an unhealthy market condition as a historically low supply combined with strong demand continues to fuel rapid HPA. The cure is for rates to increase further to 6% or 7</a:t>
            </a:r>
            <a:r>
              <a:rPr lang="en-US" sz="1500" b="1" i="1" dirty="0" smtClean="0">
                <a:latin typeface="Arial" panose="020B0604020202020204" pitchFamily="34" charset="0"/>
                <a:cs typeface="Arial" panose="020B0604020202020204" pitchFamily="34" charset="0"/>
              </a:rPr>
              <a:t>% (currently at about 5.5%). </a:t>
            </a:r>
            <a:r>
              <a:rPr lang="en-US" sz="1500" b="1" i="1" dirty="0">
                <a:latin typeface="Arial" panose="020B0604020202020204" pitchFamily="34" charset="0"/>
                <a:cs typeface="Arial" panose="020B0604020202020204" pitchFamily="34" charset="0"/>
              </a:rPr>
              <a:t>Therefore, the Fed should immediately begin aggressive quantitative tightening to further raise mortgage rates and slow HPA.  Note that week </a:t>
            </a:r>
            <a:r>
              <a:rPr lang="en-US" sz="1500" b="1" i="1" dirty="0" smtClean="0">
                <a:latin typeface="Arial" panose="020B0604020202020204" pitchFamily="34" charset="0"/>
                <a:cs typeface="Arial" panose="020B0604020202020204" pitchFamily="34" charset="0"/>
              </a:rPr>
              <a:t>17 </a:t>
            </a:r>
            <a:r>
              <a:rPr lang="en-US" sz="1500" b="1" i="1" dirty="0">
                <a:latin typeface="Arial" panose="020B0604020202020204" pitchFamily="34" charset="0"/>
                <a:cs typeface="Arial" panose="020B0604020202020204" pitchFamily="34" charset="0"/>
              </a:rPr>
              <a:t>refers to </a:t>
            </a:r>
            <a:r>
              <a:rPr lang="en-US" sz="1500" b="1" i="1" dirty="0" smtClean="0">
                <a:latin typeface="Arial" panose="020B0604020202020204" pitchFamily="34" charset="0"/>
                <a:cs typeface="Arial" panose="020B0604020202020204" pitchFamily="34" charset="0"/>
              </a:rPr>
              <a:t>Apr 23 – Apr 29, </a:t>
            </a:r>
            <a:r>
              <a:rPr lang="en-US" sz="1500" b="1" i="1" dirty="0">
                <a:latin typeface="Arial" panose="020B0604020202020204" pitchFamily="34" charset="0"/>
                <a:cs typeface="Arial" panose="020B0604020202020204" pitchFamily="34" charset="0"/>
              </a:rPr>
              <a:t>2022.</a:t>
            </a:r>
          </a:p>
        </p:txBody>
      </p:sp>
      <p:graphicFrame>
        <p:nvGraphicFramePr>
          <p:cNvPr id="9" name="Chart 8"/>
          <p:cNvGraphicFramePr>
            <a:graphicFrameLocks/>
          </p:cNvGraphicFramePr>
          <p:nvPr>
            <p:extLst>
              <p:ext uri="{D42A27DB-BD31-4B8C-83A1-F6EECF244321}">
                <p14:modId xmlns:p14="http://schemas.microsoft.com/office/powerpoint/2010/main" val="2856806813"/>
              </p:ext>
            </p:extLst>
          </p:nvPr>
        </p:nvGraphicFramePr>
        <p:xfrm>
          <a:off x="879390" y="2612056"/>
          <a:ext cx="7319213" cy="363066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847839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104637</TotalTime>
  <Words>12718</Words>
  <Application>Microsoft Office PowerPoint</Application>
  <PresentationFormat>On-screen Show (4:3)</PresentationFormat>
  <Paragraphs>1113</Paragraphs>
  <Slides>51</Slides>
  <Notes>17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51</vt:i4>
      </vt:variant>
    </vt:vector>
  </HeadingPairs>
  <TitlesOfParts>
    <vt:vector size="58" baseType="lpstr">
      <vt:lpstr>Arial</vt:lpstr>
      <vt:lpstr>Calibri</vt:lpstr>
      <vt:lpstr>Calibri Light</vt:lpstr>
      <vt:lpstr>Gibson Light</vt:lpstr>
      <vt:lpstr>Times New Roman</vt:lpstr>
      <vt:lpstr>Office Theme</vt:lpstr>
      <vt:lpstr>1_Office Theme</vt:lpstr>
      <vt:lpstr>PowerPoint Presentation</vt:lpstr>
      <vt:lpstr>AEI Housing Market Indicators: An Introduction</vt:lpstr>
      <vt:lpstr>PowerPoint Presentation</vt:lpstr>
      <vt:lpstr>What are the AEI Housing Market Indicators?</vt:lpstr>
      <vt:lpstr>What are the AEI Housing Market Indicators? (cont.)</vt:lpstr>
      <vt:lpstr>Indicators and Data</vt:lpstr>
      <vt:lpstr>HMI Key Takeaways</vt:lpstr>
      <vt:lpstr>Agency Purchase Counts</vt:lpstr>
      <vt:lpstr>PowerPoint Presentation</vt:lpstr>
      <vt:lpstr>Cash-Out and No Cash-Out Refi Outlook</vt:lpstr>
      <vt:lpstr>Rate Lock Share by Loan Purpose</vt:lpstr>
      <vt:lpstr>Credit and Debit Card Spending, Aggregate Demand, and Inflation (Cont’d)</vt:lpstr>
      <vt:lpstr>PowerPoint Presentation</vt:lpstr>
      <vt:lpstr>Total Housing Inventory is at Historical Low</vt:lpstr>
      <vt:lpstr>Supply-Demand Imbalance in the Market Is Driving Prices Up</vt:lpstr>
      <vt:lpstr>Historical Stressed Mortgage Default Rates</vt:lpstr>
      <vt:lpstr>Stressed NMDR for Agency Home Purchase Loans</vt:lpstr>
      <vt:lpstr>Inflation-adjusted Home Prices and 30-yr FRM</vt:lpstr>
      <vt:lpstr>Home Price Increases Are Now in Line with Rent Increases</vt:lpstr>
      <vt:lpstr>Work from Home and Arbitrage</vt:lpstr>
      <vt:lpstr>Home Price Appreciation Accelerates Despite the Rate Hikes</vt:lpstr>
      <vt:lpstr>Home Price Appreciation by Price Tier</vt:lpstr>
      <vt:lpstr>Home Price Appreciation (HPA) by Metro (50 Largest)</vt:lpstr>
      <vt:lpstr>PowerPoint Presentation</vt:lpstr>
      <vt:lpstr>Home Price Appreciation (HPA) by Walk Score Quintile:  Largest 100 Metros</vt:lpstr>
      <vt:lpstr>PowerPoint Presentation</vt:lpstr>
      <vt:lpstr>PowerPoint Presentation</vt:lpstr>
      <vt:lpstr>PowerPoint Presentation</vt:lpstr>
      <vt:lpstr>The Carpenter Index in 2021</vt:lpstr>
      <vt:lpstr>National and Metro Housing Market Indicators: 2021:Q4 Update</vt:lpstr>
      <vt:lpstr>We Have a Position Open for Either a (Senior) Data Analyst or a (Senior) Research Analyst </vt:lpstr>
      <vt:lpstr>Remaining Briefing Dates for 2022</vt:lpstr>
      <vt:lpstr>Methodology</vt:lpstr>
      <vt:lpstr>National Mortgage Default Rate (NMDR):  A Quick Primer</vt:lpstr>
      <vt:lpstr>Stressed Default Rates, Home Purchase Loans</vt:lpstr>
      <vt:lpstr>The Stressed Mortgage Default Rate (MDR)</vt:lpstr>
      <vt:lpstr>A Quarter Century of Mortgage Risk: FHFA and AEI Housing Center Publish First-of-its-Kind Comprehensive Dataset Covering 1990-2019</vt:lpstr>
      <vt:lpstr>PowerPoint Presentation</vt:lpstr>
      <vt:lpstr>Comparing the MRI and the new Stressed MDR</vt:lpstr>
      <vt:lpstr>PowerPoint Presentation</vt:lpstr>
      <vt:lpstr>Price Tier Methodology</vt:lpstr>
      <vt:lpstr>House Price Appreciation (HPA) Index: A Quick Primer</vt:lpstr>
      <vt:lpstr>Home Sales Methodology</vt:lpstr>
      <vt:lpstr>New Construction Identification (NC) Methodology</vt:lpstr>
      <vt:lpstr>AEI-adjusted Land Prices  and Land Shares Methodology</vt:lpstr>
      <vt:lpstr>AEI Market Indicator Nowcast using Optimal Blue Data</vt:lpstr>
      <vt:lpstr>PowerPoint Presentation</vt:lpstr>
      <vt:lpstr>List of Abbreviations</vt:lpstr>
      <vt:lpstr>List of Abbreviations (cont’d)</vt:lpstr>
      <vt:lpstr>List of Abbreviations (cont’d)</vt:lpstr>
      <vt:lpstr>List of Abbreviations (cont’d)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AEI Housing Market Indicators (HMI)</dc:title>
  <dc:creator>Neil Filosa</dc:creator>
  <cp:lastModifiedBy>Sissi Li</cp:lastModifiedBy>
  <cp:revision>3148</cp:revision>
  <cp:lastPrinted>2022-04-29T19:40:05Z</cp:lastPrinted>
  <dcterms:created xsi:type="dcterms:W3CDTF">2019-09-30T13:41:28Z</dcterms:created>
  <dcterms:modified xsi:type="dcterms:W3CDTF">2022-05-03T16:28:33Z</dcterms:modified>
</cp:coreProperties>
</file>