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 id="2147483678" r:id="rId2"/>
    <p:sldMasterId id="2147483679" r:id="rId3"/>
  </p:sldMasterIdLst>
  <p:notesMasterIdLst>
    <p:notesMasterId r:id="rId5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Lst>
  <p:sldSz cx="9144000" cy="5143500" type="screen16x9"/>
  <p:notesSz cx="6858000" cy="9144000"/>
  <p:embeddedFontLst>
    <p:embeddedFont>
      <p:font typeface="Montserrat" pitchFamily="2" charset="77"/>
      <p:regular r:id="rId57"/>
      <p:bold r:id="rId58"/>
      <p:italic r:id="rId59"/>
      <p:boldItalic r:id="rId60"/>
    </p:embeddedFont>
    <p:embeddedFont>
      <p:font typeface="Montserrat Black" pitchFamily="2" charset="77"/>
      <p:bold r:id="rId61"/>
      <p:boldItalic r:id="rId62"/>
    </p:embeddedFont>
    <p:embeddedFont>
      <p:font typeface="Montserrat Medium" pitchFamily="2" charset="77"/>
      <p:regular r:id="rId63"/>
      <p:bold r:id="rId64"/>
      <p:italic r:id="rId65"/>
      <p:boldItalic r:id="rId66"/>
    </p:embeddedFont>
    <p:embeddedFont>
      <p:font typeface="Stardos Stencil" panose="02000506070000020003" pitchFamily="2" charset="77"/>
      <p:regular r:id="rId67"/>
      <p:bold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3"/>
  </p:normalViewPr>
  <p:slideViewPr>
    <p:cSldViewPr snapToGrid="0">
      <p:cViewPr varScale="1">
        <p:scale>
          <a:sx n="160" d="100"/>
          <a:sy n="160" d="100"/>
        </p:scale>
        <p:origin x="2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7.fntdata"/><Relationship Id="rId68"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font" Target="fonts/font5.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90f3626fc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90f3626fc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a90f3791f3_0_1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a90f3791f3_0_1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a90f3791f3_0_1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a90f3791f3_0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90f3791f3_0_1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a90f3791f3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a90f3791f3_0_1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a90f3791f3_0_1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90f3791f3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a90f3791f3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a90f3791f3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a90f3791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a90f3791f3_1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a90f3791f3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a90f3791f3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a90f3791f3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a90f3791f3_1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a90f3791f3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90f3626fc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90f3626fc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90f3626fc_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a90f3626fc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a90f3626fc_3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a90f3626fc_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a90f3626fc_3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a90f3626fc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a90f3626fc_3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a90f3626fc_3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a90f3626fc_3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a90f3626fc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a90f3626fc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a90f3626fc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a90f3626fc_4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a90f3626fc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a90f3626fc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a90f3626fc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a90f3626fc_4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a90f3626fc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90f3626fc_4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a90f3626fc_4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90f3791f3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a90f3791f3_0_9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a90f3791f3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a90f3791f3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a90f3791f3_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a90f3791f3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a90f3791f3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ga90f3791f3_2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a90f3791f3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a90f3791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a90f3791f3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ga90f3791f3_2_4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a90f3791f3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a90f3791f3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a90f3791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a90f3791f3_1_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a90f3791f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a90f3791f3_1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a90f3791f3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a90f3791f3_0_2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90f3791f3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a90f3791f3_0_4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90f3791f3_0_10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90f3791f3_0_1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a90f3791f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6" name="Google Shape;536;ga90f3791f3_2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a90f3791f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a90f3791f3_1_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a90f3791f3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a90f3791f3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a90f3791f3_2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a90f3791f3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a90f3791f3_2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a90f3791f3_2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a90f3791f3_1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a90f3791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a90f3791f3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4" name="Google Shape;584;ga90f3791f3_0_5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a90f3791f3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ga90f3791f3_0_8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a90f3791f3_0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ga90f3791f3_0_8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a90f3791f3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ga90f3791f3_0_83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90f3791f3_0_10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90f3791f3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a90f3791f3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ga90f3791f3_0_8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a90f3791f3_0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1" name="Google Shape;621;ga90f3791f3_0_8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a90f3791f3_0_8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a90f3791f3_0_8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90f3791f3_0_10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90f3791f3_0_10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90f3791f3_0_10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90f3791f3_0_1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90f3791f3_0_1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90f3791f3_0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a90f3791f3_0_1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a90f3791f3_0_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pic>
        <p:nvPicPr>
          <p:cNvPr id="57" name="Google Shape;57;p14" descr="Celestia-R1---OverlayTitleSD.png"/>
          <p:cNvPicPr preferRelativeResize="0"/>
          <p:nvPr/>
        </p:nvPicPr>
        <p:blipFill rotWithShape="1">
          <a:blip r:embed="rId2">
            <a:alphaModFix/>
          </a:blip>
          <a:srcRect/>
          <a:stretch/>
        </p:blipFill>
        <p:spPr>
          <a:xfrm>
            <a:off x="0" y="0"/>
            <a:ext cx="5548313" cy="5143500"/>
          </a:xfrm>
          <a:prstGeom prst="rect">
            <a:avLst/>
          </a:prstGeom>
          <a:noFill/>
          <a:ln>
            <a:noFill/>
          </a:ln>
        </p:spPr>
      </p:pic>
      <p:sp>
        <p:nvSpPr>
          <p:cNvPr id="58" name="Google Shape;58;p14"/>
          <p:cNvSpPr txBox="1">
            <a:spLocks noGrp="1"/>
          </p:cNvSpPr>
          <p:nvPr>
            <p:ph type="ctrTitle"/>
          </p:nvPr>
        </p:nvSpPr>
        <p:spPr>
          <a:xfrm>
            <a:off x="2743973" y="1473200"/>
            <a:ext cx="5714100" cy="1816200"/>
          </a:xfrm>
          <a:prstGeom prst="rect">
            <a:avLst/>
          </a:prstGeom>
          <a:noFill/>
          <a:ln>
            <a:noFill/>
          </a:ln>
        </p:spPr>
        <p:txBody>
          <a:bodyPr spcFirstLastPara="1" wrap="square" lIns="91425" tIns="45700" rIns="91425" bIns="45700" anchor="b" anchorCtr="0">
            <a:noAutofit/>
          </a:bodyPr>
          <a:lstStyle>
            <a:lvl1pPr lvl="0" algn="r" rtl="0">
              <a:spcBef>
                <a:spcPts val="0"/>
              </a:spcBef>
              <a:spcAft>
                <a:spcPts val="0"/>
              </a:spcAft>
              <a:buClr>
                <a:schemeClr val="lt1"/>
              </a:buClr>
              <a:buSzPts val="4400"/>
              <a:buFont typeface="Calibri"/>
              <a:buNone/>
              <a:defRPr sz="44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4"/>
          <p:cNvSpPr txBox="1">
            <a:spLocks noGrp="1"/>
          </p:cNvSpPr>
          <p:nvPr>
            <p:ph type="subTitle" idx="1"/>
          </p:nvPr>
        </p:nvSpPr>
        <p:spPr>
          <a:xfrm>
            <a:off x="2743973" y="3289300"/>
            <a:ext cx="5714100" cy="1054200"/>
          </a:xfrm>
          <a:prstGeom prst="rect">
            <a:avLst/>
          </a:prstGeom>
          <a:noFill/>
          <a:ln>
            <a:noFill/>
          </a:ln>
        </p:spPr>
        <p:txBody>
          <a:bodyPr spcFirstLastPara="1" wrap="square" lIns="91425" tIns="45700" rIns="91425" bIns="45700" anchor="t" anchorCtr="0">
            <a:noAutofit/>
          </a:bodyPr>
          <a:lstStyle>
            <a:lvl1pPr lvl="0" algn="r" rtl="0">
              <a:spcBef>
                <a:spcPts val="0"/>
              </a:spcBef>
              <a:spcAft>
                <a:spcPts val="0"/>
              </a:spcAft>
              <a:buSzPts val="1800"/>
              <a:buNone/>
              <a:defRPr sz="1800" cap="none">
                <a:solidFill>
                  <a:schemeClr val="lt1"/>
                </a:solidFill>
              </a:defRPr>
            </a:lvl1pPr>
            <a:lvl2pPr lvl="1" algn="ctr" rtl="0">
              <a:spcBef>
                <a:spcPts val="1000"/>
              </a:spcBef>
              <a:spcAft>
                <a:spcPts val="0"/>
              </a:spcAft>
              <a:buSzPts val="1600"/>
              <a:buNone/>
              <a:defRPr>
                <a:solidFill>
                  <a:schemeClr val="lt1"/>
                </a:solidFill>
              </a:defRPr>
            </a:lvl2pPr>
            <a:lvl3pPr lvl="2" algn="ctr" rtl="0">
              <a:spcBef>
                <a:spcPts val="1000"/>
              </a:spcBef>
              <a:spcAft>
                <a:spcPts val="0"/>
              </a:spcAft>
              <a:buSzPts val="1400"/>
              <a:buNone/>
              <a:defRPr>
                <a:solidFill>
                  <a:schemeClr val="lt1"/>
                </a:solidFill>
              </a:defRPr>
            </a:lvl3pPr>
            <a:lvl4pPr lvl="3" algn="ctr" rtl="0">
              <a:spcBef>
                <a:spcPts val="1000"/>
              </a:spcBef>
              <a:spcAft>
                <a:spcPts val="0"/>
              </a:spcAft>
              <a:buSzPts val="1200"/>
              <a:buNone/>
              <a:defRPr>
                <a:solidFill>
                  <a:schemeClr val="lt1"/>
                </a:solidFill>
              </a:defRPr>
            </a:lvl4pPr>
            <a:lvl5pPr lvl="4" algn="ctr" rtl="0">
              <a:spcBef>
                <a:spcPts val="1000"/>
              </a:spcBef>
              <a:spcAft>
                <a:spcPts val="0"/>
              </a:spcAft>
              <a:buSzPts val="1200"/>
              <a:buNone/>
              <a:defRPr>
                <a:solidFill>
                  <a:schemeClr val="lt1"/>
                </a:solidFill>
              </a:defRPr>
            </a:lvl5pPr>
            <a:lvl6pPr lvl="5" algn="ctr" rtl="0">
              <a:spcBef>
                <a:spcPts val="1000"/>
              </a:spcBef>
              <a:spcAft>
                <a:spcPts val="0"/>
              </a:spcAft>
              <a:buSzPts val="1200"/>
              <a:buNone/>
              <a:defRPr>
                <a:solidFill>
                  <a:schemeClr val="lt1"/>
                </a:solidFill>
              </a:defRPr>
            </a:lvl6pPr>
            <a:lvl7pPr lvl="6" algn="ctr" rtl="0">
              <a:spcBef>
                <a:spcPts val="1000"/>
              </a:spcBef>
              <a:spcAft>
                <a:spcPts val="0"/>
              </a:spcAft>
              <a:buSzPts val="1200"/>
              <a:buNone/>
              <a:defRPr>
                <a:solidFill>
                  <a:schemeClr val="lt1"/>
                </a:solidFill>
              </a:defRPr>
            </a:lvl7pPr>
            <a:lvl8pPr lvl="7" algn="ctr" rtl="0">
              <a:spcBef>
                <a:spcPts val="1000"/>
              </a:spcBef>
              <a:spcAft>
                <a:spcPts val="0"/>
              </a:spcAft>
              <a:buSzPts val="1200"/>
              <a:buNone/>
              <a:defRPr>
                <a:solidFill>
                  <a:schemeClr val="lt1"/>
                </a:solidFill>
              </a:defRPr>
            </a:lvl8pPr>
            <a:lvl9pPr lvl="8" algn="ctr" rtl="0">
              <a:spcBef>
                <a:spcPts val="1000"/>
              </a:spcBef>
              <a:spcAft>
                <a:spcPts val="1000"/>
              </a:spcAft>
              <a:buSzPts val="1200"/>
              <a:buNone/>
              <a:defRPr>
                <a:solidFill>
                  <a:schemeClr val="lt1"/>
                </a:solidFill>
              </a:defRPr>
            </a:lvl9pPr>
          </a:lstStyle>
          <a:p>
            <a:endParaRPr/>
          </a:p>
        </p:txBody>
      </p:sp>
      <p:sp>
        <p:nvSpPr>
          <p:cNvPr id="60" name="Google Shape;60;p14"/>
          <p:cNvSpPr txBox="1">
            <a:spLocks noGrp="1"/>
          </p:cNvSpPr>
          <p:nvPr>
            <p:ph type="dt" idx="10"/>
          </p:nvPr>
        </p:nvSpPr>
        <p:spPr>
          <a:xfrm>
            <a:off x="6752311"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p14"/>
          <p:cNvSpPr txBox="1">
            <a:spLocks noGrp="1"/>
          </p:cNvSpPr>
          <p:nvPr>
            <p:ph type="ftr" idx="11"/>
          </p:nvPr>
        </p:nvSpPr>
        <p:spPr>
          <a:xfrm>
            <a:off x="2743973" y="4402932"/>
            <a:ext cx="39321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4"/>
          <p:cNvSpPr txBox="1">
            <a:spLocks noGrp="1"/>
          </p:cNvSpPr>
          <p:nvPr>
            <p:ph type="sldNum" idx="12"/>
          </p:nvPr>
        </p:nvSpPr>
        <p:spPr>
          <a:xfrm>
            <a:off x="80406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pic>
        <p:nvPicPr>
          <p:cNvPr id="64" name="Google Shape;64;p15"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65" name="Google Shape;65;p15"/>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800"/>
              <a:buFont typeface="Calibri"/>
              <a:buNone/>
              <a:defRPr sz="2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5"/>
          <p:cNvSpPr txBox="1">
            <a:spLocks noGrp="1"/>
          </p:cNvSpPr>
          <p:nvPr>
            <p:ph type="body" idx="1"/>
          </p:nvPr>
        </p:nvSpPr>
        <p:spPr>
          <a:xfrm>
            <a:off x="457200" y="1606551"/>
            <a:ext cx="7772400" cy="2736900"/>
          </a:xfrm>
          <a:prstGeom prst="rect">
            <a:avLst/>
          </a:prstGeom>
          <a:noFill/>
          <a:ln>
            <a:noFill/>
          </a:ln>
        </p:spPr>
        <p:txBody>
          <a:bodyPr spcFirstLastPara="1" wrap="square" lIns="91425" tIns="45700" rIns="91425" bIns="45700" anchor="ctr"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67" name="Google Shape;67;p15"/>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 name="Google Shape;68;p15"/>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 name="Google Shape;69;p15"/>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
        <p:cNvGrpSpPr/>
        <p:nvPr/>
      </p:nvGrpSpPr>
      <p:grpSpPr>
        <a:xfrm>
          <a:off x="0" y="0"/>
          <a:ext cx="0" cy="0"/>
          <a:chOff x="0" y="0"/>
          <a:chExt cx="0" cy="0"/>
        </a:xfrm>
      </p:grpSpPr>
      <p:pic>
        <p:nvPicPr>
          <p:cNvPr id="71" name="Google Shape;71;p16"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72" name="Google Shape;72;p16"/>
          <p:cNvSpPr txBox="1">
            <a:spLocks noGrp="1"/>
          </p:cNvSpPr>
          <p:nvPr>
            <p:ph type="title"/>
          </p:nvPr>
        </p:nvSpPr>
        <p:spPr>
          <a:xfrm>
            <a:off x="457202" y="2481436"/>
            <a:ext cx="7772400" cy="1101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3200"/>
              <a:buFont typeface="Calibri"/>
              <a:buNone/>
              <a:defRPr sz="32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6"/>
          <p:cNvSpPr txBox="1">
            <a:spLocks noGrp="1"/>
          </p:cNvSpPr>
          <p:nvPr>
            <p:ph type="body" idx="1"/>
          </p:nvPr>
        </p:nvSpPr>
        <p:spPr>
          <a:xfrm>
            <a:off x="457201" y="3583036"/>
            <a:ext cx="7772400" cy="6453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1800"/>
              <a:buNone/>
              <a:defRPr sz="1800" cap="none">
                <a:solidFill>
                  <a:schemeClr val="lt1"/>
                </a:solidFill>
              </a:defRPr>
            </a:lvl1pPr>
            <a:lvl2pPr marL="914400" lvl="1" indent="-228600" algn="l" rtl="0">
              <a:spcBef>
                <a:spcPts val="1000"/>
              </a:spcBef>
              <a:spcAft>
                <a:spcPts val="0"/>
              </a:spcAft>
              <a:buSzPts val="1800"/>
              <a:buNone/>
              <a:defRPr sz="1800">
                <a:solidFill>
                  <a:schemeClr val="lt1"/>
                </a:solidFill>
              </a:defRPr>
            </a:lvl2pPr>
            <a:lvl3pPr marL="1371600" lvl="2" indent="-228600" algn="l" rtl="0">
              <a:spcBef>
                <a:spcPts val="1000"/>
              </a:spcBef>
              <a:spcAft>
                <a:spcPts val="0"/>
              </a:spcAft>
              <a:buSzPts val="1600"/>
              <a:buNone/>
              <a:defRPr sz="1600">
                <a:solidFill>
                  <a:schemeClr val="lt1"/>
                </a:solidFill>
              </a:defRPr>
            </a:lvl3pPr>
            <a:lvl4pPr marL="1828800" lvl="3" indent="-228600" algn="l" rtl="0">
              <a:spcBef>
                <a:spcPts val="1000"/>
              </a:spcBef>
              <a:spcAft>
                <a:spcPts val="0"/>
              </a:spcAft>
              <a:buSzPts val="1400"/>
              <a:buNone/>
              <a:defRPr sz="1400">
                <a:solidFill>
                  <a:schemeClr val="lt1"/>
                </a:solidFill>
              </a:defRPr>
            </a:lvl4pPr>
            <a:lvl5pPr marL="2286000" lvl="4" indent="-228600" algn="l" rtl="0">
              <a:spcBef>
                <a:spcPts val="1000"/>
              </a:spcBef>
              <a:spcAft>
                <a:spcPts val="0"/>
              </a:spcAft>
              <a:buSzPts val="1400"/>
              <a:buNone/>
              <a:defRPr sz="1400">
                <a:solidFill>
                  <a:schemeClr val="lt1"/>
                </a:solidFill>
              </a:defRPr>
            </a:lvl5pPr>
            <a:lvl6pPr marL="2743200" lvl="5" indent="-228600" algn="l" rtl="0">
              <a:spcBef>
                <a:spcPts val="1000"/>
              </a:spcBef>
              <a:spcAft>
                <a:spcPts val="0"/>
              </a:spcAft>
              <a:buSzPts val="1400"/>
              <a:buNone/>
              <a:defRPr sz="1400">
                <a:solidFill>
                  <a:schemeClr val="lt1"/>
                </a:solidFill>
              </a:defRPr>
            </a:lvl6pPr>
            <a:lvl7pPr marL="3200400" lvl="6" indent="-228600" algn="l" rtl="0">
              <a:spcBef>
                <a:spcPts val="1000"/>
              </a:spcBef>
              <a:spcAft>
                <a:spcPts val="0"/>
              </a:spcAft>
              <a:buSzPts val="1400"/>
              <a:buNone/>
              <a:defRPr sz="1400">
                <a:solidFill>
                  <a:schemeClr val="lt1"/>
                </a:solidFill>
              </a:defRPr>
            </a:lvl7pPr>
            <a:lvl8pPr marL="3657600" lvl="7" indent="-228600" algn="l" rtl="0">
              <a:spcBef>
                <a:spcPts val="1000"/>
              </a:spcBef>
              <a:spcAft>
                <a:spcPts val="0"/>
              </a:spcAft>
              <a:buSzPts val="1400"/>
              <a:buNone/>
              <a:defRPr sz="1400">
                <a:solidFill>
                  <a:schemeClr val="lt1"/>
                </a:solidFill>
              </a:defRPr>
            </a:lvl8pPr>
            <a:lvl9pPr marL="4114800" lvl="8" indent="-228600" algn="l" rtl="0">
              <a:spcBef>
                <a:spcPts val="1000"/>
              </a:spcBef>
              <a:spcAft>
                <a:spcPts val="1000"/>
              </a:spcAft>
              <a:buSzPts val="1400"/>
              <a:buNone/>
              <a:defRPr sz="1400">
                <a:solidFill>
                  <a:schemeClr val="lt1"/>
                </a:solidFill>
              </a:defRPr>
            </a:lvl9pPr>
          </a:lstStyle>
          <a:p>
            <a:endParaRPr/>
          </a:p>
        </p:txBody>
      </p:sp>
      <p:sp>
        <p:nvSpPr>
          <p:cNvPr id="74" name="Google Shape;74;p16"/>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6"/>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 name="Google Shape;76;p16"/>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7"/>
        <p:cNvGrpSpPr/>
        <p:nvPr/>
      </p:nvGrpSpPr>
      <p:grpSpPr>
        <a:xfrm>
          <a:off x="0" y="0"/>
          <a:ext cx="0" cy="0"/>
          <a:chOff x="0" y="0"/>
          <a:chExt cx="0" cy="0"/>
        </a:xfrm>
      </p:grpSpPr>
      <p:pic>
        <p:nvPicPr>
          <p:cNvPr id="78" name="Google Shape;78;p17"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79" name="Google Shape;79;p17"/>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7"/>
          <p:cNvSpPr txBox="1">
            <a:spLocks noGrp="1"/>
          </p:cNvSpPr>
          <p:nvPr>
            <p:ph type="body" idx="1"/>
          </p:nvPr>
        </p:nvSpPr>
        <p:spPr>
          <a:xfrm>
            <a:off x="457201" y="1606551"/>
            <a:ext cx="3813000" cy="2736900"/>
          </a:xfrm>
          <a:prstGeom prst="rect">
            <a:avLst/>
          </a:prstGeom>
          <a:noFill/>
          <a:ln>
            <a:noFill/>
          </a:ln>
        </p:spPr>
        <p:txBody>
          <a:bodyPr spcFirstLastPara="1" wrap="square" lIns="91425" tIns="45700" rIns="91425" bIns="45700" anchor="ctr"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81" name="Google Shape;81;p17"/>
          <p:cNvSpPr txBox="1">
            <a:spLocks noGrp="1"/>
          </p:cNvSpPr>
          <p:nvPr>
            <p:ph type="body" idx="2"/>
          </p:nvPr>
        </p:nvSpPr>
        <p:spPr>
          <a:xfrm>
            <a:off x="4416553" y="1606551"/>
            <a:ext cx="3813000" cy="2736900"/>
          </a:xfrm>
          <a:prstGeom prst="rect">
            <a:avLst/>
          </a:prstGeom>
          <a:noFill/>
          <a:ln>
            <a:noFill/>
          </a:ln>
        </p:spPr>
        <p:txBody>
          <a:bodyPr spcFirstLastPara="1" wrap="square" lIns="91425" tIns="45700" rIns="91425" bIns="45700" anchor="ctr"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82" name="Google Shape;82;p17"/>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7"/>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7"/>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pic>
        <p:nvPicPr>
          <p:cNvPr id="86" name="Google Shape;86;p18"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87" name="Google Shape;87;p18"/>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200"/>
              <a:buFont typeface="Calibri"/>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8"/>
          <p:cNvSpPr txBox="1">
            <a:spLocks noGrp="1"/>
          </p:cNvSpPr>
          <p:nvPr>
            <p:ph type="body" idx="1"/>
          </p:nvPr>
        </p:nvSpPr>
        <p:spPr>
          <a:xfrm>
            <a:off x="743480" y="1663700"/>
            <a:ext cx="35406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SzPts val="2400"/>
              <a:buNone/>
              <a:defRPr sz="2400" b="0"/>
            </a:lvl1pPr>
            <a:lvl2pPr marL="914400" lvl="1" indent="-228600" algn="l" rtl="0">
              <a:spcBef>
                <a:spcPts val="1000"/>
              </a:spcBef>
              <a:spcAft>
                <a:spcPts val="0"/>
              </a:spcAft>
              <a:buSzPts val="2000"/>
              <a:buNone/>
              <a:defRPr sz="2000" b="1"/>
            </a:lvl2pPr>
            <a:lvl3pPr marL="1371600" lvl="2" indent="-228600" algn="l" rtl="0">
              <a:spcBef>
                <a:spcPts val="1000"/>
              </a:spcBef>
              <a:spcAft>
                <a:spcPts val="0"/>
              </a:spcAft>
              <a:buSzPts val="1800"/>
              <a:buNone/>
              <a:defRPr sz="1800" b="1"/>
            </a:lvl3pPr>
            <a:lvl4pPr marL="1828800" lvl="3" indent="-228600" algn="l" rtl="0">
              <a:spcBef>
                <a:spcPts val="1000"/>
              </a:spcBef>
              <a:spcAft>
                <a:spcPts val="0"/>
              </a:spcAft>
              <a:buSzPts val="1600"/>
              <a:buNone/>
              <a:defRPr sz="1600" b="1"/>
            </a:lvl4pPr>
            <a:lvl5pPr marL="2286000" lvl="4" indent="-228600" algn="l" rtl="0">
              <a:spcBef>
                <a:spcPts val="1000"/>
              </a:spcBef>
              <a:spcAft>
                <a:spcPts val="0"/>
              </a:spcAft>
              <a:buSzPts val="1600"/>
              <a:buNone/>
              <a:defRPr sz="1600" b="1"/>
            </a:lvl5pPr>
            <a:lvl6pPr marL="2743200" lvl="5" indent="-228600" algn="l" rtl="0">
              <a:spcBef>
                <a:spcPts val="1000"/>
              </a:spcBef>
              <a:spcAft>
                <a:spcPts val="0"/>
              </a:spcAft>
              <a:buSzPts val="1600"/>
              <a:buNone/>
              <a:defRPr sz="1600" b="1"/>
            </a:lvl6pPr>
            <a:lvl7pPr marL="3200400" lvl="6" indent="-228600" algn="l" rtl="0">
              <a:spcBef>
                <a:spcPts val="1000"/>
              </a:spcBef>
              <a:spcAft>
                <a:spcPts val="0"/>
              </a:spcAft>
              <a:buSzPts val="1600"/>
              <a:buNone/>
              <a:defRPr sz="1600" b="1"/>
            </a:lvl7pPr>
            <a:lvl8pPr marL="3657600" lvl="7" indent="-228600" algn="l" rtl="0">
              <a:spcBef>
                <a:spcPts val="1000"/>
              </a:spcBef>
              <a:spcAft>
                <a:spcPts val="0"/>
              </a:spcAft>
              <a:buSzPts val="1600"/>
              <a:buNone/>
              <a:defRPr sz="1600" b="1"/>
            </a:lvl8pPr>
            <a:lvl9pPr marL="4114800" lvl="8" indent="-228600" algn="l" rtl="0">
              <a:spcBef>
                <a:spcPts val="1000"/>
              </a:spcBef>
              <a:spcAft>
                <a:spcPts val="1000"/>
              </a:spcAft>
              <a:buSzPts val="1600"/>
              <a:buNone/>
              <a:defRPr sz="1600" b="1"/>
            </a:lvl9pPr>
          </a:lstStyle>
          <a:p>
            <a:endParaRPr/>
          </a:p>
        </p:txBody>
      </p:sp>
      <p:sp>
        <p:nvSpPr>
          <p:cNvPr id="89" name="Google Shape;89;p18"/>
          <p:cNvSpPr txBox="1">
            <a:spLocks noGrp="1"/>
          </p:cNvSpPr>
          <p:nvPr>
            <p:ph type="body" idx="2"/>
          </p:nvPr>
        </p:nvSpPr>
        <p:spPr>
          <a:xfrm>
            <a:off x="457200" y="2152651"/>
            <a:ext cx="3813000" cy="21909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90" name="Google Shape;90;p18"/>
          <p:cNvSpPr txBox="1">
            <a:spLocks noGrp="1"/>
          </p:cNvSpPr>
          <p:nvPr>
            <p:ph type="body" idx="3"/>
          </p:nvPr>
        </p:nvSpPr>
        <p:spPr>
          <a:xfrm>
            <a:off x="4711120" y="1663700"/>
            <a:ext cx="3518400" cy="432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SzPts val="2400"/>
              <a:buNone/>
              <a:defRPr sz="2400" b="0"/>
            </a:lvl1pPr>
            <a:lvl2pPr marL="914400" lvl="1" indent="-228600" algn="l" rtl="0">
              <a:spcBef>
                <a:spcPts val="1000"/>
              </a:spcBef>
              <a:spcAft>
                <a:spcPts val="0"/>
              </a:spcAft>
              <a:buSzPts val="2000"/>
              <a:buNone/>
              <a:defRPr sz="2000" b="1"/>
            </a:lvl2pPr>
            <a:lvl3pPr marL="1371600" lvl="2" indent="-228600" algn="l" rtl="0">
              <a:spcBef>
                <a:spcPts val="1000"/>
              </a:spcBef>
              <a:spcAft>
                <a:spcPts val="0"/>
              </a:spcAft>
              <a:buSzPts val="1800"/>
              <a:buNone/>
              <a:defRPr sz="1800" b="1"/>
            </a:lvl3pPr>
            <a:lvl4pPr marL="1828800" lvl="3" indent="-228600" algn="l" rtl="0">
              <a:spcBef>
                <a:spcPts val="1000"/>
              </a:spcBef>
              <a:spcAft>
                <a:spcPts val="0"/>
              </a:spcAft>
              <a:buSzPts val="1600"/>
              <a:buNone/>
              <a:defRPr sz="1600" b="1"/>
            </a:lvl4pPr>
            <a:lvl5pPr marL="2286000" lvl="4" indent="-228600" algn="l" rtl="0">
              <a:spcBef>
                <a:spcPts val="1000"/>
              </a:spcBef>
              <a:spcAft>
                <a:spcPts val="0"/>
              </a:spcAft>
              <a:buSzPts val="1600"/>
              <a:buNone/>
              <a:defRPr sz="1600" b="1"/>
            </a:lvl5pPr>
            <a:lvl6pPr marL="2743200" lvl="5" indent="-228600" algn="l" rtl="0">
              <a:spcBef>
                <a:spcPts val="1000"/>
              </a:spcBef>
              <a:spcAft>
                <a:spcPts val="0"/>
              </a:spcAft>
              <a:buSzPts val="1600"/>
              <a:buNone/>
              <a:defRPr sz="1600" b="1"/>
            </a:lvl6pPr>
            <a:lvl7pPr marL="3200400" lvl="6" indent="-228600" algn="l" rtl="0">
              <a:spcBef>
                <a:spcPts val="1000"/>
              </a:spcBef>
              <a:spcAft>
                <a:spcPts val="0"/>
              </a:spcAft>
              <a:buSzPts val="1600"/>
              <a:buNone/>
              <a:defRPr sz="1600" b="1"/>
            </a:lvl7pPr>
            <a:lvl8pPr marL="3657600" lvl="7" indent="-228600" algn="l" rtl="0">
              <a:spcBef>
                <a:spcPts val="1000"/>
              </a:spcBef>
              <a:spcAft>
                <a:spcPts val="0"/>
              </a:spcAft>
              <a:buSzPts val="1600"/>
              <a:buNone/>
              <a:defRPr sz="1600" b="1"/>
            </a:lvl8pPr>
            <a:lvl9pPr marL="4114800" lvl="8" indent="-228600" algn="l" rtl="0">
              <a:spcBef>
                <a:spcPts val="1000"/>
              </a:spcBef>
              <a:spcAft>
                <a:spcPts val="1000"/>
              </a:spcAft>
              <a:buSzPts val="1600"/>
              <a:buNone/>
              <a:defRPr sz="1600" b="1"/>
            </a:lvl9pPr>
          </a:lstStyle>
          <a:p>
            <a:endParaRPr/>
          </a:p>
        </p:txBody>
      </p:sp>
      <p:sp>
        <p:nvSpPr>
          <p:cNvPr id="91" name="Google Shape;91;p18"/>
          <p:cNvSpPr txBox="1">
            <a:spLocks noGrp="1"/>
          </p:cNvSpPr>
          <p:nvPr>
            <p:ph type="body" idx="4"/>
          </p:nvPr>
        </p:nvSpPr>
        <p:spPr>
          <a:xfrm>
            <a:off x="4416552" y="2152651"/>
            <a:ext cx="3813000" cy="21909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92" name="Google Shape;92;p18"/>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8"/>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8"/>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pic>
        <p:nvPicPr>
          <p:cNvPr id="96" name="Google Shape;96;p19"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97" name="Google Shape;97;p19"/>
          <p:cNvSpPr txBox="1">
            <a:spLocks noGrp="1"/>
          </p:cNvSpPr>
          <p:nvPr>
            <p:ph type="title"/>
          </p:nvPr>
        </p:nvSpPr>
        <p:spPr>
          <a:xfrm>
            <a:off x="457201" y="457201"/>
            <a:ext cx="7772400" cy="109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200"/>
              <a:buFont typeface="Calibri"/>
              <a:buNone/>
              <a:defRPr sz="32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 name="Google Shape;98;p19"/>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19"/>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9"/>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pic>
        <p:nvPicPr>
          <p:cNvPr id="102" name="Google Shape;102;p20"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03" name="Google Shape;103;p20"/>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4" name="Google Shape;104;p20"/>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5" name="Google Shape;105;p20"/>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pic>
        <p:nvPicPr>
          <p:cNvPr id="107" name="Google Shape;107;p21"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08" name="Google Shape;108;p21"/>
          <p:cNvSpPr txBox="1">
            <a:spLocks noGrp="1"/>
          </p:cNvSpPr>
          <p:nvPr>
            <p:ph type="title"/>
          </p:nvPr>
        </p:nvSpPr>
        <p:spPr>
          <a:xfrm>
            <a:off x="461718" y="1168401"/>
            <a:ext cx="2862900" cy="1079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400"/>
              <a:buFont typeface="Calibri"/>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9" name="Google Shape;109;p21"/>
          <p:cNvSpPr txBox="1">
            <a:spLocks noGrp="1"/>
          </p:cNvSpPr>
          <p:nvPr>
            <p:ph type="body" idx="1"/>
          </p:nvPr>
        </p:nvSpPr>
        <p:spPr>
          <a:xfrm>
            <a:off x="3606144" y="457201"/>
            <a:ext cx="4628100" cy="3886200"/>
          </a:xfrm>
          <a:prstGeom prst="rect">
            <a:avLst/>
          </a:prstGeom>
          <a:noFill/>
          <a:ln>
            <a:noFill/>
          </a:ln>
        </p:spPr>
        <p:txBody>
          <a:bodyPr spcFirstLastPara="1" wrap="square" lIns="91425" tIns="45700" rIns="91425" bIns="45700" anchor="ctr"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10" name="Google Shape;110;p21"/>
          <p:cNvSpPr txBox="1">
            <a:spLocks noGrp="1"/>
          </p:cNvSpPr>
          <p:nvPr>
            <p:ph type="body" idx="2"/>
          </p:nvPr>
        </p:nvSpPr>
        <p:spPr>
          <a:xfrm>
            <a:off x="461718" y="2247900"/>
            <a:ext cx="2862900" cy="13842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1400"/>
              <a:buNone/>
              <a:defRPr sz="14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1000"/>
              </a:spcAft>
              <a:buSzPts val="900"/>
              <a:buNone/>
              <a:defRPr sz="900"/>
            </a:lvl9pPr>
          </a:lstStyle>
          <a:p>
            <a:endParaRPr/>
          </a:p>
        </p:txBody>
      </p:sp>
      <p:sp>
        <p:nvSpPr>
          <p:cNvPr id="111" name="Google Shape;111;p21"/>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p21"/>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p21"/>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
        <p:cNvGrpSpPr/>
        <p:nvPr/>
      </p:nvGrpSpPr>
      <p:grpSpPr>
        <a:xfrm>
          <a:off x="0" y="0"/>
          <a:ext cx="0" cy="0"/>
          <a:chOff x="0" y="0"/>
          <a:chExt cx="0" cy="0"/>
        </a:xfrm>
      </p:grpSpPr>
      <p:pic>
        <p:nvPicPr>
          <p:cNvPr id="115" name="Google Shape;115;p22"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16" name="Google Shape;116;p22"/>
          <p:cNvSpPr txBox="1">
            <a:spLocks noGrp="1"/>
          </p:cNvSpPr>
          <p:nvPr>
            <p:ph type="title"/>
          </p:nvPr>
        </p:nvSpPr>
        <p:spPr>
          <a:xfrm>
            <a:off x="462128" y="1301754"/>
            <a:ext cx="4097100" cy="1028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400"/>
              <a:buFont typeface="Calibri"/>
              <a:buNone/>
              <a:defRPr sz="24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p22"/>
          <p:cNvSpPr>
            <a:spLocks noGrp="1"/>
          </p:cNvSpPr>
          <p:nvPr>
            <p:ph type="pic" idx="2"/>
          </p:nvPr>
        </p:nvSpPr>
        <p:spPr>
          <a:xfrm>
            <a:off x="5029200" y="685800"/>
            <a:ext cx="3200400" cy="3429000"/>
          </a:xfrm>
          <a:prstGeom prst="roundRect">
            <a:avLst>
              <a:gd name="adj" fmla="val 42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txBody>
          <a:bodyPr spcFirstLastPara="1" wrap="square" lIns="91425" tIns="45700" rIns="91425" bIns="45700" anchor="t" anchorCtr="0">
            <a:noAutofit/>
          </a:bodyPr>
          <a:lstStyle>
            <a:lvl1pPr marR="0" lvl="0" algn="l" rtl="0">
              <a:spcBef>
                <a:spcPts val="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1pPr>
            <a:lvl2pPr marR="0" lvl="1" algn="l" rtl="0">
              <a:spcBef>
                <a:spcPts val="10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2pPr>
            <a:lvl3pPr marR="0" lvl="2" algn="l" rtl="0">
              <a:spcBef>
                <a:spcPts val="10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3pPr>
            <a:lvl4pPr marR="0" lvl="3"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R="0" lvl="4"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5pPr>
            <a:lvl6pPr marR="0" lvl="5"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6pPr>
            <a:lvl7pPr marR="0" lvl="6"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7pPr>
            <a:lvl8pPr marR="0" lvl="7"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8pPr>
            <a:lvl9pPr marR="0" lvl="8" algn="l" rtl="0">
              <a:spcBef>
                <a:spcPts val="1000"/>
              </a:spcBef>
              <a:spcAft>
                <a:spcPts val="100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18" name="Google Shape;118;p22"/>
          <p:cNvSpPr txBox="1">
            <a:spLocks noGrp="1"/>
          </p:cNvSpPr>
          <p:nvPr>
            <p:ph type="body" idx="1"/>
          </p:nvPr>
        </p:nvSpPr>
        <p:spPr>
          <a:xfrm>
            <a:off x="462128" y="2330454"/>
            <a:ext cx="4097100" cy="13716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1600"/>
              <a:buNone/>
              <a:defRPr sz="16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1000"/>
              </a:spcAft>
              <a:buSzPts val="900"/>
              <a:buNone/>
              <a:defRPr sz="900"/>
            </a:lvl9pPr>
          </a:lstStyle>
          <a:p>
            <a:endParaRPr/>
          </a:p>
        </p:txBody>
      </p:sp>
      <p:sp>
        <p:nvSpPr>
          <p:cNvPr id="119" name="Google Shape;119;p22"/>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2"/>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2"/>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22"/>
        <p:cNvGrpSpPr/>
        <p:nvPr/>
      </p:nvGrpSpPr>
      <p:grpSpPr>
        <a:xfrm>
          <a:off x="0" y="0"/>
          <a:ext cx="0" cy="0"/>
          <a:chOff x="0" y="0"/>
          <a:chExt cx="0" cy="0"/>
        </a:xfrm>
      </p:grpSpPr>
      <p:pic>
        <p:nvPicPr>
          <p:cNvPr id="123" name="Google Shape;123;p23"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24" name="Google Shape;124;p23"/>
          <p:cNvSpPr txBox="1">
            <a:spLocks noGrp="1"/>
          </p:cNvSpPr>
          <p:nvPr>
            <p:ph type="title"/>
          </p:nvPr>
        </p:nvSpPr>
        <p:spPr>
          <a:xfrm>
            <a:off x="457201" y="3549649"/>
            <a:ext cx="7772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000"/>
              <a:buFont typeface="Calibri"/>
              <a:buNone/>
              <a:defRPr sz="20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23"/>
          <p:cNvSpPr>
            <a:spLocks noGrp="1"/>
          </p:cNvSpPr>
          <p:nvPr>
            <p:ph type="pic" idx="2"/>
          </p:nvPr>
        </p:nvSpPr>
        <p:spPr>
          <a:xfrm>
            <a:off x="914401" y="699084"/>
            <a:ext cx="6858000" cy="2373900"/>
          </a:xfrm>
          <a:prstGeom prst="roundRect">
            <a:avLst>
              <a:gd name="adj" fmla="val 4380"/>
            </a:avLst>
          </a:prstGeom>
          <a:noFill/>
          <a:ln w="50800" cap="sq" cmpd="dbl">
            <a:solidFill>
              <a:srgbClr val="FFFFFF"/>
            </a:solidFill>
            <a:prstDash val="solid"/>
            <a:miter lim="800000"/>
            <a:headEnd type="none" w="sm" len="sm"/>
            <a:tailEnd type="none" w="sm" len="sm"/>
          </a:ln>
          <a:effectLst>
            <a:outerShdw blurRad="254000" algn="tl" rotWithShape="0">
              <a:srgbClr val="000000">
                <a:alpha val="42750"/>
              </a:srgbClr>
            </a:outerShdw>
          </a:effectLst>
        </p:spPr>
        <p:txBody>
          <a:bodyPr spcFirstLastPara="1" wrap="square" lIns="91425" tIns="45700" rIns="91425" bIns="45700" anchor="t" anchorCtr="0">
            <a:noAutofit/>
          </a:bodyPr>
          <a:lstStyle>
            <a:lvl1pPr marR="0" lvl="0" algn="l" rtl="0">
              <a:spcBef>
                <a:spcPts val="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1pPr>
            <a:lvl2pPr marR="0" lvl="1" algn="l" rtl="0">
              <a:spcBef>
                <a:spcPts val="10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2pPr>
            <a:lvl3pPr marR="0" lvl="2" algn="l" rtl="0">
              <a:spcBef>
                <a:spcPts val="10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3pPr>
            <a:lvl4pPr marR="0" lvl="3"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R="0" lvl="4"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5pPr>
            <a:lvl6pPr marR="0" lvl="5"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6pPr>
            <a:lvl7pPr marR="0" lvl="6"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7pPr>
            <a:lvl8pPr marR="0" lvl="7"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8pPr>
            <a:lvl9pPr marR="0" lvl="8" algn="l" rtl="0">
              <a:spcBef>
                <a:spcPts val="1000"/>
              </a:spcBef>
              <a:spcAft>
                <a:spcPts val="100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126" name="Google Shape;126;p23"/>
          <p:cNvSpPr txBox="1">
            <a:spLocks noGrp="1"/>
          </p:cNvSpPr>
          <p:nvPr>
            <p:ph type="body" idx="1"/>
          </p:nvPr>
        </p:nvSpPr>
        <p:spPr>
          <a:xfrm>
            <a:off x="457201" y="3974702"/>
            <a:ext cx="7772400" cy="370500"/>
          </a:xfrm>
          <a:prstGeom prst="rect">
            <a:avLst/>
          </a:prstGeom>
          <a:noFill/>
          <a:ln>
            <a:noFill/>
          </a:ln>
        </p:spPr>
        <p:txBody>
          <a:bodyPr spcFirstLastPara="1" wrap="square" lIns="91425" tIns="45700" rIns="91425" bIns="45700" anchor="ctr" anchorCtr="0">
            <a:noAutofit/>
          </a:bodyPr>
          <a:lstStyle>
            <a:lvl1pPr marL="457200" lvl="0" indent="-228600" algn="l" rtl="0">
              <a:spcBef>
                <a:spcPts val="0"/>
              </a:spcBef>
              <a:spcAft>
                <a:spcPts val="0"/>
              </a:spcAft>
              <a:buSzPts val="1400"/>
              <a:buNone/>
              <a:defRPr sz="1400"/>
            </a:lvl1pPr>
            <a:lvl2pPr marL="914400" lvl="1" indent="-228600" algn="l" rtl="0">
              <a:spcBef>
                <a:spcPts val="1000"/>
              </a:spcBef>
              <a:spcAft>
                <a:spcPts val="0"/>
              </a:spcAft>
              <a:buSzPts val="1200"/>
              <a:buNone/>
              <a:defRPr sz="1200"/>
            </a:lvl2pPr>
            <a:lvl3pPr marL="1371600" lvl="2" indent="-228600" algn="l" rtl="0">
              <a:spcBef>
                <a:spcPts val="1000"/>
              </a:spcBef>
              <a:spcAft>
                <a:spcPts val="0"/>
              </a:spcAft>
              <a:buSzPts val="1000"/>
              <a:buNone/>
              <a:defRPr sz="1000"/>
            </a:lvl3pPr>
            <a:lvl4pPr marL="1828800" lvl="3" indent="-228600" algn="l" rtl="0">
              <a:spcBef>
                <a:spcPts val="1000"/>
              </a:spcBef>
              <a:spcAft>
                <a:spcPts val="0"/>
              </a:spcAft>
              <a:buSzPts val="900"/>
              <a:buNone/>
              <a:defRPr sz="900"/>
            </a:lvl4pPr>
            <a:lvl5pPr marL="2286000" lvl="4" indent="-228600" algn="l" rtl="0">
              <a:spcBef>
                <a:spcPts val="1000"/>
              </a:spcBef>
              <a:spcAft>
                <a:spcPts val="0"/>
              </a:spcAft>
              <a:buSzPts val="900"/>
              <a:buNone/>
              <a:defRPr sz="900"/>
            </a:lvl5pPr>
            <a:lvl6pPr marL="2743200" lvl="5" indent="-228600" algn="l" rtl="0">
              <a:spcBef>
                <a:spcPts val="1000"/>
              </a:spcBef>
              <a:spcAft>
                <a:spcPts val="0"/>
              </a:spcAft>
              <a:buSzPts val="900"/>
              <a:buNone/>
              <a:defRPr sz="900"/>
            </a:lvl6pPr>
            <a:lvl7pPr marL="3200400" lvl="6" indent="-228600" algn="l" rtl="0">
              <a:spcBef>
                <a:spcPts val="1000"/>
              </a:spcBef>
              <a:spcAft>
                <a:spcPts val="0"/>
              </a:spcAft>
              <a:buSzPts val="900"/>
              <a:buNone/>
              <a:defRPr sz="900"/>
            </a:lvl7pPr>
            <a:lvl8pPr marL="3657600" lvl="7" indent="-228600" algn="l" rtl="0">
              <a:spcBef>
                <a:spcPts val="1000"/>
              </a:spcBef>
              <a:spcAft>
                <a:spcPts val="0"/>
              </a:spcAft>
              <a:buSzPts val="900"/>
              <a:buNone/>
              <a:defRPr sz="900"/>
            </a:lvl8pPr>
            <a:lvl9pPr marL="4114800" lvl="8" indent="-228600" algn="l" rtl="0">
              <a:spcBef>
                <a:spcPts val="1000"/>
              </a:spcBef>
              <a:spcAft>
                <a:spcPts val="1000"/>
              </a:spcAft>
              <a:buSzPts val="900"/>
              <a:buNone/>
              <a:defRPr sz="900"/>
            </a:lvl9pPr>
          </a:lstStyle>
          <a:p>
            <a:endParaRPr/>
          </a:p>
        </p:txBody>
      </p:sp>
      <p:sp>
        <p:nvSpPr>
          <p:cNvPr id="127" name="Google Shape;127;p23"/>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8" name="Google Shape;128;p23"/>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23"/>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30"/>
        <p:cNvGrpSpPr/>
        <p:nvPr/>
      </p:nvGrpSpPr>
      <p:grpSpPr>
        <a:xfrm>
          <a:off x="0" y="0"/>
          <a:ext cx="0" cy="0"/>
          <a:chOff x="0" y="0"/>
          <a:chExt cx="0" cy="0"/>
        </a:xfrm>
      </p:grpSpPr>
      <p:pic>
        <p:nvPicPr>
          <p:cNvPr id="131" name="Google Shape;131;p24"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32" name="Google Shape;132;p24"/>
          <p:cNvSpPr txBox="1">
            <a:spLocks noGrp="1"/>
          </p:cNvSpPr>
          <p:nvPr>
            <p:ph type="title"/>
          </p:nvPr>
        </p:nvSpPr>
        <p:spPr>
          <a:xfrm>
            <a:off x="457203" y="457202"/>
            <a:ext cx="7772400" cy="23433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200"/>
              <a:buFont typeface="Calibri"/>
              <a:buNone/>
              <a:defRPr sz="32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3" name="Google Shape;133;p24"/>
          <p:cNvSpPr txBox="1">
            <a:spLocks noGrp="1"/>
          </p:cNvSpPr>
          <p:nvPr>
            <p:ph type="body" idx="1"/>
          </p:nvPr>
        </p:nvSpPr>
        <p:spPr>
          <a:xfrm>
            <a:off x="457202" y="3257550"/>
            <a:ext cx="7772400" cy="1085700"/>
          </a:xfrm>
          <a:prstGeom prst="rect">
            <a:avLst/>
          </a:prstGeom>
          <a:noFill/>
          <a:ln>
            <a:noFill/>
          </a:ln>
        </p:spPr>
        <p:txBody>
          <a:bodyPr spcFirstLastPara="1" wrap="square" lIns="91425" tIns="45700" rIns="91425" bIns="45700" anchor="ctr" anchorCtr="0">
            <a:noAutofit/>
          </a:bodyPr>
          <a:lstStyle>
            <a:lvl1pPr marL="457200" lvl="0" indent="-228600" algn="l" rtl="0">
              <a:spcBef>
                <a:spcPts val="0"/>
              </a:spcBef>
              <a:spcAft>
                <a:spcPts val="0"/>
              </a:spcAft>
              <a:buSzPts val="2000"/>
              <a:buNone/>
              <a:defRPr sz="2000">
                <a:solidFill>
                  <a:schemeClr val="lt1"/>
                </a:solidFill>
              </a:defRPr>
            </a:lvl1pPr>
            <a:lvl2pPr marL="914400" lvl="1" indent="-228600" algn="l" rtl="0">
              <a:spcBef>
                <a:spcPts val="1000"/>
              </a:spcBef>
              <a:spcAft>
                <a:spcPts val="0"/>
              </a:spcAft>
              <a:buSzPts val="1800"/>
              <a:buNone/>
              <a:defRPr sz="1800">
                <a:solidFill>
                  <a:schemeClr val="lt1"/>
                </a:solidFill>
              </a:defRPr>
            </a:lvl2pPr>
            <a:lvl3pPr marL="1371600" lvl="2" indent="-228600" algn="l" rtl="0">
              <a:spcBef>
                <a:spcPts val="1000"/>
              </a:spcBef>
              <a:spcAft>
                <a:spcPts val="0"/>
              </a:spcAft>
              <a:buSzPts val="1600"/>
              <a:buNone/>
              <a:defRPr sz="1600">
                <a:solidFill>
                  <a:schemeClr val="lt1"/>
                </a:solidFill>
              </a:defRPr>
            </a:lvl3pPr>
            <a:lvl4pPr marL="1828800" lvl="3" indent="-228600" algn="l" rtl="0">
              <a:spcBef>
                <a:spcPts val="1000"/>
              </a:spcBef>
              <a:spcAft>
                <a:spcPts val="0"/>
              </a:spcAft>
              <a:buSzPts val="1400"/>
              <a:buNone/>
              <a:defRPr sz="1400">
                <a:solidFill>
                  <a:schemeClr val="lt1"/>
                </a:solidFill>
              </a:defRPr>
            </a:lvl4pPr>
            <a:lvl5pPr marL="2286000" lvl="4" indent="-228600" algn="l" rtl="0">
              <a:spcBef>
                <a:spcPts val="1000"/>
              </a:spcBef>
              <a:spcAft>
                <a:spcPts val="0"/>
              </a:spcAft>
              <a:buSzPts val="1400"/>
              <a:buNone/>
              <a:defRPr sz="1400">
                <a:solidFill>
                  <a:schemeClr val="lt1"/>
                </a:solidFill>
              </a:defRPr>
            </a:lvl5pPr>
            <a:lvl6pPr marL="2743200" lvl="5" indent="-228600" algn="l" rtl="0">
              <a:spcBef>
                <a:spcPts val="1000"/>
              </a:spcBef>
              <a:spcAft>
                <a:spcPts val="0"/>
              </a:spcAft>
              <a:buSzPts val="1400"/>
              <a:buNone/>
              <a:defRPr sz="1400">
                <a:solidFill>
                  <a:schemeClr val="lt1"/>
                </a:solidFill>
              </a:defRPr>
            </a:lvl6pPr>
            <a:lvl7pPr marL="3200400" lvl="6" indent="-228600" algn="l" rtl="0">
              <a:spcBef>
                <a:spcPts val="1000"/>
              </a:spcBef>
              <a:spcAft>
                <a:spcPts val="0"/>
              </a:spcAft>
              <a:buSzPts val="1400"/>
              <a:buNone/>
              <a:defRPr sz="1400">
                <a:solidFill>
                  <a:schemeClr val="lt1"/>
                </a:solidFill>
              </a:defRPr>
            </a:lvl7pPr>
            <a:lvl8pPr marL="3657600" lvl="7" indent="-228600" algn="l" rtl="0">
              <a:spcBef>
                <a:spcPts val="1000"/>
              </a:spcBef>
              <a:spcAft>
                <a:spcPts val="0"/>
              </a:spcAft>
              <a:buSzPts val="1400"/>
              <a:buNone/>
              <a:defRPr sz="1400">
                <a:solidFill>
                  <a:schemeClr val="lt1"/>
                </a:solidFill>
              </a:defRPr>
            </a:lvl8pPr>
            <a:lvl9pPr marL="4114800" lvl="8" indent="-228600" algn="l" rtl="0">
              <a:spcBef>
                <a:spcPts val="1000"/>
              </a:spcBef>
              <a:spcAft>
                <a:spcPts val="1000"/>
              </a:spcAft>
              <a:buSzPts val="1400"/>
              <a:buNone/>
              <a:defRPr sz="1400">
                <a:solidFill>
                  <a:schemeClr val="lt1"/>
                </a:solidFill>
              </a:defRPr>
            </a:lvl9pPr>
          </a:lstStyle>
          <a:p>
            <a:endParaRPr/>
          </a:p>
        </p:txBody>
      </p:sp>
      <p:sp>
        <p:nvSpPr>
          <p:cNvPr id="134" name="Google Shape;134;p24"/>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4"/>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6" name="Google Shape;136;p24"/>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37"/>
        <p:cNvGrpSpPr/>
        <p:nvPr/>
      </p:nvGrpSpPr>
      <p:grpSpPr>
        <a:xfrm>
          <a:off x="0" y="0"/>
          <a:ext cx="0" cy="0"/>
          <a:chOff x="0" y="0"/>
          <a:chExt cx="0" cy="0"/>
        </a:xfrm>
      </p:grpSpPr>
      <p:pic>
        <p:nvPicPr>
          <p:cNvPr id="138" name="Google Shape;138;p25"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39" name="Google Shape;139;p25"/>
          <p:cNvSpPr txBox="1"/>
          <p:nvPr/>
        </p:nvSpPr>
        <p:spPr>
          <a:xfrm>
            <a:off x="421796" y="538586"/>
            <a:ext cx="457200" cy="438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Calibri"/>
              <a:buNone/>
            </a:pPr>
            <a:r>
              <a:rPr lang="en" sz="8000" b="0" i="0" u="none" strike="noStrike" cap="none">
                <a:solidFill>
                  <a:schemeClr val="lt1"/>
                </a:solidFill>
                <a:latin typeface="Calibri"/>
                <a:ea typeface="Calibri"/>
                <a:cs typeface="Calibri"/>
                <a:sym typeface="Calibri"/>
              </a:rPr>
              <a:t>“</a:t>
            </a:r>
            <a:endParaRPr/>
          </a:p>
        </p:txBody>
      </p:sp>
      <p:sp>
        <p:nvSpPr>
          <p:cNvPr id="140" name="Google Shape;140;p25"/>
          <p:cNvSpPr txBox="1"/>
          <p:nvPr/>
        </p:nvSpPr>
        <p:spPr>
          <a:xfrm>
            <a:off x="7735800" y="2063753"/>
            <a:ext cx="457200" cy="43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en" sz="8000" b="0" i="0" u="none" strike="noStrike" cap="none">
                <a:solidFill>
                  <a:schemeClr val="lt1"/>
                </a:solidFill>
                <a:latin typeface="Calibri"/>
                <a:ea typeface="Calibri"/>
                <a:cs typeface="Calibri"/>
                <a:sym typeface="Calibri"/>
              </a:rPr>
              <a:t>”</a:t>
            </a:r>
            <a:endParaRPr/>
          </a:p>
        </p:txBody>
      </p:sp>
      <p:sp>
        <p:nvSpPr>
          <p:cNvPr id="141" name="Google Shape;141;p25"/>
          <p:cNvSpPr txBox="1">
            <a:spLocks noGrp="1"/>
          </p:cNvSpPr>
          <p:nvPr>
            <p:ph type="title"/>
          </p:nvPr>
        </p:nvSpPr>
        <p:spPr>
          <a:xfrm>
            <a:off x="879115" y="457202"/>
            <a:ext cx="70914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200"/>
              <a:buFont typeface="Calibri"/>
              <a:buNone/>
              <a:defRPr sz="3200" b="0" cap="none">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5"/>
          <p:cNvSpPr txBox="1">
            <a:spLocks noGrp="1"/>
          </p:cNvSpPr>
          <p:nvPr>
            <p:ph type="body" idx="1"/>
          </p:nvPr>
        </p:nvSpPr>
        <p:spPr>
          <a:xfrm>
            <a:off x="988671" y="2514600"/>
            <a:ext cx="6876000" cy="285900"/>
          </a:xfrm>
          <a:prstGeom prst="rect">
            <a:avLst/>
          </a:prstGeom>
          <a:noFill/>
          <a:ln>
            <a:noFill/>
          </a:ln>
        </p:spPr>
        <p:txBody>
          <a:bodyPr spcFirstLastPara="1" wrap="square" lIns="91425" tIns="45700" rIns="91425" bIns="45700" anchor="ctr" anchorCtr="0">
            <a:noAutofit/>
          </a:bodyPr>
          <a:lstStyle>
            <a:lvl1pPr marL="457200" lvl="0" indent="-228600" algn="l" rtl="0">
              <a:spcBef>
                <a:spcPts val="0"/>
              </a:spcBef>
              <a:spcAft>
                <a:spcPts val="0"/>
              </a:spcAft>
              <a:buSzPts val="1600"/>
              <a:buFont typeface="Calibri"/>
              <a:buNone/>
              <a:defRPr sz="1600"/>
            </a:lvl1pPr>
            <a:lvl2pPr marL="914400" lvl="1" indent="-228600" algn="l" rtl="0">
              <a:spcBef>
                <a:spcPts val="1000"/>
              </a:spcBef>
              <a:spcAft>
                <a:spcPts val="0"/>
              </a:spcAft>
              <a:buSzPts val="1600"/>
              <a:buFont typeface="Calibri"/>
              <a:buNone/>
              <a:defRPr/>
            </a:lvl2pPr>
            <a:lvl3pPr marL="1371600" lvl="2" indent="-228600" algn="l" rtl="0">
              <a:spcBef>
                <a:spcPts val="1000"/>
              </a:spcBef>
              <a:spcAft>
                <a:spcPts val="0"/>
              </a:spcAft>
              <a:buSzPts val="1400"/>
              <a:buFont typeface="Calibri"/>
              <a:buNone/>
              <a:defRPr/>
            </a:lvl3pPr>
            <a:lvl4pPr marL="1828800" lvl="3" indent="-228600" algn="l" rtl="0">
              <a:spcBef>
                <a:spcPts val="1000"/>
              </a:spcBef>
              <a:spcAft>
                <a:spcPts val="0"/>
              </a:spcAft>
              <a:buSzPts val="1200"/>
              <a:buFont typeface="Calibri"/>
              <a:buNone/>
              <a:defRPr/>
            </a:lvl4pPr>
            <a:lvl5pPr marL="2286000" lvl="4" indent="-228600" algn="l" rtl="0">
              <a:spcBef>
                <a:spcPts val="1000"/>
              </a:spcBef>
              <a:spcAft>
                <a:spcPts val="0"/>
              </a:spcAft>
              <a:buSzPts val="1200"/>
              <a:buFont typeface="Calibri"/>
              <a:buNone/>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43" name="Google Shape;143;p25"/>
          <p:cNvSpPr txBox="1">
            <a:spLocks noGrp="1"/>
          </p:cNvSpPr>
          <p:nvPr>
            <p:ph type="body" idx="2"/>
          </p:nvPr>
        </p:nvSpPr>
        <p:spPr>
          <a:xfrm>
            <a:off x="462266" y="3257550"/>
            <a:ext cx="7772400" cy="1085700"/>
          </a:xfrm>
          <a:prstGeom prst="rect">
            <a:avLst/>
          </a:prstGeom>
          <a:noFill/>
          <a:ln>
            <a:noFill/>
          </a:ln>
        </p:spPr>
        <p:txBody>
          <a:bodyPr spcFirstLastPara="1" wrap="square" lIns="91425" tIns="45700" rIns="91425" bIns="45700" anchor="ctr" anchorCtr="0">
            <a:noAutofit/>
          </a:bodyPr>
          <a:lstStyle>
            <a:lvl1pPr marL="457200" lvl="0" indent="-228600" algn="l" rtl="0">
              <a:spcBef>
                <a:spcPts val="0"/>
              </a:spcBef>
              <a:spcAft>
                <a:spcPts val="0"/>
              </a:spcAft>
              <a:buSzPts val="2000"/>
              <a:buNone/>
              <a:defRPr sz="2000">
                <a:solidFill>
                  <a:schemeClr val="lt1"/>
                </a:solidFill>
              </a:defRPr>
            </a:lvl1pPr>
            <a:lvl2pPr marL="914400" lvl="1" indent="-228600" algn="l" rtl="0">
              <a:spcBef>
                <a:spcPts val="1000"/>
              </a:spcBef>
              <a:spcAft>
                <a:spcPts val="0"/>
              </a:spcAft>
              <a:buSzPts val="1800"/>
              <a:buNone/>
              <a:defRPr sz="1800">
                <a:solidFill>
                  <a:schemeClr val="lt1"/>
                </a:solidFill>
              </a:defRPr>
            </a:lvl2pPr>
            <a:lvl3pPr marL="1371600" lvl="2" indent="-228600" algn="l" rtl="0">
              <a:spcBef>
                <a:spcPts val="1000"/>
              </a:spcBef>
              <a:spcAft>
                <a:spcPts val="0"/>
              </a:spcAft>
              <a:buSzPts val="1600"/>
              <a:buNone/>
              <a:defRPr sz="1600">
                <a:solidFill>
                  <a:schemeClr val="lt1"/>
                </a:solidFill>
              </a:defRPr>
            </a:lvl3pPr>
            <a:lvl4pPr marL="1828800" lvl="3" indent="-228600" algn="l" rtl="0">
              <a:spcBef>
                <a:spcPts val="1000"/>
              </a:spcBef>
              <a:spcAft>
                <a:spcPts val="0"/>
              </a:spcAft>
              <a:buSzPts val="1400"/>
              <a:buNone/>
              <a:defRPr sz="1400">
                <a:solidFill>
                  <a:schemeClr val="lt1"/>
                </a:solidFill>
              </a:defRPr>
            </a:lvl4pPr>
            <a:lvl5pPr marL="2286000" lvl="4" indent="-228600" algn="l" rtl="0">
              <a:spcBef>
                <a:spcPts val="1000"/>
              </a:spcBef>
              <a:spcAft>
                <a:spcPts val="0"/>
              </a:spcAft>
              <a:buSzPts val="1400"/>
              <a:buNone/>
              <a:defRPr sz="1400">
                <a:solidFill>
                  <a:schemeClr val="lt1"/>
                </a:solidFill>
              </a:defRPr>
            </a:lvl5pPr>
            <a:lvl6pPr marL="2743200" lvl="5" indent="-228600" algn="l" rtl="0">
              <a:spcBef>
                <a:spcPts val="1000"/>
              </a:spcBef>
              <a:spcAft>
                <a:spcPts val="0"/>
              </a:spcAft>
              <a:buSzPts val="1400"/>
              <a:buNone/>
              <a:defRPr sz="1400">
                <a:solidFill>
                  <a:schemeClr val="lt1"/>
                </a:solidFill>
              </a:defRPr>
            </a:lvl6pPr>
            <a:lvl7pPr marL="3200400" lvl="6" indent="-228600" algn="l" rtl="0">
              <a:spcBef>
                <a:spcPts val="1000"/>
              </a:spcBef>
              <a:spcAft>
                <a:spcPts val="0"/>
              </a:spcAft>
              <a:buSzPts val="1400"/>
              <a:buNone/>
              <a:defRPr sz="1400">
                <a:solidFill>
                  <a:schemeClr val="lt1"/>
                </a:solidFill>
              </a:defRPr>
            </a:lvl7pPr>
            <a:lvl8pPr marL="3657600" lvl="7" indent="-228600" algn="l" rtl="0">
              <a:spcBef>
                <a:spcPts val="1000"/>
              </a:spcBef>
              <a:spcAft>
                <a:spcPts val="0"/>
              </a:spcAft>
              <a:buSzPts val="1400"/>
              <a:buNone/>
              <a:defRPr sz="1400">
                <a:solidFill>
                  <a:schemeClr val="lt1"/>
                </a:solidFill>
              </a:defRPr>
            </a:lvl8pPr>
            <a:lvl9pPr marL="4114800" lvl="8" indent="-228600" algn="l" rtl="0">
              <a:spcBef>
                <a:spcPts val="1000"/>
              </a:spcBef>
              <a:spcAft>
                <a:spcPts val="1000"/>
              </a:spcAft>
              <a:buSzPts val="1400"/>
              <a:buNone/>
              <a:defRPr sz="1400">
                <a:solidFill>
                  <a:schemeClr val="lt1"/>
                </a:solidFill>
              </a:defRPr>
            </a:lvl9pPr>
          </a:lstStyle>
          <a:p>
            <a:endParaRPr/>
          </a:p>
        </p:txBody>
      </p:sp>
      <p:sp>
        <p:nvSpPr>
          <p:cNvPr id="144" name="Google Shape;144;p25"/>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47"/>
        <p:cNvGrpSpPr/>
        <p:nvPr/>
      </p:nvGrpSpPr>
      <p:grpSpPr>
        <a:xfrm>
          <a:off x="0" y="0"/>
          <a:ext cx="0" cy="0"/>
          <a:chOff x="0" y="0"/>
          <a:chExt cx="0" cy="0"/>
        </a:xfrm>
      </p:grpSpPr>
      <p:pic>
        <p:nvPicPr>
          <p:cNvPr id="148" name="Google Shape;148;p26"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49" name="Google Shape;149;p26"/>
          <p:cNvSpPr txBox="1">
            <a:spLocks noGrp="1"/>
          </p:cNvSpPr>
          <p:nvPr>
            <p:ph type="title"/>
          </p:nvPr>
        </p:nvSpPr>
        <p:spPr>
          <a:xfrm>
            <a:off x="457201" y="2468736"/>
            <a:ext cx="7772400" cy="11016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lt1"/>
              </a:buClr>
              <a:buSzPts val="2800"/>
              <a:buFont typeface="Calibri"/>
              <a:buNone/>
              <a:defRPr sz="2800" b="0" cap="none"/>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26"/>
          <p:cNvSpPr txBox="1">
            <a:spLocks noGrp="1"/>
          </p:cNvSpPr>
          <p:nvPr>
            <p:ph type="body" idx="1"/>
          </p:nvPr>
        </p:nvSpPr>
        <p:spPr>
          <a:xfrm>
            <a:off x="457200" y="3570336"/>
            <a:ext cx="7772400" cy="6453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1800"/>
              <a:buNone/>
              <a:defRPr sz="1800">
                <a:solidFill>
                  <a:schemeClr val="lt1"/>
                </a:solidFill>
              </a:defRPr>
            </a:lvl1pPr>
            <a:lvl2pPr marL="914400" lvl="1" indent="-228600" algn="l" rtl="0">
              <a:spcBef>
                <a:spcPts val="1000"/>
              </a:spcBef>
              <a:spcAft>
                <a:spcPts val="0"/>
              </a:spcAft>
              <a:buSzPts val="1800"/>
              <a:buNone/>
              <a:defRPr sz="1800">
                <a:solidFill>
                  <a:schemeClr val="lt1"/>
                </a:solidFill>
              </a:defRPr>
            </a:lvl2pPr>
            <a:lvl3pPr marL="1371600" lvl="2" indent="-228600" algn="l" rtl="0">
              <a:spcBef>
                <a:spcPts val="1000"/>
              </a:spcBef>
              <a:spcAft>
                <a:spcPts val="0"/>
              </a:spcAft>
              <a:buSzPts val="1600"/>
              <a:buNone/>
              <a:defRPr sz="1600">
                <a:solidFill>
                  <a:schemeClr val="lt1"/>
                </a:solidFill>
              </a:defRPr>
            </a:lvl3pPr>
            <a:lvl4pPr marL="1828800" lvl="3" indent="-228600" algn="l" rtl="0">
              <a:spcBef>
                <a:spcPts val="1000"/>
              </a:spcBef>
              <a:spcAft>
                <a:spcPts val="0"/>
              </a:spcAft>
              <a:buSzPts val="1400"/>
              <a:buNone/>
              <a:defRPr sz="1400">
                <a:solidFill>
                  <a:schemeClr val="lt1"/>
                </a:solidFill>
              </a:defRPr>
            </a:lvl4pPr>
            <a:lvl5pPr marL="2286000" lvl="4" indent="-228600" algn="l" rtl="0">
              <a:spcBef>
                <a:spcPts val="1000"/>
              </a:spcBef>
              <a:spcAft>
                <a:spcPts val="0"/>
              </a:spcAft>
              <a:buSzPts val="1400"/>
              <a:buNone/>
              <a:defRPr sz="1400">
                <a:solidFill>
                  <a:schemeClr val="lt1"/>
                </a:solidFill>
              </a:defRPr>
            </a:lvl5pPr>
            <a:lvl6pPr marL="2743200" lvl="5" indent="-228600" algn="l" rtl="0">
              <a:spcBef>
                <a:spcPts val="1000"/>
              </a:spcBef>
              <a:spcAft>
                <a:spcPts val="0"/>
              </a:spcAft>
              <a:buSzPts val="1400"/>
              <a:buNone/>
              <a:defRPr sz="1400">
                <a:solidFill>
                  <a:schemeClr val="lt1"/>
                </a:solidFill>
              </a:defRPr>
            </a:lvl6pPr>
            <a:lvl7pPr marL="3200400" lvl="6" indent="-228600" algn="l" rtl="0">
              <a:spcBef>
                <a:spcPts val="1000"/>
              </a:spcBef>
              <a:spcAft>
                <a:spcPts val="0"/>
              </a:spcAft>
              <a:buSzPts val="1400"/>
              <a:buNone/>
              <a:defRPr sz="1400">
                <a:solidFill>
                  <a:schemeClr val="lt1"/>
                </a:solidFill>
              </a:defRPr>
            </a:lvl7pPr>
            <a:lvl8pPr marL="3657600" lvl="7" indent="-228600" algn="l" rtl="0">
              <a:spcBef>
                <a:spcPts val="1000"/>
              </a:spcBef>
              <a:spcAft>
                <a:spcPts val="0"/>
              </a:spcAft>
              <a:buSzPts val="1400"/>
              <a:buNone/>
              <a:defRPr sz="1400">
                <a:solidFill>
                  <a:schemeClr val="lt1"/>
                </a:solidFill>
              </a:defRPr>
            </a:lvl8pPr>
            <a:lvl9pPr marL="4114800" lvl="8" indent="-228600" algn="l" rtl="0">
              <a:spcBef>
                <a:spcPts val="1000"/>
              </a:spcBef>
              <a:spcAft>
                <a:spcPts val="1000"/>
              </a:spcAft>
              <a:buSzPts val="1400"/>
              <a:buNone/>
              <a:defRPr sz="1400">
                <a:solidFill>
                  <a:schemeClr val="lt1"/>
                </a:solidFill>
              </a:defRPr>
            </a:lvl9pPr>
          </a:lstStyle>
          <a:p>
            <a:endParaRPr/>
          </a:p>
        </p:txBody>
      </p:sp>
      <p:sp>
        <p:nvSpPr>
          <p:cNvPr id="151" name="Google Shape;151;p26"/>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p26"/>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6"/>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54"/>
        <p:cNvGrpSpPr/>
        <p:nvPr/>
      </p:nvGrpSpPr>
      <p:grpSpPr>
        <a:xfrm>
          <a:off x="0" y="0"/>
          <a:ext cx="0" cy="0"/>
          <a:chOff x="0" y="0"/>
          <a:chExt cx="0" cy="0"/>
        </a:xfrm>
      </p:grpSpPr>
      <p:pic>
        <p:nvPicPr>
          <p:cNvPr id="155" name="Google Shape;155;p27"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56" name="Google Shape;156;p27"/>
          <p:cNvSpPr txBox="1"/>
          <p:nvPr/>
        </p:nvSpPr>
        <p:spPr>
          <a:xfrm>
            <a:off x="421796" y="538586"/>
            <a:ext cx="457200" cy="4386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Calibri"/>
              <a:buNone/>
            </a:pPr>
            <a:r>
              <a:rPr lang="en" sz="8000" b="0" i="0" u="none" strike="noStrike" cap="none">
                <a:solidFill>
                  <a:schemeClr val="lt1"/>
                </a:solidFill>
                <a:latin typeface="Calibri"/>
                <a:ea typeface="Calibri"/>
                <a:cs typeface="Calibri"/>
                <a:sym typeface="Calibri"/>
              </a:rPr>
              <a:t>“</a:t>
            </a:r>
            <a:endParaRPr/>
          </a:p>
        </p:txBody>
      </p:sp>
      <p:sp>
        <p:nvSpPr>
          <p:cNvPr id="157" name="Google Shape;157;p27"/>
          <p:cNvSpPr txBox="1"/>
          <p:nvPr/>
        </p:nvSpPr>
        <p:spPr>
          <a:xfrm>
            <a:off x="7735800" y="2063753"/>
            <a:ext cx="457200" cy="4386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Calibri"/>
              <a:buNone/>
            </a:pPr>
            <a:r>
              <a:rPr lang="en" sz="8000" b="0" i="0" u="none" strike="noStrike" cap="none">
                <a:solidFill>
                  <a:schemeClr val="lt1"/>
                </a:solidFill>
                <a:latin typeface="Calibri"/>
                <a:ea typeface="Calibri"/>
                <a:cs typeface="Calibri"/>
                <a:sym typeface="Calibri"/>
              </a:rPr>
              <a:t>”</a:t>
            </a:r>
            <a:endParaRPr/>
          </a:p>
        </p:txBody>
      </p:sp>
      <p:sp>
        <p:nvSpPr>
          <p:cNvPr id="158" name="Google Shape;158;p27"/>
          <p:cNvSpPr txBox="1">
            <a:spLocks noGrp="1"/>
          </p:cNvSpPr>
          <p:nvPr>
            <p:ph type="title"/>
          </p:nvPr>
        </p:nvSpPr>
        <p:spPr>
          <a:xfrm>
            <a:off x="879115" y="457202"/>
            <a:ext cx="70914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200"/>
              <a:buFont typeface="Calibri"/>
              <a:buNone/>
              <a:defRPr sz="3200" b="0" cap="none">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27"/>
          <p:cNvSpPr txBox="1">
            <a:spLocks noGrp="1"/>
          </p:cNvSpPr>
          <p:nvPr>
            <p:ph type="body" idx="1"/>
          </p:nvPr>
        </p:nvSpPr>
        <p:spPr>
          <a:xfrm>
            <a:off x="457200" y="2914650"/>
            <a:ext cx="7772400" cy="6666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SzPts val="2000"/>
              <a:buNone/>
              <a:defRPr sz="2000" b="0" cap="none">
                <a:solidFill>
                  <a:schemeClr val="lt1"/>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60" name="Google Shape;160;p27"/>
          <p:cNvSpPr txBox="1">
            <a:spLocks noGrp="1"/>
          </p:cNvSpPr>
          <p:nvPr>
            <p:ph type="body" idx="2"/>
          </p:nvPr>
        </p:nvSpPr>
        <p:spPr>
          <a:xfrm>
            <a:off x="457200" y="3581400"/>
            <a:ext cx="7772400" cy="7620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1600"/>
              <a:buNone/>
              <a:defRPr sz="1600">
                <a:solidFill>
                  <a:schemeClr val="lt1"/>
                </a:solidFill>
              </a:defRPr>
            </a:lvl1pPr>
            <a:lvl2pPr marL="914400" lvl="1" indent="-228600" algn="l" rtl="0">
              <a:spcBef>
                <a:spcPts val="1000"/>
              </a:spcBef>
              <a:spcAft>
                <a:spcPts val="0"/>
              </a:spcAft>
              <a:buSzPts val="1600"/>
              <a:buNone/>
              <a:defRPr sz="1600">
                <a:solidFill>
                  <a:schemeClr val="lt1"/>
                </a:solidFill>
              </a:defRPr>
            </a:lvl2pPr>
            <a:lvl3pPr marL="1371600" lvl="2" indent="-228600" algn="l" rtl="0">
              <a:spcBef>
                <a:spcPts val="1000"/>
              </a:spcBef>
              <a:spcAft>
                <a:spcPts val="0"/>
              </a:spcAft>
              <a:buSzPts val="1600"/>
              <a:buNone/>
              <a:defRPr sz="1600">
                <a:solidFill>
                  <a:schemeClr val="lt1"/>
                </a:solidFill>
              </a:defRPr>
            </a:lvl3pPr>
            <a:lvl4pPr marL="1828800" lvl="3" indent="-228600" algn="l" rtl="0">
              <a:spcBef>
                <a:spcPts val="1000"/>
              </a:spcBef>
              <a:spcAft>
                <a:spcPts val="0"/>
              </a:spcAft>
              <a:buSzPts val="1400"/>
              <a:buNone/>
              <a:defRPr sz="1400">
                <a:solidFill>
                  <a:schemeClr val="lt1"/>
                </a:solidFill>
              </a:defRPr>
            </a:lvl4pPr>
            <a:lvl5pPr marL="2286000" lvl="4" indent="-228600" algn="l" rtl="0">
              <a:spcBef>
                <a:spcPts val="1000"/>
              </a:spcBef>
              <a:spcAft>
                <a:spcPts val="0"/>
              </a:spcAft>
              <a:buSzPts val="1400"/>
              <a:buNone/>
              <a:defRPr sz="1400">
                <a:solidFill>
                  <a:schemeClr val="lt1"/>
                </a:solidFill>
              </a:defRPr>
            </a:lvl5pPr>
            <a:lvl6pPr marL="2743200" lvl="5" indent="-228600" algn="l" rtl="0">
              <a:spcBef>
                <a:spcPts val="1000"/>
              </a:spcBef>
              <a:spcAft>
                <a:spcPts val="0"/>
              </a:spcAft>
              <a:buSzPts val="1400"/>
              <a:buNone/>
              <a:defRPr sz="1400">
                <a:solidFill>
                  <a:schemeClr val="lt1"/>
                </a:solidFill>
              </a:defRPr>
            </a:lvl6pPr>
            <a:lvl7pPr marL="3200400" lvl="6" indent="-228600" algn="l" rtl="0">
              <a:spcBef>
                <a:spcPts val="1000"/>
              </a:spcBef>
              <a:spcAft>
                <a:spcPts val="0"/>
              </a:spcAft>
              <a:buSzPts val="1400"/>
              <a:buNone/>
              <a:defRPr sz="1400">
                <a:solidFill>
                  <a:schemeClr val="lt1"/>
                </a:solidFill>
              </a:defRPr>
            </a:lvl7pPr>
            <a:lvl8pPr marL="3657600" lvl="7" indent="-228600" algn="l" rtl="0">
              <a:spcBef>
                <a:spcPts val="1000"/>
              </a:spcBef>
              <a:spcAft>
                <a:spcPts val="0"/>
              </a:spcAft>
              <a:buSzPts val="1400"/>
              <a:buNone/>
              <a:defRPr sz="1400">
                <a:solidFill>
                  <a:schemeClr val="lt1"/>
                </a:solidFill>
              </a:defRPr>
            </a:lvl8pPr>
            <a:lvl9pPr marL="4114800" lvl="8" indent="-228600" algn="l" rtl="0">
              <a:spcBef>
                <a:spcPts val="1000"/>
              </a:spcBef>
              <a:spcAft>
                <a:spcPts val="1000"/>
              </a:spcAft>
              <a:buSzPts val="1400"/>
              <a:buNone/>
              <a:defRPr sz="1400">
                <a:solidFill>
                  <a:schemeClr val="lt1"/>
                </a:solidFill>
              </a:defRPr>
            </a:lvl9pPr>
          </a:lstStyle>
          <a:p>
            <a:endParaRPr/>
          </a:p>
        </p:txBody>
      </p:sp>
      <p:sp>
        <p:nvSpPr>
          <p:cNvPr id="161" name="Google Shape;161;p27"/>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27"/>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7"/>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64"/>
        <p:cNvGrpSpPr/>
        <p:nvPr/>
      </p:nvGrpSpPr>
      <p:grpSpPr>
        <a:xfrm>
          <a:off x="0" y="0"/>
          <a:ext cx="0" cy="0"/>
          <a:chOff x="0" y="0"/>
          <a:chExt cx="0" cy="0"/>
        </a:xfrm>
      </p:grpSpPr>
      <p:pic>
        <p:nvPicPr>
          <p:cNvPr id="165" name="Google Shape;165;p28"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66" name="Google Shape;166;p28"/>
          <p:cNvSpPr txBox="1">
            <a:spLocks noGrp="1"/>
          </p:cNvSpPr>
          <p:nvPr>
            <p:ph type="title"/>
          </p:nvPr>
        </p:nvSpPr>
        <p:spPr>
          <a:xfrm>
            <a:off x="464440" y="457202"/>
            <a:ext cx="77724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800"/>
              <a:buFont typeface="Calibri"/>
              <a:buNone/>
              <a:defRPr sz="2800" b="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p28"/>
          <p:cNvSpPr txBox="1">
            <a:spLocks noGrp="1"/>
          </p:cNvSpPr>
          <p:nvPr>
            <p:ph type="body" idx="1"/>
          </p:nvPr>
        </p:nvSpPr>
        <p:spPr>
          <a:xfrm>
            <a:off x="464440" y="2628900"/>
            <a:ext cx="7772400" cy="6285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SzPts val="2000"/>
              <a:buNone/>
              <a:defRPr sz="2000" b="0" cap="none">
                <a:solidFill>
                  <a:schemeClr val="lt1"/>
                </a:solidFill>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68" name="Google Shape;168;p28"/>
          <p:cNvSpPr txBox="1">
            <a:spLocks noGrp="1"/>
          </p:cNvSpPr>
          <p:nvPr>
            <p:ph type="body" idx="2"/>
          </p:nvPr>
        </p:nvSpPr>
        <p:spPr>
          <a:xfrm>
            <a:off x="464439" y="3257550"/>
            <a:ext cx="7772400" cy="10857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SzPts val="1600"/>
              <a:buNone/>
              <a:defRPr sz="1600">
                <a:solidFill>
                  <a:schemeClr val="lt1"/>
                </a:solidFill>
              </a:defRPr>
            </a:lvl1pPr>
            <a:lvl2pPr marL="914400" lvl="1" indent="-228600" algn="l" rtl="0">
              <a:spcBef>
                <a:spcPts val="1000"/>
              </a:spcBef>
              <a:spcAft>
                <a:spcPts val="0"/>
              </a:spcAft>
              <a:buSzPts val="1600"/>
              <a:buNone/>
              <a:defRPr sz="1600">
                <a:solidFill>
                  <a:schemeClr val="lt1"/>
                </a:solidFill>
              </a:defRPr>
            </a:lvl2pPr>
            <a:lvl3pPr marL="1371600" lvl="2" indent="-228600" algn="l" rtl="0">
              <a:spcBef>
                <a:spcPts val="1000"/>
              </a:spcBef>
              <a:spcAft>
                <a:spcPts val="0"/>
              </a:spcAft>
              <a:buSzPts val="1600"/>
              <a:buNone/>
              <a:defRPr sz="1600">
                <a:solidFill>
                  <a:schemeClr val="lt1"/>
                </a:solidFill>
              </a:defRPr>
            </a:lvl3pPr>
            <a:lvl4pPr marL="1828800" lvl="3" indent="-228600" algn="l" rtl="0">
              <a:spcBef>
                <a:spcPts val="1000"/>
              </a:spcBef>
              <a:spcAft>
                <a:spcPts val="0"/>
              </a:spcAft>
              <a:buSzPts val="1400"/>
              <a:buNone/>
              <a:defRPr sz="1400">
                <a:solidFill>
                  <a:schemeClr val="lt1"/>
                </a:solidFill>
              </a:defRPr>
            </a:lvl4pPr>
            <a:lvl5pPr marL="2286000" lvl="4" indent="-228600" algn="l" rtl="0">
              <a:spcBef>
                <a:spcPts val="1000"/>
              </a:spcBef>
              <a:spcAft>
                <a:spcPts val="0"/>
              </a:spcAft>
              <a:buSzPts val="1400"/>
              <a:buNone/>
              <a:defRPr sz="1400">
                <a:solidFill>
                  <a:schemeClr val="lt1"/>
                </a:solidFill>
              </a:defRPr>
            </a:lvl5pPr>
            <a:lvl6pPr marL="2743200" lvl="5" indent="-228600" algn="l" rtl="0">
              <a:spcBef>
                <a:spcPts val="1000"/>
              </a:spcBef>
              <a:spcAft>
                <a:spcPts val="0"/>
              </a:spcAft>
              <a:buSzPts val="1400"/>
              <a:buNone/>
              <a:defRPr sz="1400">
                <a:solidFill>
                  <a:schemeClr val="lt1"/>
                </a:solidFill>
              </a:defRPr>
            </a:lvl6pPr>
            <a:lvl7pPr marL="3200400" lvl="6" indent="-228600" algn="l" rtl="0">
              <a:spcBef>
                <a:spcPts val="1000"/>
              </a:spcBef>
              <a:spcAft>
                <a:spcPts val="0"/>
              </a:spcAft>
              <a:buSzPts val="1400"/>
              <a:buNone/>
              <a:defRPr sz="1400">
                <a:solidFill>
                  <a:schemeClr val="lt1"/>
                </a:solidFill>
              </a:defRPr>
            </a:lvl7pPr>
            <a:lvl8pPr marL="3657600" lvl="7" indent="-228600" algn="l" rtl="0">
              <a:spcBef>
                <a:spcPts val="1000"/>
              </a:spcBef>
              <a:spcAft>
                <a:spcPts val="0"/>
              </a:spcAft>
              <a:buSzPts val="1400"/>
              <a:buNone/>
              <a:defRPr sz="1400">
                <a:solidFill>
                  <a:schemeClr val="lt1"/>
                </a:solidFill>
              </a:defRPr>
            </a:lvl8pPr>
            <a:lvl9pPr marL="4114800" lvl="8" indent="-228600" algn="l" rtl="0">
              <a:spcBef>
                <a:spcPts val="1000"/>
              </a:spcBef>
              <a:spcAft>
                <a:spcPts val="1000"/>
              </a:spcAft>
              <a:buSzPts val="1400"/>
              <a:buNone/>
              <a:defRPr sz="1400">
                <a:solidFill>
                  <a:schemeClr val="lt1"/>
                </a:solidFill>
              </a:defRPr>
            </a:lvl9pPr>
          </a:lstStyle>
          <a:p>
            <a:endParaRPr/>
          </a:p>
        </p:txBody>
      </p:sp>
      <p:sp>
        <p:nvSpPr>
          <p:cNvPr id="169" name="Google Shape;169;p28"/>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p28"/>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p28"/>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2"/>
        <p:cNvGrpSpPr/>
        <p:nvPr/>
      </p:nvGrpSpPr>
      <p:grpSpPr>
        <a:xfrm>
          <a:off x="0" y="0"/>
          <a:ext cx="0" cy="0"/>
          <a:chOff x="0" y="0"/>
          <a:chExt cx="0" cy="0"/>
        </a:xfrm>
      </p:grpSpPr>
      <p:pic>
        <p:nvPicPr>
          <p:cNvPr id="173" name="Google Shape;173;p29"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74" name="Google Shape;174;p29"/>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800"/>
              <a:buFont typeface="Calibri"/>
              <a:buNone/>
              <a:defRPr sz="2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p29"/>
          <p:cNvSpPr txBox="1">
            <a:spLocks noGrp="1"/>
          </p:cNvSpPr>
          <p:nvPr>
            <p:ph type="body" idx="1"/>
          </p:nvPr>
        </p:nvSpPr>
        <p:spPr>
          <a:xfrm rot="5400000">
            <a:off x="2974950" y="-911199"/>
            <a:ext cx="2736900" cy="77724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76" name="Google Shape;176;p29"/>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29"/>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8" name="Google Shape;178;p29"/>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9"/>
        <p:cNvGrpSpPr/>
        <p:nvPr/>
      </p:nvGrpSpPr>
      <p:grpSpPr>
        <a:xfrm>
          <a:off x="0" y="0"/>
          <a:ext cx="0" cy="0"/>
          <a:chOff x="0" y="0"/>
          <a:chExt cx="0" cy="0"/>
        </a:xfrm>
      </p:grpSpPr>
      <p:pic>
        <p:nvPicPr>
          <p:cNvPr id="180" name="Google Shape;180;p30"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81" name="Google Shape;181;p30"/>
          <p:cNvSpPr txBox="1">
            <a:spLocks noGrp="1"/>
          </p:cNvSpPr>
          <p:nvPr>
            <p:ph type="title"/>
          </p:nvPr>
        </p:nvSpPr>
        <p:spPr>
          <a:xfrm rot="5400000">
            <a:off x="5448149" y="1561950"/>
            <a:ext cx="3886200" cy="1676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800"/>
              <a:buFont typeface="Calibri"/>
              <a:buNone/>
              <a:defRPr sz="2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p30"/>
          <p:cNvSpPr txBox="1">
            <a:spLocks noGrp="1"/>
          </p:cNvSpPr>
          <p:nvPr>
            <p:ph type="body" idx="1"/>
          </p:nvPr>
        </p:nvSpPr>
        <p:spPr>
          <a:xfrm rot="5400000">
            <a:off x="1509234" y="-594750"/>
            <a:ext cx="3886200" cy="59901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83" name="Google Shape;183;p30"/>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p30"/>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5" name="Google Shape;185;p30"/>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pic>
        <p:nvPicPr>
          <p:cNvPr id="193" name="Google Shape;193;p32" descr="Celestia-R1---OverlayContentSD.png"/>
          <p:cNvPicPr preferRelativeResize="0"/>
          <p:nvPr/>
        </p:nvPicPr>
        <p:blipFill rotWithShape="1">
          <a:blip r:embed="rId2">
            <a:alphaModFix/>
          </a:blip>
          <a:srcRect/>
          <a:stretch/>
        </p:blipFill>
        <p:spPr>
          <a:xfrm>
            <a:off x="13956" y="0"/>
            <a:ext cx="6838950" cy="5143500"/>
          </a:xfrm>
          <a:prstGeom prst="rect">
            <a:avLst/>
          </a:prstGeom>
          <a:noFill/>
          <a:ln>
            <a:noFill/>
          </a:ln>
        </p:spPr>
      </p:pic>
      <p:sp>
        <p:nvSpPr>
          <p:cNvPr id="194" name="Google Shape;194;p32"/>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2800"/>
              <a:buFont typeface="Calibri"/>
              <a:buNone/>
              <a:defRPr sz="2800"/>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32"/>
          <p:cNvSpPr txBox="1">
            <a:spLocks noGrp="1"/>
          </p:cNvSpPr>
          <p:nvPr>
            <p:ph type="body" idx="1"/>
          </p:nvPr>
        </p:nvSpPr>
        <p:spPr>
          <a:xfrm>
            <a:off x="457200" y="1606551"/>
            <a:ext cx="7772400" cy="2736900"/>
          </a:xfrm>
          <a:prstGeom prst="rect">
            <a:avLst/>
          </a:prstGeom>
          <a:noFill/>
          <a:ln>
            <a:noFill/>
          </a:ln>
        </p:spPr>
        <p:txBody>
          <a:bodyPr spcFirstLastPara="1" wrap="square" lIns="91425" tIns="45700" rIns="91425" bIns="45700" anchor="ctr" anchorCtr="0">
            <a:noAutofit/>
          </a:bodyPr>
          <a:lstStyle>
            <a:lvl1pPr marL="457200" lvl="0" indent="-342900" algn="l" rtl="0">
              <a:spcBef>
                <a:spcPts val="0"/>
              </a:spcBef>
              <a:spcAft>
                <a:spcPts val="0"/>
              </a:spcAft>
              <a:buSzPts val="1800"/>
              <a:buChar char="•"/>
              <a:defRPr/>
            </a:lvl1pPr>
            <a:lvl2pPr marL="914400" lvl="1" indent="-342900" algn="l" rtl="0">
              <a:spcBef>
                <a:spcPts val="1000"/>
              </a:spcBef>
              <a:spcAft>
                <a:spcPts val="0"/>
              </a:spcAft>
              <a:buSzPts val="1800"/>
              <a:buChar char="•"/>
              <a:defRPr/>
            </a:lvl2pPr>
            <a:lvl3pPr marL="1371600" lvl="2" indent="-342900" algn="l" rtl="0">
              <a:spcBef>
                <a:spcPts val="1000"/>
              </a:spcBef>
              <a:spcAft>
                <a:spcPts val="0"/>
              </a:spcAft>
              <a:buSzPts val="1800"/>
              <a:buChar char="•"/>
              <a:defRPr/>
            </a:lvl3pPr>
            <a:lvl4pPr marL="1828800" lvl="3" indent="-342900" algn="l" rtl="0">
              <a:spcBef>
                <a:spcPts val="1000"/>
              </a:spcBef>
              <a:spcAft>
                <a:spcPts val="0"/>
              </a:spcAft>
              <a:buSzPts val="1800"/>
              <a:buChar char="•"/>
              <a:defRPr/>
            </a:lvl4pPr>
            <a:lvl5pPr marL="2286000" lvl="4" indent="-342900" algn="l" rtl="0">
              <a:spcBef>
                <a:spcPts val="1000"/>
              </a:spcBef>
              <a:spcAft>
                <a:spcPts val="0"/>
              </a:spcAft>
              <a:buSzPts val="1800"/>
              <a:buChar char="•"/>
              <a:defRPr/>
            </a:lvl5pPr>
            <a:lvl6pPr marL="2743200" lvl="5" indent="-342900" algn="l" rtl="0">
              <a:spcBef>
                <a:spcPts val="1000"/>
              </a:spcBef>
              <a:spcAft>
                <a:spcPts val="0"/>
              </a:spcAft>
              <a:buSzPts val="1800"/>
              <a:buChar char="•"/>
              <a:defRPr/>
            </a:lvl6pPr>
            <a:lvl7pPr marL="3200400" lvl="6" indent="-342900" algn="l" rtl="0">
              <a:spcBef>
                <a:spcPts val="1000"/>
              </a:spcBef>
              <a:spcAft>
                <a:spcPts val="0"/>
              </a:spcAft>
              <a:buSzPts val="1800"/>
              <a:buChar char="•"/>
              <a:defRPr/>
            </a:lvl7pPr>
            <a:lvl8pPr marL="3657600" lvl="7" indent="-342900" algn="l" rtl="0">
              <a:spcBef>
                <a:spcPts val="1000"/>
              </a:spcBef>
              <a:spcAft>
                <a:spcPts val="0"/>
              </a:spcAft>
              <a:buSzPts val="1800"/>
              <a:buChar char="•"/>
              <a:defRPr/>
            </a:lvl8pPr>
            <a:lvl9pPr marL="4114800" lvl="8" indent="-342900" algn="l" rtl="0">
              <a:spcBef>
                <a:spcPts val="1000"/>
              </a:spcBef>
              <a:spcAft>
                <a:spcPts val="1000"/>
              </a:spcAft>
              <a:buSzPts val="1800"/>
              <a:buChar char="•"/>
              <a:defRPr/>
            </a:lvl9pPr>
          </a:lstStyle>
          <a:p>
            <a:endParaRPr/>
          </a:p>
        </p:txBody>
      </p:sp>
      <p:sp>
        <p:nvSpPr>
          <p:cNvPr id="196" name="Google Shape;196;p32"/>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7" name="Google Shape;197;p32"/>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8" name="Google Shape;198;p32"/>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06060"/>
            </a:gs>
            <a:gs pos="100000">
              <a:schemeClr val="dk2"/>
            </a:gs>
          </a:gsLst>
          <a:lin ang="4739965" scaled="0"/>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52" name="Google Shape;52;p13"/>
          <p:cNvSpPr txBox="1">
            <a:spLocks noGrp="1"/>
          </p:cNvSpPr>
          <p:nvPr>
            <p:ph type="body" idx="1"/>
          </p:nvPr>
        </p:nvSpPr>
        <p:spPr>
          <a:xfrm>
            <a:off x="457200" y="1606551"/>
            <a:ext cx="7772400" cy="2736900"/>
          </a:xfrm>
          <a:prstGeom prst="rect">
            <a:avLst/>
          </a:prstGeom>
          <a:noFill/>
          <a:ln>
            <a:noFill/>
          </a:ln>
        </p:spPr>
        <p:txBody>
          <a:bodyPr spcFirstLastPara="1" wrap="square" lIns="91425" tIns="45700" rIns="91425" bIns="45700" anchor="ctr" anchorCtr="0">
            <a:noAutofit/>
          </a:bodyPr>
          <a:lstStyle>
            <a:lvl1pPr marL="457200" marR="0" lvl="0" indent="-342900" algn="l" rtl="0">
              <a:spcBef>
                <a:spcPts val="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30200" algn="l" rtl="0">
              <a:spcBef>
                <a:spcPts val="10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2pPr>
            <a:lvl3pPr marL="1371600" marR="0" lvl="2" indent="-317500" algn="l" rtl="0">
              <a:spcBef>
                <a:spcPts val="10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3pPr>
            <a:lvl4pPr marL="1828800" marR="0" lvl="3"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5pPr>
            <a:lvl6pPr marL="2743200" marR="0" lvl="5"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6pPr>
            <a:lvl7pPr marL="3200400" marR="0" lvl="6"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7pPr>
            <a:lvl8pPr marL="3657600" marR="0" lvl="7" indent="-304800" algn="l" rtl="0">
              <a:spcBef>
                <a:spcPts val="10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8pPr>
            <a:lvl9pPr marL="4114800" marR="0" lvl="8" indent="-304800" algn="l" rtl="0">
              <a:spcBef>
                <a:spcPts val="1000"/>
              </a:spcBef>
              <a:spcAft>
                <a:spcPts val="100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Calibri"/>
                <a:ea typeface="Calibri"/>
                <a:cs typeface="Calibri"/>
                <a:sym typeface="Calibri"/>
              </a:defRPr>
            </a:lvl1pPr>
            <a:lvl2pPr marL="0" marR="0" lvl="1" indent="0" algn="r" rtl="0">
              <a:spcBef>
                <a:spcPts val="0"/>
              </a:spcBef>
              <a:buNone/>
              <a:defRPr sz="1000" b="0" i="0" u="none" strike="noStrike" cap="none">
                <a:solidFill>
                  <a:schemeClr val="lt1"/>
                </a:solidFill>
                <a:latin typeface="Calibri"/>
                <a:ea typeface="Calibri"/>
                <a:cs typeface="Calibri"/>
                <a:sym typeface="Calibri"/>
              </a:defRPr>
            </a:lvl2pPr>
            <a:lvl3pPr marL="0" marR="0" lvl="2" indent="0" algn="r" rtl="0">
              <a:spcBef>
                <a:spcPts val="0"/>
              </a:spcBef>
              <a:buNone/>
              <a:defRPr sz="1000" b="0" i="0" u="none" strike="noStrike" cap="none">
                <a:solidFill>
                  <a:schemeClr val="lt1"/>
                </a:solidFill>
                <a:latin typeface="Calibri"/>
                <a:ea typeface="Calibri"/>
                <a:cs typeface="Calibri"/>
                <a:sym typeface="Calibri"/>
              </a:defRPr>
            </a:lvl3pPr>
            <a:lvl4pPr marL="0" marR="0" lvl="3" indent="0" algn="r" rtl="0">
              <a:spcBef>
                <a:spcPts val="0"/>
              </a:spcBef>
              <a:buNone/>
              <a:defRPr sz="1000" b="0" i="0" u="none" strike="noStrike" cap="none">
                <a:solidFill>
                  <a:schemeClr val="lt1"/>
                </a:solidFill>
                <a:latin typeface="Calibri"/>
                <a:ea typeface="Calibri"/>
                <a:cs typeface="Calibri"/>
                <a:sym typeface="Calibri"/>
              </a:defRPr>
            </a:lvl4pPr>
            <a:lvl5pPr marL="0" marR="0" lvl="4" indent="0" algn="r" rtl="0">
              <a:spcBef>
                <a:spcPts val="0"/>
              </a:spcBef>
              <a:buNone/>
              <a:defRPr sz="1000" b="0" i="0" u="none" strike="noStrike" cap="none">
                <a:solidFill>
                  <a:schemeClr val="lt1"/>
                </a:solidFill>
                <a:latin typeface="Calibri"/>
                <a:ea typeface="Calibri"/>
                <a:cs typeface="Calibri"/>
                <a:sym typeface="Calibri"/>
              </a:defRPr>
            </a:lvl5pPr>
            <a:lvl6pPr marL="0" marR="0" lvl="5" indent="0" algn="r" rtl="0">
              <a:spcBef>
                <a:spcPts val="0"/>
              </a:spcBef>
              <a:buNone/>
              <a:defRPr sz="1000" b="0" i="0" u="none" strike="noStrike" cap="none">
                <a:solidFill>
                  <a:schemeClr val="lt1"/>
                </a:solidFill>
                <a:latin typeface="Calibri"/>
                <a:ea typeface="Calibri"/>
                <a:cs typeface="Calibri"/>
                <a:sym typeface="Calibri"/>
              </a:defRPr>
            </a:lvl6pPr>
            <a:lvl7pPr marL="0" marR="0" lvl="6" indent="0" algn="r" rtl="0">
              <a:spcBef>
                <a:spcPts val="0"/>
              </a:spcBef>
              <a:buNone/>
              <a:defRPr sz="1000" b="0" i="0" u="none" strike="noStrike" cap="none">
                <a:solidFill>
                  <a:schemeClr val="lt1"/>
                </a:solidFill>
                <a:latin typeface="Calibri"/>
                <a:ea typeface="Calibri"/>
                <a:cs typeface="Calibri"/>
                <a:sym typeface="Calibri"/>
              </a:defRPr>
            </a:lvl7pPr>
            <a:lvl8pPr marL="0" marR="0" lvl="7" indent="0" algn="r" rtl="0">
              <a:spcBef>
                <a:spcPts val="0"/>
              </a:spcBef>
              <a:buNone/>
              <a:defRPr sz="1000" b="0" i="0" u="none" strike="noStrike" cap="none">
                <a:solidFill>
                  <a:schemeClr val="lt1"/>
                </a:solidFill>
                <a:latin typeface="Calibri"/>
                <a:ea typeface="Calibri"/>
                <a:cs typeface="Calibri"/>
                <a:sym typeface="Calibri"/>
              </a:defRPr>
            </a:lvl8pPr>
            <a:lvl9pPr marL="0" marR="0" lvl="8" indent="0" algn="r" rtl="0">
              <a:spcBef>
                <a:spcPts val="0"/>
              </a:spcBef>
              <a:buNone/>
              <a:defRPr sz="10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F3F3F3"/>
            </a:gs>
          </a:gsLst>
          <a:lin ang="4739965" scaled="0"/>
        </a:gradFill>
        <a:effectLst/>
      </p:bgPr>
    </p:bg>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457200" y="457201"/>
            <a:ext cx="7772400" cy="109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8" name="Google Shape;188;p31"/>
          <p:cNvSpPr txBox="1">
            <a:spLocks noGrp="1"/>
          </p:cNvSpPr>
          <p:nvPr>
            <p:ph type="body" idx="1"/>
          </p:nvPr>
        </p:nvSpPr>
        <p:spPr>
          <a:xfrm>
            <a:off x="457200" y="1606551"/>
            <a:ext cx="7772400" cy="2736900"/>
          </a:xfrm>
          <a:prstGeom prst="rect">
            <a:avLst/>
          </a:prstGeom>
          <a:noFill/>
          <a:ln>
            <a:noFill/>
          </a:ln>
        </p:spPr>
        <p:txBody>
          <a:bodyPr spcFirstLastPara="1" wrap="square" lIns="91425" tIns="45700" rIns="91425" bIns="45700" anchor="ctr" anchorCtr="0">
            <a:noAutofit/>
          </a:bodyPr>
          <a:lstStyle>
            <a:lvl1pPr marL="457200" marR="0" lvl="0"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2pPr>
            <a:lvl3pPr marL="1371600" marR="0" lvl="2" indent="-317500" algn="l" rtl="0">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10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1000"/>
              </a:spcBef>
              <a:spcAft>
                <a:spcPts val="100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9pPr>
          </a:lstStyle>
          <a:p>
            <a:endParaRPr/>
          </a:p>
        </p:txBody>
      </p:sp>
      <p:sp>
        <p:nvSpPr>
          <p:cNvPr id="189" name="Google Shape;189;p31"/>
          <p:cNvSpPr txBox="1">
            <a:spLocks noGrp="1"/>
          </p:cNvSpPr>
          <p:nvPr>
            <p:ph type="dt" idx="10"/>
          </p:nvPr>
        </p:nvSpPr>
        <p:spPr>
          <a:xfrm>
            <a:off x="6523712" y="4402932"/>
            <a:ext cx="1212300" cy="2832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 name="Google Shape;190;p31"/>
          <p:cNvSpPr txBox="1">
            <a:spLocks noGrp="1"/>
          </p:cNvSpPr>
          <p:nvPr>
            <p:ph type="ftr" idx="11"/>
          </p:nvPr>
        </p:nvSpPr>
        <p:spPr>
          <a:xfrm>
            <a:off x="457200" y="4402932"/>
            <a:ext cx="5990400" cy="283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1" name="Google Shape;191;p31"/>
          <p:cNvSpPr txBox="1">
            <a:spLocks noGrp="1"/>
          </p:cNvSpPr>
          <p:nvPr>
            <p:ph type="sldNum" idx="12"/>
          </p:nvPr>
        </p:nvSpPr>
        <p:spPr>
          <a:xfrm>
            <a:off x="7812085" y="4402932"/>
            <a:ext cx="417600" cy="283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hyperlink" Target="https://www.npr.org/2020/12/14/946189526/michigan-gov-whitmer-comments-on-covid-19-vaccine-rollout" TargetMode="External"/><Relationship Id="rId4" Type="http://schemas.openxmlformats.org/officeDocument/2006/relationships/hyperlink" Target="https://www.npr.org/sections/biden-transition-updates/2020/12/14/945517402/electors-across-the-country-vote-for-president-what-you-need-to-kno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pic>
        <p:nvPicPr>
          <p:cNvPr id="203" name="Google Shape;203;p33"/>
          <p:cNvPicPr preferRelativeResize="0"/>
          <p:nvPr/>
        </p:nvPicPr>
        <p:blipFill>
          <a:blip r:embed="rId3">
            <a:alphaModFix/>
          </a:blip>
          <a:stretch>
            <a:fillRect/>
          </a:stretch>
        </p:blipFill>
        <p:spPr>
          <a:xfrm>
            <a:off x="152400" y="688613"/>
            <a:ext cx="8839198" cy="3004266"/>
          </a:xfrm>
          <a:prstGeom prst="rect">
            <a:avLst/>
          </a:prstGeom>
          <a:noFill/>
          <a:ln>
            <a:noFill/>
          </a:ln>
        </p:spPr>
      </p:pic>
      <p:pic>
        <p:nvPicPr>
          <p:cNvPr id="204" name="Google Shape;204;p33"/>
          <p:cNvPicPr preferRelativeResize="0"/>
          <p:nvPr/>
        </p:nvPicPr>
        <p:blipFill>
          <a:blip r:embed="rId4">
            <a:alphaModFix/>
          </a:blip>
          <a:stretch>
            <a:fillRect/>
          </a:stretch>
        </p:blipFill>
        <p:spPr>
          <a:xfrm>
            <a:off x="3475763" y="3737429"/>
            <a:ext cx="2192487" cy="7648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3"/>
        <p:cNvGrpSpPr/>
        <p:nvPr/>
      </p:nvGrpSpPr>
      <p:grpSpPr>
        <a:xfrm>
          <a:off x="0" y="0"/>
          <a:ext cx="0" cy="0"/>
          <a:chOff x="0" y="0"/>
          <a:chExt cx="0" cy="0"/>
        </a:xfrm>
      </p:grpSpPr>
      <p:pic>
        <p:nvPicPr>
          <p:cNvPr id="264" name="Google Shape;264;p42"/>
          <p:cNvPicPr preferRelativeResize="0"/>
          <p:nvPr/>
        </p:nvPicPr>
        <p:blipFill>
          <a:blip r:embed="rId3">
            <a:alphaModFix/>
          </a:blip>
          <a:stretch>
            <a:fillRect/>
          </a:stretch>
        </p:blipFill>
        <p:spPr>
          <a:xfrm>
            <a:off x="2971075" y="152400"/>
            <a:ext cx="3201859"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8"/>
        <p:cNvGrpSpPr/>
        <p:nvPr/>
      </p:nvGrpSpPr>
      <p:grpSpPr>
        <a:xfrm>
          <a:off x="0" y="0"/>
          <a:ext cx="0" cy="0"/>
          <a:chOff x="0" y="0"/>
          <a:chExt cx="0" cy="0"/>
        </a:xfrm>
      </p:grpSpPr>
      <p:pic>
        <p:nvPicPr>
          <p:cNvPr id="269" name="Google Shape;269;p43"/>
          <p:cNvPicPr preferRelativeResize="0"/>
          <p:nvPr/>
        </p:nvPicPr>
        <p:blipFill>
          <a:blip r:embed="rId3">
            <a:alphaModFix/>
          </a:blip>
          <a:stretch>
            <a:fillRect/>
          </a:stretch>
        </p:blipFill>
        <p:spPr>
          <a:xfrm>
            <a:off x="2757838" y="152400"/>
            <a:ext cx="3628314" cy="48386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3"/>
        <p:cNvGrpSpPr/>
        <p:nvPr/>
      </p:nvGrpSpPr>
      <p:grpSpPr>
        <a:xfrm>
          <a:off x="0" y="0"/>
          <a:ext cx="0" cy="0"/>
          <a:chOff x="0" y="0"/>
          <a:chExt cx="0" cy="0"/>
        </a:xfrm>
      </p:grpSpPr>
      <p:pic>
        <p:nvPicPr>
          <p:cNvPr id="274" name="Google Shape;274;p44"/>
          <p:cNvPicPr preferRelativeResize="0"/>
          <p:nvPr/>
        </p:nvPicPr>
        <p:blipFill>
          <a:blip r:embed="rId3">
            <a:alphaModFix/>
          </a:blip>
          <a:stretch>
            <a:fillRect/>
          </a:stretch>
        </p:blipFill>
        <p:spPr>
          <a:xfrm>
            <a:off x="2152650" y="152400"/>
            <a:ext cx="4838702" cy="4838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8"/>
        <p:cNvGrpSpPr/>
        <p:nvPr/>
      </p:nvGrpSpPr>
      <p:grpSpPr>
        <a:xfrm>
          <a:off x="0" y="0"/>
          <a:ext cx="0" cy="0"/>
          <a:chOff x="0" y="0"/>
          <a:chExt cx="0" cy="0"/>
        </a:xfrm>
      </p:grpSpPr>
      <p:pic>
        <p:nvPicPr>
          <p:cNvPr id="279" name="Google Shape;279;p45"/>
          <p:cNvPicPr preferRelativeResize="0"/>
          <p:nvPr/>
        </p:nvPicPr>
        <p:blipFill>
          <a:blip r:embed="rId3">
            <a:alphaModFix/>
          </a:blip>
          <a:stretch>
            <a:fillRect/>
          </a:stretch>
        </p:blipFill>
        <p:spPr>
          <a:xfrm>
            <a:off x="1044150" y="152400"/>
            <a:ext cx="7055703" cy="4838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3"/>
        <p:cNvGrpSpPr/>
        <p:nvPr/>
      </p:nvGrpSpPr>
      <p:grpSpPr>
        <a:xfrm>
          <a:off x="0" y="0"/>
          <a:ext cx="0" cy="0"/>
          <a:chOff x="0" y="0"/>
          <a:chExt cx="0" cy="0"/>
        </a:xfrm>
      </p:grpSpPr>
      <p:pic>
        <p:nvPicPr>
          <p:cNvPr id="284" name="Google Shape;284;p46"/>
          <p:cNvPicPr preferRelativeResize="0"/>
          <p:nvPr/>
        </p:nvPicPr>
        <p:blipFill>
          <a:blip r:embed="rId3">
            <a:alphaModFix amt="58999"/>
          </a:blip>
          <a:stretch>
            <a:fillRect/>
          </a:stretch>
        </p:blipFill>
        <p:spPr>
          <a:xfrm>
            <a:off x="0" y="0"/>
            <a:ext cx="9235375" cy="5198700"/>
          </a:xfrm>
          <a:prstGeom prst="rect">
            <a:avLst/>
          </a:prstGeom>
          <a:noFill/>
          <a:ln>
            <a:noFill/>
          </a:ln>
        </p:spPr>
      </p:pic>
      <p:pic>
        <p:nvPicPr>
          <p:cNvPr id="285" name="Google Shape;285;p46"/>
          <p:cNvPicPr preferRelativeResize="0"/>
          <p:nvPr/>
        </p:nvPicPr>
        <p:blipFill>
          <a:blip r:embed="rId4">
            <a:alphaModFix/>
          </a:blip>
          <a:stretch>
            <a:fillRect/>
          </a:stretch>
        </p:blipFill>
        <p:spPr>
          <a:xfrm>
            <a:off x="1298763" y="152400"/>
            <a:ext cx="6546478"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9"/>
        <p:cNvGrpSpPr/>
        <p:nvPr/>
      </p:nvGrpSpPr>
      <p:grpSpPr>
        <a:xfrm>
          <a:off x="0" y="0"/>
          <a:ext cx="0" cy="0"/>
          <a:chOff x="0" y="0"/>
          <a:chExt cx="0" cy="0"/>
        </a:xfrm>
      </p:grpSpPr>
      <p:pic>
        <p:nvPicPr>
          <p:cNvPr id="290" name="Google Shape;290;p47"/>
          <p:cNvPicPr preferRelativeResize="0"/>
          <p:nvPr/>
        </p:nvPicPr>
        <p:blipFill>
          <a:blip r:embed="rId3">
            <a:alphaModFix amt="58999"/>
          </a:blip>
          <a:stretch>
            <a:fillRect/>
          </a:stretch>
        </p:blipFill>
        <p:spPr>
          <a:xfrm>
            <a:off x="0" y="-1"/>
            <a:ext cx="9235375" cy="6534150"/>
          </a:xfrm>
          <a:prstGeom prst="rect">
            <a:avLst/>
          </a:prstGeom>
          <a:noFill/>
          <a:ln>
            <a:noFill/>
          </a:ln>
        </p:spPr>
      </p:pic>
      <p:sp>
        <p:nvSpPr>
          <p:cNvPr id="291" name="Google Shape;291;p47"/>
          <p:cNvSpPr txBox="1"/>
          <p:nvPr/>
        </p:nvSpPr>
        <p:spPr>
          <a:xfrm>
            <a:off x="857250" y="841200"/>
            <a:ext cx="7683300" cy="403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800" b="1">
              <a:solidFill>
                <a:srgbClr val="333333"/>
              </a:solidFill>
              <a:highlight>
                <a:srgbClr val="FFFFFF"/>
              </a:highlight>
              <a:latin typeface="Times New Roman"/>
              <a:ea typeface="Times New Roman"/>
              <a:cs typeface="Times New Roman"/>
              <a:sym typeface="Times New Roman"/>
            </a:endParaRPr>
          </a:p>
          <a:p>
            <a:pPr marL="0" lvl="0" indent="0" algn="l" rtl="0">
              <a:lnSpc>
                <a:spcPct val="100000"/>
              </a:lnSpc>
              <a:spcBef>
                <a:spcPts val="1100"/>
              </a:spcBef>
              <a:spcAft>
                <a:spcPts val="0"/>
              </a:spcAft>
              <a:buClr>
                <a:schemeClr val="dk1"/>
              </a:buClr>
              <a:buSzPts val="1100"/>
              <a:buFont typeface="Arial"/>
              <a:buNone/>
            </a:pPr>
            <a:r>
              <a:rPr lang="en" sz="2700" b="1">
                <a:solidFill>
                  <a:srgbClr val="303030"/>
                </a:solidFill>
                <a:highlight>
                  <a:srgbClr val="FFFFFF"/>
                </a:highlight>
                <a:latin typeface="Times New Roman"/>
                <a:ea typeface="Times New Roman"/>
                <a:cs typeface="Times New Roman"/>
                <a:sym typeface="Times New Roman"/>
              </a:rPr>
              <a:t>Closed-door meeting for electors sparks controversy, safety concerns</a:t>
            </a:r>
            <a:endParaRPr sz="2700" b="1">
              <a:solidFill>
                <a:srgbClr val="333333"/>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rgbClr val="444444"/>
                </a:solidFill>
                <a:latin typeface="Times New Roman"/>
                <a:ea typeface="Times New Roman"/>
                <a:cs typeface="Times New Roman"/>
                <a:sym typeface="Times New Roman"/>
              </a:rPr>
              <a:t>December 12, 2020</a:t>
            </a:r>
            <a:endParaRPr sz="500">
              <a:solidFill>
                <a:srgbClr val="444444"/>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00">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700">
              <a:solidFill>
                <a:schemeClr val="dk1"/>
              </a:solidFill>
              <a:highlight>
                <a:srgbClr val="FFFF00"/>
              </a:highlight>
              <a:latin typeface="Calibri"/>
              <a:ea typeface="Calibri"/>
              <a:cs typeface="Calibri"/>
              <a:sym typeface="Calibri"/>
            </a:endParaRPr>
          </a:p>
          <a:p>
            <a:pPr marL="139700" marR="139700" lvl="0" indent="0" algn="l" rtl="0">
              <a:lnSpc>
                <a:spcPct val="100000"/>
              </a:lnSpc>
              <a:spcBef>
                <a:spcPts val="0"/>
              </a:spcBef>
              <a:spcAft>
                <a:spcPts val="0"/>
              </a:spcAft>
              <a:buClr>
                <a:schemeClr val="dk1"/>
              </a:buClr>
              <a:buSzPts val="1100"/>
              <a:buFont typeface="Arial"/>
              <a:buNone/>
            </a:pPr>
            <a:r>
              <a:rPr lang="en" sz="2450">
                <a:solidFill>
                  <a:srgbClr val="303030"/>
                </a:solidFill>
                <a:highlight>
                  <a:srgbClr val="FFFFFF"/>
                </a:highlight>
                <a:latin typeface="Georgia"/>
                <a:ea typeface="Georgia"/>
                <a:cs typeface="Georgia"/>
                <a:sym typeface="Georgia"/>
              </a:rPr>
              <a:t>Democrats and electors said the meeting is being done without people in the gallery of the state Senate chamber and the building closed due to security reasons given the political climate and </a:t>
            </a:r>
            <a:r>
              <a:rPr lang="en" sz="2450">
                <a:solidFill>
                  <a:srgbClr val="303030"/>
                </a:solidFill>
                <a:highlight>
                  <a:srgbClr val="FFFF00"/>
                </a:highlight>
                <a:latin typeface="Georgia"/>
                <a:ea typeface="Georgia"/>
                <a:cs typeface="Georgia"/>
                <a:sym typeface="Georgia"/>
              </a:rPr>
              <a:t>COVID-19 restrictions.</a:t>
            </a:r>
            <a:endParaRPr sz="2850">
              <a:solidFill>
                <a:srgbClr val="222222"/>
              </a:solidFill>
              <a:highlight>
                <a:srgbClr val="FFFF00"/>
              </a:highlight>
              <a:latin typeface="Times New Roman"/>
              <a:ea typeface="Times New Roman"/>
              <a:cs typeface="Times New Roman"/>
              <a:sym typeface="Times New Roman"/>
            </a:endParaRPr>
          </a:p>
          <a:p>
            <a:pPr marL="0" lvl="0" indent="0" algn="l" rtl="0">
              <a:spcBef>
                <a:spcPts val="2400"/>
              </a:spcBef>
              <a:spcAft>
                <a:spcPts val="0"/>
              </a:spcAft>
              <a:buNone/>
            </a:pPr>
            <a:endParaRPr sz="2000">
              <a:latin typeface="Times New Roman"/>
              <a:ea typeface="Times New Roman"/>
              <a:cs typeface="Times New Roman"/>
              <a:sym typeface="Times New Roman"/>
            </a:endParaRPr>
          </a:p>
        </p:txBody>
      </p:sp>
      <p:pic>
        <p:nvPicPr>
          <p:cNvPr id="292" name="Google Shape;292;p47"/>
          <p:cNvPicPr preferRelativeResize="0"/>
          <p:nvPr/>
        </p:nvPicPr>
        <p:blipFill rotWithShape="1">
          <a:blip r:embed="rId4">
            <a:alphaModFix/>
          </a:blip>
          <a:srcRect r="8500"/>
          <a:stretch/>
        </p:blipFill>
        <p:spPr>
          <a:xfrm>
            <a:off x="992325" y="507225"/>
            <a:ext cx="3333324" cy="612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6"/>
        <p:cNvGrpSpPr/>
        <p:nvPr/>
      </p:nvGrpSpPr>
      <p:grpSpPr>
        <a:xfrm>
          <a:off x="0" y="0"/>
          <a:ext cx="0" cy="0"/>
          <a:chOff x="0" y="0"/>
          <a:chExt cx="0" cy="0"/>
        </a:xfrm>
      </p:grpSpPr>
      <p:pic>
        <p:nvPicPr>
          <p:cNvPr id="297" name="Google Shape;297;p48"/>
          <p:cNvPicPr preferRelativeResize="0"/>
          <p:nvPr/>
        </p:nvPicPr>
        <p:blipFill>
          <a:blip r:embed="rId3">
            <a:alphaModFix amt="58999"/>
          </a:blip>
          <a:stretch>
            <a:fillRect/>
          </a:stretch>
        </p:blipFill>
        <p:spPr>
          <a:xfrm>
            <a:off x="0" y="-1"/>
            <a:ext cx="9235375" cy="6534150"/>
          </a:xfrm>
          <a:prstGeom prst="rect">
            <a:avLst/>
          </a:prstGeom>
          <a:noFill/>
          <a:ln>
            <a:noFill/>
          </a:ln>
        </p:spPr>
      </p:pic>
      <p:sp>
        <p:nvSpPr>
          <p:cNvPr id="298" name="Google Shape;298;p48"/>
          <p:cNvSpPr txBox="1"/>
          <p:nvPr/>
        </p:nvSpPr>
        <p:spPr>
          <a:xfrm>
            <a:off x="857250" y="841200"/>
            <a:ext cx="7683300" cy="403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800" b="1">
              <a:solidFill>
                <a:srgbClr val="333333"/>
              </a:solidFill>
              <a:highlight>
                <a:srgbClr val="FFFFFF"/>
              </a:highlight>
              <a:latin typeface="Times New Roman"/>
              <a:ea typeface="Times New Roman"/>
              <a:cs typeface="Times New Roman"/>
              <a:sym typeface="Times New Roman"/>
            </a:endParaRPr>
          </a:p>
          <a:p>
            <a:pPr marL="0" lvl="0" indent="0" algn="l" rtl="0">
              <a:lnSpc>
                <a:spcPct val="100000"/>
              </a:lnSpc>
              <a:spcBef>
                <a:spcPts val="1100"/>
              </a:spcBef>
              <a:spcAft>
                <a:spcPts val="0"/>
              </a:spcAft>
              <a:buClr>
                <a:schemeClr val="dk1"/>
              </a:buClr>
              <a:buSzPts val="1100"/>
              <a:buFont typeface="Arial"/>
              <a:buNone/>
            </a:pPr>
            <a:r>
              <a:rPr lang="en" sz="2700" b="1">
                <a:solidFill>
                  <a:srgbClr val="333333"/>
                </a:solidFill>
                <a:highlight>
                  <a:srgbClr val="FFFFFF"/>
                </a:highlight>
                <a:latin typeface="Times New Roman"/>
                <a:ea typeface="Times New Roman"/>
                <a:cs typeface="Times New Roman"/>
                <a:sym typeface="Times New Roman"/>
              </a:rPr>
              <a:t>Michigan Gov. Whitmer Addresses Security Threat To Electoral College Vote</a:t>
            </a:r>
            <a:endParaRPr sz="3900" b="1">
              <a:solidFill>
                <a:srgbClr val="111111"/>
              </a:solidFill>
              <a:latin typeface="Times New Roman"/>
              <a:ea typeface="Times New Roman"/>
              <a:cs typeface="Times New Roman"/>
              <a:sym typeface="Times New Roman"/>
            </a:endParaRPr>
          </a:p>
          <a:p>
            <a:pPr marL="0" lvl="0" indent="0" algn="l" rtl="0">
              <a:lnSpc>
                <a:spcPct val="115000"/>
              </a:lnSpc>
              <a:spcBef>
                <a:spcPts val="1100"/>
              </a:spcBef>
              <a:spcAft>
                <a:spcPts val="0"/>
              </a:spcAft>
              <a:buClr>
                <a:schemeClr val="dk1"/>
              </a:buClr>
              <a:buSzPts val="1100"/>
              <a:buFont typeface="Arial"/>
              <a:buNone/>
            </a:pPr>
            <a:r>
              <a:rPr lang="en">
                <a:solidFill>
                  <a:srgbClr val="444444"/>
                </a:solidFill>
                <a:latin typeface="Times New Roman"/>
                <a:ea typeface="Times New Roman"/>
                <a:cs typeface="Times New Roman"/>
                <a:sym typeface="Times New Roman"/>
              </a:rPr>
              <a:t>December 14, 2020</a:t>
            </a:r>
            <a:endParaRPr>
              <a:solidFill>
                <a:srgbClr val="444444"/>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500">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500">
              <a:solidFill>
                <a:schemeClr val="dk1"/>
              </a:solidFill>
              <a:highlight>
                <a:srgbClr val="FFFF00"/>
              </a:highlight>
              <a:latin typeface="Calibri"/>
              <a:ea typeface="Calibri"/>
              <a:cs typeface="Calibri"/>
              <a:sym typeface="Calibri"/>
            </a:endParaRPr>
          </a:p>
          <a:p>
            <a:pPr marL="139700" marR="139700" lvl="0" indent="0" algn="l" rtl="0">
              <a:lnSpc>
                <a:spcPct val="100000"/>
              </a:lnSpc>
              <a:spcBef>
                <a:spcPts val="0"/>
              </a:spcBef>
              <a:spcAft>
                <a:spcPts val="0"/>
              </a:spcAft>
              <a:buClr>
                <a:schemeClr val="dk1"/>
              </a:buClr>
              <a:buSzPts val="1100"/>
              <a:buFont typeface="Arial"/>
              <a:buNone/>
            </a:pPr>
            <a:r>
              <a:rPr lang="en" sz="1700">
                <a:solidFill>
                  <a:srgbClr val="333333"/>
                </a:solidFill>
                <a:latin typeface="Georgia"/>
                <a:ea typeface="Georgia"/>
                <a:cs typeface="Georgia"/>
                <a:sym typeface="Georgia"/>
              </a:rPr>
              <a:t>On Monday morning, as electors began to convene in their respective states around the country </a:t>
            </a:r>
            <a:r>
              <a:rPr lang="en" sz="1700">
                <a:solidFill>
                  <a:srgbClr val="5076B8"/>
                </a:solidFill>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to vote for president</a:t>
            </a:r>
            <a:r>
              <a:rPr lang="en" sz="1700">
                <a:solidFill>
                  <a:srgbClr val="333333"/>
                </a:solidFill>
                <a:latin typeface="Georgia"/>
                <a:ea typeface="Georgia"/>
                <a:cs typeface="Georgia"/>
                <a:sym typeface="Georgia"/>
              </a:rPr>
              <a:t>, Michigan Gov. Gretchen Whitmer </a:t>
            </a:r>
            <a:r>
              <a:rPr lang="en" sz="1700">
                <a:solidFill>
                  <a:srgbClr val="5076B8"/>
                </a:solidFill>
                <a:uFill>
                  <a:noFill/>
                </a:uFill>
                <a:latin typeface="Georgia"/>
                <a:ea typeface="Georgia"/>
                <a:cs typeface="Georgia"/>
                <a:sym typeface="Georgia"/>
                <a:hlinkClick r:id="rId5">
                  <a:extLst>
                    <a:ext uri="{A12FA001-AC4F-418D-AE19-62706E023703}">
                      <ahyp:hlinkClr xmlns:ahyp="http://schemas.microsoft.com/office/drawing/2018/hyperlinkcolor" val="tx"/>
                    </a:ext>
                  </a:extLst>
                </a:hlinkClick>
              </a:rPr>
              <a:t>told NPR</a:t>
            </a:r>
            <a:r>
              <a:rPr lang="en" sz="1700">
                <a:solidFill>
                  <a:srgbClr val="333333"/>
                </a:solidFill>
                <a:latin typeface="Georgia"/>
                <a:ea typeface="Georgia"/>
                <a:cs typeface="Georgia"/>
                <a:sym typeface="Georgia"/>
              </a:rPr>
              <a:t>'s</a:t>
            </a:r>
            <a:r>
              <a:rPr lang="en" sz="1700" i="1">
                <a:solidFill>
                  <a:srgbClr val="333333"/>
                </a:solidFill>
                <a:latin typeface="Georgia"/>
                <a:ea typeface="Georgia"/>
                <a:cs typeface="Georgia"/>
                <a:sym typeface="Georgia"/>
              </a:rPr>
              <a:t> Morning Edition </a:t>
            </a:r>
            <a:r>
              <a:rPr lang="en" sz="1700">
                <a:solidFill>
                  <a:srgbClr val="333333"/>
                </a:solidFill>
                <a:latin typeface="Georgia"/>
                <a:ea typeface="Georgia"/>
                <a:cs typeface="Georgia"/>
                <a:sym typeface="Georgia"/>
              </a:rPr>
              <a:t>that her state's electors would cast their votes within a</a:t>
            </a:r>
            <a:r>
              <a:rPr lang="en" sz="1700">
                <a:solidFill>
                  <a:srgbClr val="333333"/>
                </a:solidFill>
                <a:highlight>
                  <a:srgbClr val="FFFF00"/>
                </a:highlight>
                <a:latin typeface="Georgia"/>
                <a:ea typeface="Georgia"/>
                <a:cs typeface="Georgia"/>
                <a:sym typeface="Georgia"/>
              </a:rPr>
              <a:t> closed capitol building</a:t>
            </a:r>
            <a:r>
              <a:rPr lang="en" sz="1700">
                <a:solidFill>
                  <a:srgbClr val="333333"/>
                </a:solidFill>
                <a:latin typeface="Georgia"/>
                <a:ea typeface="Georgia"/>
                <a:cs typeface="Georgia"/>
                <a:sym typeface="Georgia"/>
              </a:rPr>
              <a:t>, citing a </a:t>
            </a:r>
            <a:r>
              <a:rPr lang="en" sz="1700">
                <a:solidFill>
                  <a:srgbClr val="333333"/>
                </a:solidFill>
                <a:highlight>
                  <a:srgbClr val="FFFF00"/>
                </a:highlight>
                <a:latin typeface="Georgia"/>
                <a:ea typeface="Georgia"/>
                <a:cs typeface="Georgia"/>
                <a:sym typeface="Georgia"/>
              </a:rPr>
              <a:t>"security issue."</a:t>
            </a:r>
            <a:endParaRPr sz="600">
              <a:solidFill>
                <a:srgbClr val="333333"/>
              </a:solidFill>
              <a:highlight>
                <a:srgbClr val="FFFF00"/>
              </a:highlight>
              <a:latin typeface="Georgia"/>
              <a:ea typeface="Georgia"/>
              <a:cs typeface="Georgia"/>
              <a:sym typeface="Georgia"/>
            </a:endParaRPr>
          </a:p>
          <a:p>
            <a:pPr marL="139700" marR="139700" lvl="0" indent="0" algn="l" rtl="0">
              <a:lnSpc>
                <a:spcPct val="100000"/>
              </a:lnSpc>
              <a:spcBef>
                <a:spcPts val="2400"/>
              </a:spcBef>
              <a:spcAft>
                <a:spcPts val="0"/>
              </a:spcAft>
              <a:buClr>
                <a:schemeClr val="dk1"/>
              </a:buClr>
              <a:buSzPts val="1100"/>
              <a:buFont typeface="Arial"/>
              <a:buNone/>
            </a:pPr>
            <a:r>
              <a:rPr lang="en" sz="1700">
                <a:solidFill>
                  <a:srgbClr val="333333"/>
                </a:solidFill>
                <a:highlight>
                  <a:srgbClr val="FFFF00"/>
                </a:highlight>
                <a:latin typeface="Georgia"/>
                <a:ea typeface="Georgia"/>
                <a:cs typeface="Georgia"/>
                <a:sym typeface="Georgia"/>
              </a:rPr>
              <a:t>"We know that today's an important day," Whitmer said. "We've always been mindful that it's going to be necessary to make sure everyone is safe."</a:t>
            </a:r>
            <a:endParaRPr sz="1700">
              <a:solidFill>
                <a:srgbClr val="333333"/>
              </a:solidFill>
              <a:highlight>
                <a:srgbClr val="FFFF00"/>
              </a:highlight>
              <a:latin typeface="Georgia"/>
              <a:ea typeface="Georgia"/>
              <a:cs typeface="Georgia"/>
              <a:sym typeface="Georgia"/>
            </a:endParaRPr>
          </a:p>
          <a:p>
            <a:pPr marL="0" lvl="0" indent="0" algn="l" rtl="0">
              <a:lnSpc>
                <a:spcPct val="115000"/>
              </a:lnSpc>
              <a:spcBef>
                <a:spcPts val="2400"/>
              </a:spcBef>
              <a:spcAft>
                <a:spcPts val="0"/>
              </a:spcAft>
              <a:buClr>
                <a:schemeClr val="dk1"/>
              </a:buClr>
              <a:buSzPts val="1100"/>
              <a:buFont typeface="Arial"/>
              <a:buNone/>
            </a:pPr>
            <a:endParaRPr sz="1750">
              <a:solidFill>
                <a:srgbClr val="222222"/>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2000">
              <a:latin typeface="Times New Roman"/>
              <a:ea typeface="Times New Roman"/>
              <a:cs typeface="Times New Roman"/>
              <a:sym typeface="Times New Roman"/>
            </a:endParaRPr>
          </a:p>
        </p:txBody>
      </p:sp>
      <p:pic>
        <p:nvPicPr>
          <p:cNvPr id="299" name="Google Shape;299;p48"/>
          <p:cNvPicPr preferRelativeResize="0"/>
          <p:nvPr/>
        </p:nvPicPr>
        <p:blipFill>
          <a:blip r:embed="rId6">
            <a:alphaModFix/>
          </a:blip>
          <a:stretch>
            <a:fillRect/>
          </a:stretch>
        </p:blipFill>
        <p:spPr>
          <a:xfrm>
            <a:off x="857250" y="331875"/>
            <a:ext cx="2476100" cy="806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3"/>
        <p:cNvGrpSpPr/>
        <p:nvPr/>
      </p:nvGrpSpPr>
      <p:grpSpPr>
        <a:xfrm>
          <a:off x="0" y="0"/>
          <a:ext cx="0" cy="0"/>
          <a:chOff x="0" y="0"/>
          <a:chExt cx="0" cy="0"/>
        </a:xfrm>
      </p:grpSpPr>
      <p:pic>
        <p:nvPicPr>
          <p:cNvPr id="304" name="Google Shape;304;p49"/>
          <p:cNvPicPr preferRelativeResize="0"/>
          <p:nvPr/>
        </p:nvPicPr>
        <p:blipFill>
          <a:blip r:embed="rId3">
            <a:alphaModFix/>
          </a:blip>
          <a:stretch>
            <a:fillRect/>
          </a:stretch>
        </p:blipFill>
        <p:spPr>
          <a:xfrm>
            <a:off x="152400" y="152400"/>
            <a:ext cx="8808761" cy="4838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8"/>
        <p:cNvGrpSpPr/>
        <p:nvPr/>
      </p:nvGrpSpPr>
      <p:grpSpPr>
        <a:xfrm>
          <a:off x="0" y="0"/>
          <a:ext cx="0" cy="0"/>
          <a:chOff x="0" y="0"/>
          <a:chExt cx="0" cy="0"/>
        </a:xfrm>
      </p:grpSpPr>
      <p:pic>
        <p:nvPicPr>
          <p:cNvPr id="309" name="Google Shape;309;p50"/>
          <p:cNvPicPr preferRelativeResize="0"/>
          <p:nvPr/>
        </p:nvPicPr>
        <p:blipFill>
          <a:blip r:embed="rId3">
            <a:alphaModFix amt="58999"/>
          </a:blip>
          <a:stretch>
            <a:fillRect/>
          </a:stretch>
        </p:blipFill>
        <p:spPr>
          <a:xfrm>
            <a:off x="0" y="-1"/>
            <a:ext cx="9235375" cy="6534150"/>
          </a:xfrm>
          <a:prstGeom prst="rect">
            <a:avLst/>
          </a:prstGeom>
          <a:noFill/>
          <a:ln>
            <a:noFill/>
          </a:ln>
        </p:spPr>
      </p:pic>
      <p:sp>
        <p:nvSpPr>
          <p:cNvPr id="310" name="Google Shape;310;p50"/>
          <p:cNvSpPr txBox="1"/>
          <p:nvPr/>
        </p:nvSpPr>
        <p:spPr>
          <a:xfrm>
            <a:off x="857250" y="841200"/>
            <a:ext cx="7683300" cy="403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800" b="1">
              <a:solidFill>
                <a:srgbClr val="333333"/>
              </a:solidFill>
              <a:highlight>
                <a:srgbClr val="FFFFFF"/>
              </a:highlight>
              <a:latin typeface="Times New Roman"/>
              <a:ea typeface="Times New Roman"/>
              <a:cs typeface="Times New Roman"/>
              <a:sym typeface="Times New Roman"/>
            </a:endParaRPr>
          </a:p>
          <a:p>
            <a:pPr marL="0" lvl="0" indent="0" algn="l" rtl="0">
              <a:lnSpc>
                <a:spcPct val="100000"/>
              </a:lnSpc>
              <a:spcBef>
                <a:spcPts val="1100"/>
              </a:spcBef>
              <a:spcAft>
                <a:spcPts val="0"/>
              </a:spcAft>
              <a:buClr>
                <a:schemeClr val="dk1"/>
              </a:buClr>
              <a:buSzPts val="1100"/>
              <a:buFont typeface="Arial"/>
              <a:buNone/>
            </a:pPr>
            <a:endParaRPr sz="1550" b="1">
              <a:solidFill>
                <a:srgbClr val="121212"/>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2650" b="1">
                <a:solidFill>
                  <a:srgbClr val="121212"/>
                </a:solidFill>
                <a:latin typeface="Times New Roman"/>
                <a:ea typeface="Times New Roman"/>
                <a:cs typeface="Times New Roman"/>
                <a:sym typeface="Times New Roman"/>
              </a:rPr>
              <a:t>State Police say they were not aware of any credible threats to the capitol on Monday</a:t>
            </a:r>
            <a:endParaRPr sz="3700" b="1">
              <a:solidFill>
                <a:srgbClr val="303030"/>
              </a:solidFill>
              <a:highlight>
                <a:srgbClr val="FFFFFF"/>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300">
              <a:solidFill>
                <a:srgbClr val="444444"/>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a:solidFill>
                  <a:srgbClr val="444444"/>
                </a:solidFill>
                <a:latin typeface="Times New Roman"/>
                <a:ea typeface="Times New Roman"/>
                <a:cs typeface="Times New Roman"/>
                <a:sym typeface="Times New Roman"/>
              </a:rPr>
              <a:t>December 13, 2020</a:t>
            </a:r>
            <a:endParaRPr sz="500">
              <a:solidFill>
                <a:srgbClr val="444444"/>
              </a:solidFill>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00">
              <a:solidFill>
                <a:schemeClr val="dk1"/>
              </a:solidFill>
              <a:highlight>
                <a:srgbClr val="FFFF00"/>
              </a:highlight>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700">
              <a:solidFill>
                <a:schemeClr val="dk1"/>
              </a:solidFill>
              <a:highlight>
                <a:srgbClr val="FFFF00"/>
              </a:highlight>
              <a:latin typeface="Calibri"/>
              <a:ea typeface="Calibri"/>
              <a:cs typeface="Calibri"/>
              <a:sym typeface="Calibri"/>
            </a:endParaRPr>
          </a:p>
          <a:p>
            <a:pPr marL="139700" marR="139700" lvl="0" indent="0" algn="l" rtl="0">
              <a:lnSpc>
                <a:spcPct val="100000"/>
              </a:lnSpc>
              <a:spcBef>
                <a:spcPts val="0"/>
              </a:spcBef>
              <a:spcAft>
                <a:spcPts val="0"/>
              </a:spcAft>
              <a:buClr>
                <a:schemeClr val="dk1"/>
              </a:buClr>
              <a:buSzPts val="1100"/>
              <a:buFont typeface="Arial"/>
              <a:buNone/>
            </a:pPr>
            <a:r>
              <a:rPr lang="en" sz="2300">
                <a:solidFill>
                  <a:srgbClr val="121212"/>
                </a:solidFill>
                <a:highlight>
                  <a:srgbClr val="FFFFFF"/>
                </a:highlight>
                <a:latin typeface="Times New Roman"/>
                <a:ea typeface="Times New Roman"/>
                <a:cs typeface="Times New Roman"/>
                <a:sym typeface="Times New Roman"/>
              </a:rPr>
              <a:t>LANSING, Mich. - UPDATE: Mid-Michigan NOW reporter Rachel Louise Just has learned that the </a:t>
            </a:r>
            <a:r>
              <a:rPr lang="en" sz="2300">
                <a:solidFill>
                  <a:srgbClr val="121212"/>
                </a:solidFill>
                <a:highlight>
                  <a:srgbClr val="FFFF00"/>
                </a:highlight>
                <a:latin typeface="Times New Roman"/>
                <a:ea typeface="Times New Roman"/>
                <a:cs typeface="Times New Roman"/>
                <a:sym typeface="Times New Roman"/>
              </a:rPr>
              <a:t>Michigan State Police did not recommend the closure of legislative offices ahead of the Electoral College meeting and they were not aware of “any credible threats of violence related to Michigan,” a contrast to what we’ve heard from lawmakers.</a:t>
            </a:r>
            <a:endParaRPr sz="3950">
              <a:solidFill>
                <a:srgbClr val="222222"/>
              </a:solidFill>
              <a:highlight>
                <a:srgbClr val="FFFF00"/>
              </a:highlight>
              <a:latin typeface="Times New Roman"/>
              <a:ea typeface="Times New Roman"/>
              <a:cs typeface="Times New Roman"/>
              <a:sym typeface="Times New Roman"/>
            </a:endParaRPr>
          </a:p>
          <a:p>
            <a:pPr marL="0" lvl="0" indent="0" algn="l" rtl="0">
              <a:spcBef>
                <a:spcPts val="2400"/>
              </a:spcBef>
              <a:spcAft>
                <a:spcPts val="0"/>
              </a:spcAft>
              <a:buNone/>
            </a:pPr>
            <a:endParaRPr sz="2000">
              <a:latin typeface="Times New Roman"/>
              <a:ea typeface="Times New Roman"/>
              <a:cs typeface="Times New Roman"/>
              <a:sym typeface="Times New Roman"/>
            </a:endParaRPr>
          </a:p>
        </p:txBody>
      </p:sp>
      <p:pic>
        <p:nvPicPr>
          <p:cNvPr id="311" name="Google Shape;311;p50"/>
          <p:cNvPicPr preferRelativeResize="0"/>
          <p:nvPr/>
        </p:nvPicPr>
        <p:blipFill rotWithShape="1">
          <a:blip r:embed="rId4">
            <a:alphaModFix/>
          </a:blip>
          <a:srcRect t="14513" b="14690"/>
          <a:stretch/>
        </p:blipFill>
        <p:spPr>
          <a:xfrm>
            <a:off x="952600" y="291650"/>
            <a:ext cx="1442550" cy="1021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5"/>
        <p:cNvGrpSpPr/>
        <p:nvPr/>
      </p:nvGrpSpPr>
      <p:grpSpPr>
        <a:xfrm>
          <a:off x="0" y="0"/>
          <a:ext cx="0" cy="0"/>
          <a:chOff x="0" y="0"/>
          <a:chExt cx="0" cy="0"/>
        </a:xfrm>
      </p:grpSpPr>
      <p:pic>
        <p:nvPicPr>
          <p:cNvPr id="316" name="Google Shape;316;p51"/>
          <p:cNvPicPr preferRelativeResize="0"/>
          <p:nvPr/>
        </p:nvPicPr>
        <p:blipFill>
          <a:blip r:embed="rId3">
            <a:alphaModFix/>
          </a:blip>
          <a:stretch>
            <a:fillRect/>
          </a:stretch>
        </p:blipFill>
        <p:spPr>
          <a:xfrm>
            <a:off x="438150" y="95250"/>
            <a:ext cx="8337626" cy="4972051"/>
          </a:xfrm>
          <a:prstGeom prst="rect">
            <a:avLst/>
          </a:prstGeom>
          <a:noFill/>
          <a:ln>
            <a:noFill/>
          </a:ln>
        </p:spPr>
      </p:pic>
      <p:pic>
        <p:nvPicPr>
          <p:cNvPr id="317" name="Google Shape;317;p51"/>
          <p:cNvPicPr preferRelativeResize="0"/>
          <p:nvPr/>
        </p:nvPicPr>
        <p:blipFill>
          <a:blip r:embed="rId4">
            <a:alphaModFix/>
          </a:blip>
          <a:stretch>
            <a:fillRect/>
          </a:stretch>
        </p:blipFill>
        <p:spPr>
          <a:xfrm>
            <a:off x="598525" y="1371599"/>
            <a:ext cx="779475" cy="304800"/>
          </a:xfrm>
          <a:prstGeom prst="rect">
            <a:avLst/>
          </a:prstGeom>
          <a:noFill/>
          <a:ln>
            <a:noFill/>
          </a:ln>
        </p:spPr>
      </p:pic>
      <p:pic>
        <p:nvPicPr>
          <p:cNvPr id="318" name="Google Shape;318;p51"/>
          <p:cNvPicPr preferRelativeResize="0"/>
          <p:nvPr/>
        </p:nvPicPr>
        <p:blipFill>
          <a:blip r:embed="rId4">
            <a:alphaModFix/>
          </a:blip>
          <a:stretch>
            <a:fillRect/>
          </a:stretch>
        </p:blipFill>
        <p:spPr>
          <a:xfrm>
            <a:off x="522325" y="2693451"/>
            <a:ext cx="1211225" cy="473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8"/>
        <p:cNvGrpSpPr/>
        <p:nvPr/>
      </p:nvGrpSpPr>
      <p:grpSpPr>
        <a:xfrm>
          <a:off x="0" y="0"/>
          <a:ext cx="0" cy="0"/>
          <a:chOff x="0" y="0"/>
          <a:chExt cx="0" cy="0"/>
        </a:xfrm>
      </p:grpSpPr>
      <p:pic>
        <p:nvPicPr>
          <p:cNvPr id="209" name="Google Shape;209;p34"/>
          <p:cNvPicPr preferRelativeResize="0"/>
          <p:nvPr/>
        </p:nvPicPr>
        <p:blipFill rotWithShape="1">
          <a:blip r:embed="rId3">
            <a:alphaModFix/>
          </a:blip>
          <a:srcRect l="15311"/>
          <a:stretch/>
        </p:blipFill>
        <p:spPr>
          <a:xfrm>
            <a:off x="-831299" y="0"/>
            <a:ext cx="6534153" cy="5143500"/>
          </a:xfrm>
          <a:prstGeom prst="rect">
            <a:avLst/>
          </a:prstGeom>
          <a:noFill/>
          <a:ln>
            <a:noFill/>
          </a:ln>
        </p:spPr>
      </p:pic>
      <p:pic>
        <p:nvPicPr>
          <p:cNvPr id="210" name="Google Shape;210;p34"/>
          <p:cNvPicPr preferRelativeResize="0"/>
          <p:nvPr/>
        </p:nvPicPr>
        <p:blipFill rotWithShape="1">
          <a:blip r:embed="rId4">
            <a:alphaModFix amt="52000"/>
          </a:blip>
          <a:srcRect r="6550"/>
          <a:stretch/>
        </p:blipFill>
        <p:spPr>
          <a:xfrm>
            <a:off x="3982000" y="0"/>
            <a:ext cx="5162000" cy="5143501"/>
          </a:xfrm>
          <a:prstGeom prst="rect">
            <a:avLst/>
          </a:prstGeom>
          <a:noFill/>
          <a:ln>
            <a:noFill/>
          </a:ln>
        </p:spPr>
      </p:pic>
      <p:pic>
        <p:nvPicPr>
          <p:cNvPr id="211" name="Google Shape;211;p34"/>
          <p:cNvPicPr preferRelativeResize="0"/>
          <p:nvPr/>
        </p:nvPicPr>
        <p:blipFill>
          <a:blip r:embed="rId5">
            <a:alphaModFix amt="40000"/>
          </a:blip>
          <a:stretch>
            <a:fillRect/>
          </a:stretch>
        </p:blipFill>
        <p:spPr>
          <a:xfrm>
            <a:off x="1366838" y="-12"/>
            <a:ext cx="3514725" cy="2143125"/>
          </a:xfrm>
          <a:prstGeom prst="rect">
            <a:avLst/>
          </a:prstGeom>
          <a:noFill/>
          <a:ln>
            <a:noFill/>
          </a:ln>
        </p:spPr>
      </p:pic>
      <p:sp>
        <p:nvSpPr>
          <p:cNvPr id="212" name="Google Shape;212;p34"/>
          <p:cNvSpPr txBox="1">
            <a:spLocks noGrp="1"/>
          </p:cNvSpPr>
          <p:nvPr>
            <p:ph type="ctrTitle"/>
          </p:nvPr>
        </p:nvSpPr>
        <p:spPr>
          <a:xfrm>
            <a:off x="1947300" y="2305050"/>
            <a:ext cx="7196700" cy="7026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6200" b="1">
                <a:highlight>
                  <a:srgbClr val="CC0000"/>
                </a:highlight>
                <a:latin typeface="Montserrat"/>
                <a:ea typeface="Montserrat"/>
                <a:cs typeface="Montserrat"/>
                <a:sym typeface="Montserrat"/>
              </a:rPr>
              <a:t> ZUCKERBERG</a:t>
            </a:r>
            <a:r>
              <a:rPr lang="en" sz="3900" b="1">
                <a:highlight>
                  <a:srgbClr val="CC0000"/>
                </a:highlight>
                <a:latin typeface="Montserrat"/>
                <a:ea typeface="Montserrat"/>
                <a:cs typeface="Montserrat"/>
                <a:sym typeface="Montserrat"/>
              </a:rPr>
              <a:t> </a:t>
            </a:r>
            <a:endParaRPr sz="3900" b="1">
              <a:highlight>
                <a:srgbClr val="CC0000"/>
              </a:highlight>
              <a:latin typeface="Montserrat"/>
              <a:ea typeface="Montserrat"/>
              <a:cs typeface="Montserrat"/>
              <a:sym typeface="Montserrat"/>
            </a:endParaRPr>
          </a:p>
          <a:p>
            <a:pPr marL="0" lvl="0" indent="0" algn="l" rtl="0">
              <a:lnSpc>
                <a:spcPct val="115000"/>
              </a:lnSpc>
              <a:spcBef>
                <a:spcPts val="0"/>
              </a:spcBef>
              <a:spcAft>
                <a:spcPts val="0"/>
              </a:spcAft>
              <a:buNone/>
            </a:pPr>
            <a:r>
              <a:rPr lang="en" sz="3900" b="1">
                <a:highlight>
                  <a:srgbClr val="CC0000"/>
                </a:highlight>
                <a:latin typeface="Montserrat"/>
                <a:ea typeface="Montserrat"/>
                <a:cs typeface="Montserrat"/>
                <a:sym typeface="Montserrat"/>
              </a:rPr>
              <a:t>  </a:t>
            </a:r>
            <a:endParaRPr sz="3900" b="1">
              <a:highlight>
                <a:srgbClr val="CC0000"/>
              </a:highlight>
              <a:latin typeface="Montserrat"/>
              <a:ea typeface="Montserrat"/>
              <a:cs typeface="Montserrat"/>
              <a:sym typeface="Montserrat"/>
            </a:endParaRPr>
          </a:p>
        </p:txBody>
      </p:sp>
      <p:sp>
        <p:nvSpPr>
          <p:cNvPr id="213" name="Google Shape;213;p34"/>
          <p:cNvSpPr txBox="1"/>
          <p:nvPr/>
        </p:nvSpPr>
        <p:spPr>
          <a:xfrm>
            <a:off x="2876825" y="2114550"/>
            <a:ext cx="7467600" cy="70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900" b="1">
                <a:solidFill>
                  <a:schemeClr val="dk1"/>
                </a:solidFill>
                <a:highlight>
                  <a:srgbClr val="CC0000"/>
                </a:highlight>
                <a:latin typeface="Montserrat"/>
                <a:ea typeface="Montserrat"/>
                <a:cs typeface="Montserrat"/>
                <a:sym typeface="Montserrat"/>
              </a:rPr>
              <a:t>ELECTION MEDDLING </a:t>
            </a:r>
            <a:endParaRPr/>
          </a:p>
        </p:txBody>
      </p:sp>
      <p:pic>
        <p:nvPicPr>
          <p:cNvPr id="214" name="Google Shape;214;p34"/>
          <p:cNvPicPr preferRelativeResize="0"/>
          <p:nvPr/>
        </p:nvPicPr>
        <p:blipFill>
          <a:blip r:embed="rId6">
            <a:alphaModFix/>
          </a:blip>
          <a:stretch>
            <a:fillRect/>
          </a:stretch>
        </p:blipFill>
        <p:spPr>
          <a:xfrm rot="-217662">
            <a:off x="3295600" y="2632670"/>
            <a:ext cx="4571996" cy="1518600"/>
          </a:xfrm>
          <a:prstGeom prst="rect">
            <a:avLst/>
          </a:prstGeom>
          <a:noFill/>
          <a:ln>
            <a:noFill/>
          </a:ln>
        </p:spPr>
      </p:pic>
      <p:sp>
        <p:nvSpPr>
          <p:cNvPr id="215" name="Google Shape;215;p34"/>
          <p:cNvSpPr txBox="1">
            <a:spLocks noGrp="1"/>
          </p:cNvSpPr>
          <p:nvPr>
            <p:ph type="subTitle" idx="1"/>
          </p:nvPr>
        </p:nvSpPr>
        <p:spPr>
          <a:xfrm rot="-217334">
            <a:off x="1800390" y="2905977"/>
            <a:ext cx="7545373" cy="701906"/>
          </a:xfrm>
          <a:prstGeom prst="rect">
            <a:avLst/>
          </a:prstGeom>
          <a:noFill/>
        </p:spPr>
        <p:txBody>
          <a:bodyPr spcFirstLastPara="1" wrap="square" lIns="91425" tIns="0" rIns="91425" bIns="91425" anchor="t" anchorCtr="0">
            <a:noAutofit/>
          </a:bodyPr>
          <a:lstStyle/>
          <a:p>
            <a:pPr marL="0" lvl="0" indent="0" algn="ctr" rtl="0">
              <a:spcBef>
                <a:spcPts val="0"/>
              </a:spcBef>
              <a:spcAft>
                <a:spcPts val="0"/>
              </a:spcAft>
              <a:buNone/>
            </a:pPr>
            <a:r>
              <a:rPr lang="en" sz="6600">
                <a:solidFill>
                  <a:srgbClr val="000000"/>
                </a:solidFill>
                <a:latin typeface="Stardos Stencil"/>
                <a:ea typeface="Stardos Stencil"/>
                <a:cs typeface="Stardos Stencil"/>
                <a:sym typeface="Stardos Stencil"/>
              </a:rPr>
              <a:t>EXPOSED</a:t>
            </a:r>
            <a:endParaRPr sz="5300">
              <a:solidFill>
                <a:srgbClr val="000000"/>
              </a:solidFill>
              <a:latin typeface="Stardos Stencil"/>
              <a:ea typeface="Stardos Stencil"/>
              <a:cs typeface="Stardos Stencil"/>
              <a:sym typeface="Stardos Stencil"/>
            </a:endParaRPr>
          </a:p>
        </p:txBody>
      </p:sp>
      <p:sp>
        <p:nvSpPr>
          <p:cNvPr id="216" name="Google Shape;216;p34"/>
          <p:cNvSpPr txBox="1"/>
          <p:nvPr/>
        </p:nvSpPr>
        <p:spPr>
          <a:xfrm>
            <a:off x="4572000" y="4370725"/>
            <a:ext cx="38673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FFFF"/>
                </a:solidFill>
                <a:latin typeface="Montserrat Medium"/>
                <a:ea typeface="Montserrat Medium"/>
                <a:cs typeface="Montserrat Medium"/>
                <a:sym typeface="Montserrat Medium"/>
              </a:rPr>
              <a:t>December 16th, 2020</a:t>
            </a:r>
            <a:endParaRPr sz="18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22"/>
        <p:cNvGrpSpPr/>
        <p:nvPr/>
      </p:nvGrpSpPr>
      <p:grpSpPr>
        <a:xfrm>
          <a:off x="0" y="0"/>
          <a:ext cx="0" cy="0"/>
          <a:chOff x="0" y="0"/>
          <a:chExt cx="0" cy="0"/>
        </a:xfrm>
      </p:grpSpPr>
      <p:pic>
        <p:nvPicPr>
          <p:cNvPr id="323" name="Google Shape;323;p52"/>
          <p:cNvPicPr preferRelativeResize="0"/>
          <p:nvPr/>
        </p:nvPicPr>
        <p:blipFill rotWithShape="1">
          <a:blip r:embed="rId3">
            <a:alphaModFix/>
          </a:blip>
          <a:srcRect t="23079" r="2818" b="5927"/>
          <a:stretch/>
        </p:blipFill>
        <p:spPr>
          <a:xfrm>
            <a:off x="3886200" y="1123950"/>
            <a:ext cx="5257799" cy="4019551"/>
          </a:xfrm>
          <a:prstGeom prst="rect">
            <a:avLst/>
          </a:prstGeom>
          <a:noFill/>
          <a:ln>
            <a:noFill/>
          </a:ln>
        </p:spPr>
      </p:pic>
      <p:pic>
        <p:nvPicPr>
          <p:cNvPr id="324" name="Google Shape;324;p52"/>
          <p:cNvPicPr preferRelativeResize="0"/>
          <p:nvPr/>
        </p:nvPicPr>
        <p:blipFill>
          <a:blip r:embed="rId4">
            <a:alphaModFix amt="10000"/>
          </a:blip>
          <a:stretch>
            <a:fillRect/>
          </a:stretch>
        </p:blipFill>
        <p:spPr>
          <a:xfrm rot="10800000">
            <a:off x="0" y="-28575"/>
            <a:ext cx="15682500" cy="5200650"/>
          </a:xfrm>
          <a:prstGeom prst="rect">
            <a:avLst/>
          </a:prstGeom>
          <a:noFill/>
          <a:ln>
            <a:noFill/>
          </a:ln>
        </p:spPr>
      </p:pic>
      <p:sp>
        <p:nvSpPr>
          <p:cNvPr id="325" name="Google Shape;325;p52"/>
          <p:cNvSpPr/>
          <p:nvPr/>
        </p:nvSpPr>
        <p:spPr>
          <a:xfrm>
            <a:off x="400050" y="860550"/>
            <a:ext cx="84582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52"/>
          <p:cNvPicPr preferRelativeResize="0"/>
          <p:nvPr/>
        </p:nvPicPr>
        <p:blipFill>
          <a:blip r:embed="rId5">
            <a:alphaModFix amt="18000"/>
          </a:blip>
          <a:stretch>
            <a:fillRect/>
          </a:stretch>
        </p:blipFill>
        <p:spPr>
          <a:xfrm>
            <a:off x="15" y="-376210"/>
            <a:ext cx="4572000" cy="6786242"/>
          </a:xfrm>
          <a:prstGeom prst="rect">
            <a:avLst/>
          </a:prstGeom>
          <a:noFill/>
          <a:ln>
            <a:noFill/>
          </a:ln>
        </p:spPr>
      </p:pic>
      <p:sp>
        <p:nvSpPr>
          <p:cNvPr id="327" name="Google Shape;327;p52"/>
          <p:cNvSpPr txBox="1"/>
          <p:nvPr/>
        </p:nvSpPr>
        <p:spPr>
          <a:xfrm>
            <a:off x="1028700" y="409500"/>
            <a:ext cx="87630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Association of State Secretaries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Inter and multistate API data access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Integrated Voter DL, USPS, and SS numbers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national and international cyber security standards.</a:t>
            </a:r>
            <a:endParaRPr sz="1600">
              <a:latin typeface="Montserrat Medium"/>
              <a:ea typeface="Montserrat Medium"/>
              <a:cs typeface="Montserrat Medium"/>
              <a:sym typeface="Montserrat Medium"/>
            </a:endParaRPr>
          </a:p>
          <a:p>
            <a:pPr marL="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spcBef>
                <a:spcPts val="0"/>
              </a:spcBef>
              <a:spcAft>
                <a:spcPts val="0"/>
              </a:spcAft>
              <a:buNone/>
            </a:pPr>
            <a:r>
              <a:rPr lang="en" sz="1600">
                <a:highlight>
                  <a:srgbClr val="FFFF00"/>
                </a:highlight>
                <a:latin typeface="Montserrat Medium"/>
                <a:ea typeface="Montserrat Medium"/>
                <a:cs typeface="Montserrat Medium"/>
                <a:sym typeface="Montserrat Medium"/>
              </a:rPr>
              <a:t>Membership Dues: States</a:t>
            </a:r>
            <a:endParaRPr sz="1600">
              <a:highlight>
                <a:srgbClr val="FFFF00"/>
              </a:highlight>
              <a:latin typeface="Montserrat Medium"/>
              <a:ea typeface="Montserrat Medium"/>
              <a:cs typeface="Montserrat Medium"/>
              <a:sym typeface="Montserrat Medium"/>
            </a:endParaRPr>
          </a:p>
          <a:p>
            <a:pPr marL="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spcBef>
                <a:spcPts val="0"/>
              </a:spcBef>
              <a:spcAft>
                <a:spcPts val="0"/>
              </a:spcAft>
              <a:buNone/>
            </a:pPr>
            <a:r>
              <a:rPr lang="en" sz="1600">
                <a:latin typeface="Montserrat Black"/>
                <a:ea typeface="Montserrat Black"/>
                <a:cs typeface="Montserrat Black"/>
                <a:sym typeface="Montserrat Black"/>
              </a:rPr>
              <a:t>People: </a:t>
            </a:r>
            <a:endParaRPr sz="1600">
              <a:highlight>
                <a:srgbClr val="CC0000"/>
              </a:highlight>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David Becker - DOJ &gt; PEW &gt; ERIC&gt; CEIR</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Meghan Wolf - Wisconsin</a:t>
            </a:r>
            <a:endParaRPr sz="1600">
              <a:latin typeface="Montserrat Medium"/>
              <a:ea typeface="Montserrat Medium"/>
              <a:cs typeface="Montserrat Medium"/>
              <a:sym typeface="Montserrat Medium"/>
            </a:endParaRPr>
          </a:p>
        </p:txBody>
      </p:sp>
      <p:sp>
        <p:nvSpPr>
          <p:cNvPr id="328" name="Google Shape;328;p52"/>
          <p:cNvSpPr/>
          <p:nvPr/>
        </p:nvSpPr>
        <p:spPr>
          <a:xfrm>
            <a:off x="400050" y="209550"/>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2"/>
          <p:cNvSpPr txBox="1"/>
          <p:nvPr/>
        </p:nvSpPr>
        <p:spPr>
          <a:xfrm>
            <a:off x="552450" y="952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ERIC    </a:t>
            </a:r>
            <a:endParaRPr sz="4900">
              <a:latin typeface="Montserrat Black"/>
              <a:ea typeface="Montserrat Black"/>
              <a:cs typeface="Montserrat Black"/>
              <a:sym typeface="Montserrat Black"/>
            </a:endParaRPr>
          </a:p>
        </p:txBody>
      </p:sp>
      <p:pic>
        <p:nvPicPr>
          <p:cNvPr id="330" name="Google Shape;330;p52"/>
          <p:cNvPicPr preferRelativeResize="0"/>
          <p:nvPr/>
        </p:nvPicPr>
        <p:blipFill>
          <a:blip r:embed="rId5">
            <a:alphaModFix amt="18000"/>
          </a:blip>
          <a:stretch>
            <a:fillRect/>
          </a:stretch>
        </p:blipFill>
        <p:spPr>
          <a:xfrm rot="10800000">
            <a:off x="4876815" y="-471460"/>
            <a:ext cx="4572000" cy="6786242"/>
          </a:xfrm>
          <a:prstGeom prst="rect">
            <a:avLst/>
          </a:prstGeom>
          <a:noFill/>
          <a:ln>
            <a:noFill/>
          </a:ln>
        </p:spPr>
      </p:pic>
      <p:sp>
        <p:nvSpPr>
          <p:cNvPr id="331" name="Google Shape;331;p52"/>
          <p:cNvSpPr txBox="1"/>
          <p:nvPr/>
        </p:nvSpPr>
        <p:spPr>
          <a:xfrm>
            <a:off x="-228600" y="409500"/>
            <a:ext cx="96963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br>
              <a:rPr lang="en" sz="2500">
                <a:latin typeface="Stardos Stencil"/>
                <a:ea typeface="Stardos Stencil"/>
                <a:cs typeface="Stardos Stencil"/>
                <a:sym typeface="Stardos Stencil"/>
              </a:rPr>
            </a:br>
            <a:r>
              <a:rPr lang="en" sz="2500">
                <a:latin typeface="Stardos Stencil"/>
                <a:ea typeface="Stardos Stencil"/>
                <a:cs typeface="Stardos Stencil"/>
                <a:sym typeface="Stardos Stencil"/>
              </a:rPr>
              <a:t>Electronic Registration Information Center 2012 PEW Trust</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35"/>
        <p:cNvGrpSpPr/>
        <p:nvPr/>
      </p:nvGrpSpPr>
      <p:grpSpPr>
        <a:xfrm>
          <a:off x="0" y="0"/>
          <a:ext cx="0" cy="0"/>
          <a:chOff x="0" y="0"/>
          <a:chExt cx="0" cy="0"/>
        </a:xfrm>
      </p:grpSpPr>
      <p:pic>
        <p:nvPicPr>
          <p:cNvPr id="336" name="Google Shape;336;p53"/>
          <p:cNvPicPr preferRelativeResize="0"/>
          <p:nvPr/>
        </p:nvPicPr>
        <p:blipFill rotWithShape="1">
          <a:blip r:embed="rId3">
            <a:alphaModFix/>
          </a:blip>
          <a:srcRect t="23079" r="2818" b="5927"/>
          <a:stretch/>
        </p:blipFill>
        <p:spPr>
          <a:xfrm>
            <a:off x="3886200" y="1123950"/>
            <a:ext cx="5257799" cy="4019551"/>
          </a:xfrm>
          <a:prstGeom prst="rect">
            <a:avLst/>
          </a:prstGeom>
          <a:noFill/>
          <a:ln>
            <a:noFill/>
          </a:ln>
        </p:spPr>
      </p:pic>
      <p:pic>
        <p:nvPicPr>
          <p:cNvPr id="337" name="Google Shape;337;p53"/>
          <p:cNvPicPr preferRelativeResize="0"/>
          <p:nvPr/>
        </p:nvPicPr>
        <p:blipFill>
          <a:blip r:embed="rId4">
            <a:alphaModFix amt="10000"/>
          </a:blip>
          <a:stretch>
            <a:fillRect/>
          </a:stretch>
        </p:blipFill>
        <p:spPr>
          <a:xfrm rot="10800000">
            <a:off x="0" y="-28575"/>
            <a:ext cx="15682500" cy="5200650"/>
          </a:xfrm>
          <a:prstGeom prst="rect">
            <a:avLst/>
          </a:prstGeom>
          <a:noFill/>
          <a:ln>
            <a:noFill/>
          </a:ln>
        </p:spPr>
      </p:pic>
      <p:sp>
        <p:nvSpPr>
          <p:cNvPr id="338" name="Google Shape;338;p53"/>
          <p:cNvSpPr/>
          <p:nvPr/>
        </p:nvSpPr>
        <p:spPr>
          <a:xfrm>
            <a:off x="400050" y="860550"/>
            <a:ext cx="84582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9" name="Google Shape;339;p53"/>
          <p:cNvPicPr preferRelativeResize="0"/>
          <p:nvPr/>
        </p:nvPicPr>
        <p:blipFill>
          <a:blip r:embed="rId5">
            <a:alphaModFix amt="18000"/>
          </a:blip>
          <a:stretch>
            <a:fillRect/>
          </a:stretch>
        </p:blipFill>
        <p:spPr>
          <a:xfrm>
            <a:off x="15" y="-376210"/>
            <a:ext cx="4572000" cy="6786242"/>
          </a:xfrm>
          <a:prstGeom prst="rect">
            <a:avLst/>
          </a:prstGeom>
          <a:noFill/>
          <a:ln>
            <a:noFill/>
          </a:ln>
        </p:spPr>
      </p:pic>
      <p:sp>
        <p:nvSpPr>
          <p:cNvPr id="340" name="Google Shape;340;p53"/>
          <p:cNvSpPr txBox="1"/>
          <p:nvPr/>
        </p:nvSpPr>
        <p:spPr>
          <a:xfrm>
            <a:off x="1028700" y="409500"/>
            <a:ext cx="74676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Policy at State level</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Automatic update of voter information at USPS during change of address.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voter registration at state and Federal government offices during enrollment in government programs.</a:t>
            </a:r>
            <a:endParaRPr sz="1600">
              <a:latin typeface="Montserrat Medium"/>
              <a:ea typeface="Montserrat Medium"/>
              <a:cs typeface="Montserrat Medium"/>
              <a:sym typeface="Montserrat Medium"/>
            </a:endParaRPr>
          </a:p>
          <a:p>
            <a:pPr marL="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spcBef>
                <a:spcPts val="0"/>
              </a:spcBef>
              <a:spcAft>
                <a:spcPts val="0"/>
              </a:spcAft>
              <a:buNone/>
            </a:pPr>
            <a:r>
              <a:rPr lang="en" sz="1600">
                <a:latin typeface="Montserrat Black"/>
                <a:ea typeface="Montserrat Black"/>
                <a:cs typeface="Montserrat Black"/>
                <a:sym typeface="Montserrat Black"/>
              </a:rPr>
              <a:t>Funding: </a:t>
            </a:r>
            <a:endParaRPr sz="1600">
              <a:latin typeface="Montserrat Black"/>
              <a:ea typeface="Montserrat Black"/>
              <a:cs typeface="Montserrat Black"/>
              <a:sym typeface="Montserrat Black"/>
            </a:endParaRPr>
          </a:p>
          <a:p>
            <a:pPr marL="457200" lvl="0" indent="0" algn="l" rtl="0">
              <a:spcBef>
                <a:spcPts val="0"/>
              </a:spcBef>
              <a:spcAft>
                <a:spcPts val="0"/>
              </a:spcAft>
              <a:buNone/>
            </a:pPr>
            <a:r>
              <a:rPr lang="en" sz="1600">
                <a:highlight>
                  <a:srgbClr val="FFFF00"/>
                </a:highlight>
                <a:latin typeface="Montserrat Medium"/>
                <a:ea typeface="Montserrat Medium"/>
                <a:cs typeface="Montserrat Medium"/>
                <a:sym typeface="Montserrat Medium"/>
              </a:rPr>
              <a:t>New Venture Fund</a:t>
            </a:r>
            <a:endParaRPr sz="1600">
              <a:highlight>
                <a:srgbClr val="FFFF00"/>
              </a:highlight>
              <a:latin typeface="Montserrat Medium"/>
              <a:ea typeface="Montserrat Medium"/>
              <a:cs typeface="Montserrat Medium"/>
              <a:sym typeface="Montserrat Medium"/>
            </a:endParaRPr>
          </a:p>
          <a:p>
            <a:pPr marL="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spcBef>
                <a:spcPts val="0"/>
              </a:spcBef>
              <a:spcAft>
                <a:spcPts val="0"/>
              </a:spcAft>
              <a:buNone/>
            </a:pPr>
            <a:r>
              <a:rPr lang="en" sz="1600">
                <a:latin typeface="Montserrat Black"/>
                <a:ea typeface="Montserrat Black"/>
                <a:cs typeface="Montserrat Black"/>
                <a:sym typeface="Montserrat Black"/>
              </a:rPr>
              <a:t>People: </a:t>
            </a:r>
            <a:endParaRPr sz="1600">
              <a:highlight>
                <a:srgbClr val="CC0000"/>
              </a:highlight>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Jake Matelsky</a:t>
            </a:r>
            <a:endParaRPr sz="1600">
              <a:latin typeface="Montserrat Medium"/>
              <a:ea typeface="Montserrat Medium"/>
              <a:cs typeface="Montserrat Medium"/>
              <a:sym typeface="Montserrat Medium"/>
            </a:endParaRPr>
          </a:p>
        </p:txBody>
      </p:sp>
      <p:sp>
        <p:nvSpPr>
          <p:cNvPr id="341" name="Google Shape;341;p53"/>
          <p:cNvSpPr/>
          <p:nvPr/>
        </p:nvSpPr>
        <p:spPr>
          <a:xfrm>
            <a:off x="400050" y="209550"/>
            <a:ext cx="2286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3"/>
          <p:cNvSpPr txBox="1"/>
          <p:nvPr/>
        </p:nvSpPr>
        <p:spPr>
          <a:xfrm>
            <a:off x="552450" y="952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CSME</a:t>
            </a:r>
            <a:endParaRPr sz="4900">
              <a:latin typeface="Montserrat Black"/>
              <a:ea typeface="Montserrat Black"/>
              <a:cs typeface="Montserrat Black"/>
              <a:sym typeface="Montserrat Black"/>
            </a:endParaRPr>
          </a:p>
        </p:txBody>
      </p:sp>
      <p:pic>
        <p:nvPicPr>
          <p:cNvPr id="343" name="Google Shape;343;p53"/>
          <p:cNvPicPr preferRelativeResize="0"/>
          <p:nvPr/>
        </p:nvPicPr>
        <p:blipFill>
          <a:blip r:embed="rId5">
            <a:alphaModFix amt="18000"/>
          </a:blip>
          <a:stretch>
            <a:fillRect/>
          </a:stretch>
        </p:blipFill>
        <p:spPr>
          <a:xfrm rot="10800000">
            <a:off x="4876815" y="-471460"/>
            <a:ext cx="4572000" cy="6786242"/>
          </a:xfrm>
          <a:prstGeom prst="rect">
            <a:avLst/>
          </a:prstGeom>
          <a:noFill/>
          <a:ln>
            <a:noFill/>
          </a:ln>
        </p:spPr>
      </p:pic>
      <p:sp>
        <p:nvSpPr>
          <p:cNvPr id="344" name="Google Shape;344;p53"/>
          <p:cNvSpPr txBox="1"/>
          <p:nvPr/>
        </p:nvSpPr>
        <p:spPr>
          <a:xfrm>
            <a:off x="-228600" y="790500"/>
            <a:ext cx="96963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Center for Secure and Modern Elections 2010 New Venture</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48"/>
        <p:cNvGrpSpPr/>
        <p:nvPr/>
      </p:nvGrpSpPr>
      <p:grpSpPr>
        <a:xfrm>
          <a:off x="0" y="0"/>
          <a:ext cx="0" cy="0"/>
          <a:chOff x="0" y="0"/>
          <a:chExt cx="0" cy="0"/>
        </a:xfrm>
      </p:grpSpPr>
      <p:pic>
        <p:nvPicPr>
          <p:cNvPr id="349" name="Google Shape;349;p54"/>
          <p:cNvPicPr preferRelativeResize="0"/>
          <p:nvPr/>
        </p:nvPicPr>
        <p:blipFill>
          <a:blip r:embed="rId3">
            <a:alphaModFix amt="18000"/>
          </a:blip>
          <a:stretch>
            <a:fillRect/>
          </a:stretch>
        </p:blipFill>
        <p:spPr>
          <a:xfrm rot="10800000">
            <a:off x="4591065" y="-573723"/>
            <a:ext cx="4572000" cy="6786242"/>
          </a:xfrm>
          <a:prstGeom prst="rect">
            <a:avLst/>
          </a:prstGeom>
          <a:noFill/>
          <a:ln>
            <a:noFill/>
          </a:ln>
        </p:spPr>
      </p:pic>
      <p:pic>
        <p:nvPicPr>
          <p:cNvPr id="350" name="Google Shape;350;p54"/>
          <p:cNvPicPr preferRelativeResize="0"/>
          <p:nvPr/>
        </p:nvPicPr>
        <p:blipFill>
          <a:blip r:embed="rId4">
            <a:alphaModFix amt="10000"/>
          </a:blip>
          <a:stretch>
            <a:fillRect/>
          </a:stretch>
        </p:blipFill>
        <p:spPr>
          <a:xfrm>
            <a:off x="-6345750" y="-28575"/>
            <a:ext cx="15682500" cy="5200650"/>
          </a:xfrm>
          <a:prstGeom prst="rect">
            <a:avLst/>
          </a:prstGeom>
          <a:noFill/>
          <a:ln>
            <a:noFill/>
          </a:ln>
        </p:spPr>
      </p:pic>
      <p:sp>
        <p:nvSpPr>
          <p:cNvPr id="351" name="Google Shape;351;p54"/>
          <p:cNvSpPr/>
          <p:nvPr/>
        </p:nvSpPr>
        <p:spPr>
          <a:xfrm>
            <a:off x="400050" y="860550"/>
            <a:ext cx="73341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54"/>
          <p:cNvPicPr preferRelativeResize="0"/>
          <p:nvPr/>
        </p:nvPicPr>
        <p:blipFill>
          <a:blip r:embed="rId3">
            <a:alphaModFix amt="18000"/>
          </a:blip>
          <a:stretch>
            <a:fillRect/>
          </a:stretch>
        </p:blipFill>
        <p:spPr>
          <a:xfrm>
            <a:off x="-10" y="-28585"/>
            <a:ext cx="4572000" cy="6786242"/>
          </a:xfrm>
          <a:prstGeom prst="rect">
            <a:avLst/>
          </a:prstGeom>
          <a:noFill/>
          <a:ln>
            <a:noFill/>
          </a:ln>
        </p:spPr>
      </p:pic>
      <p:sp>
        <p:nvSpPr>
          <p:cNvPr id="353" name="Google Shape;353;p54"/>
          <p:cNvSpPr txBox="1"/>
          <p:nvPr/>
        </p:nvSpPr>
        <p:spPr>
          <a:xfrm>
            <a:off x="1009650" y="95250"/>
            <a:ext cx="74106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Voter Registration / Policy at the Senior Administrative level</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Field level electronic applications: </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Field batching load to SURE System and SOS offices </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Registrations w/Tablets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interface with System for exchange of drivers license information. </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Has access to Pennsylvania SOS SURE system</a:t>
            </a: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spcBef>
                <a:spcPts val="0"/>
              </a:spcBef>
              <a:spcAft>
                <a:spcPts val="0"/>
              </a:spcAft>
              <a:buNone/>
            </a:pPr>
            <a:r>
              <a:rPr lang="en" sz="1600">
                <a:highlight>
                  <a:srgbClr val="FFFF00"/>
                </a:highlight>
                <a:latin typeface="Montserrat Medium"/>
                <a:ea typeface="Montserrat Medium"/>
                <a:cs typeface="Montserrat Medium"/>
                <a:sym typeface="Montserrat Medium"/>
              </a:rPr>
              <a:t>Democracy Works</a:t>
            </a:r>
            <a:endParaRPr sz="1600">
              <a:highlight>
                <a:srgbClr val="FFFF00"/>
              </a:highlight>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People: </a:t>
            </a:r>
            <a:endParaRPr sz="1600">
              <a:highlight>
                <a:srgbClr val="CC0000"/>
              </a:highlight>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David Becker - PEW/ERIC/CEIR</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Pam Anderson - ED of Colorado County Clerks </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Kevin Kennedy - Former Wisconsin Chief Election Officer</a:t>
            </a:r>
            <a:endParaRPr sz="1600">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sp>
        <p:nvSpPr>
          <p:cNvPr id="354" name="Google Shape;354;p54"/>
          <p:cNvSpPr/>
          <p:nvPr/>
        </p:nvSpPr>
        <p:spPr>
          <a:xfrm>
            <a:off x="400050" y="209550"/>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4"/>
          <p:cNvSpPr txBox="1"/>
          <p:nvPr/>
        </p:nvSpPr>
        <p:spPr>
          <a:xfrm>
            <a:off x="552450" y="952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CEIR</a:t>
            </a:r>
            <a:endParaRPr sz="4900">
              <a:latin typeface="Montserrat Black"/>
              <a:ea typeface="Montserrat Black"/>
              <a:cs typeface="Montserrat Black"/>
              <a:sym typeface="Montserrat Black"/>
            </a:endParaRPr>
          </a:p>
        </p:txBody>
      </p:sp>
      <p:sp>
        <p:nvSpPr>
          <p:cNvPr id="356" name="Google Shape;356;p54"/>
          <p:cNvSpPr txBox="1"/>
          <p:nvPr/>
        </p:nvSpPr>
        <p:spPr>
          <a:xfrm>
            <a:off x="533400" y="790500"/>
            <a:ext cx="71628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Center for Electronic Innovation Research 2012</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60"/>
        <p:cNvGrpSpPr/>
        <p:nvPr/>
      </p:nvGrpSpPr>
      <p:grpSpPr>
        <a:xfrm>
          <a:off x="0" y="0"/>
          <a:ext cx="0" cy="0"/>
          <a:chOff x="0" y="0"/>
          <a:chExt cx="0" cy="0"/>
        </a:xfrm>
      </p:grpSpPr>
      <p:pic>
        <p:nvPicPr>
          <p:cNvPr id="361" name="Google Shape;361;p55"/>
          <p:cNvPicPr preferRelativeResize="0"/>
          <p:nvPr/>
        </p:nvPicPr>
        <p:blipFill>
          <a:blip r:embed="rId3">
            <a:alphaModFix amt="10000"/>
          </a:blip>
          <a:stretch>
            <a:fillRect/>
          </a:stretch>
        </p:blipFill>
        <p:spPr>
          <a:xfrm rot="10800000">
            <a:off x="-133350" y="-55600"/>
            <a:ext cx="15682500" cy="5200650"/>
          </a:xfrm>
          <a:prstGeom prst="rect">
            <a:avLst/>
          </a:prstGeom>
          <a:noFill/>
          <a:ln>
            <a:noFill/>
          </a:ln>
        </p:spPr>
      </p:pic>
      <p:pic>
        <p:nvPicPr>
          <p:cNvPr id="362" name="Google Shape;362;p55"/>
          <p:cNvPicPr preferRelativeResize="0"/>
          <p:nvPr/>
        </p:nvPicPr>
        <p:blipFill>
          <a:blip r:embed="rId4">
            <a:alphaModFix amt="18000"/>
          </a:blip>
          <a:stretch>
            <a:fillRect/>
          </a:stretch>
        </p:blipFill>
        <p:spPr>
          <a:xfrm rot="10800000">
            <a:off x="5103677" y="-617791"/>
            <a:ext cx="5107123" cy="7527841"/>
          </a:xfrm>
          <a:prstGeom prst="rect">
            <a:avLst/>
          </a:prstGeom>
          <a:noFill/>
          <a:ln>
            <a:noFill/>
          </a:ln>
        </p:spPr>
      </p:pic>
      <p:pic>
        <p:nvPicPr>
          <p:cNvPr id="363" name="Google Shape;363;p55"/>
          <p:cNvPicPr preferRelativeResize="0"/>
          <p:nvPr/>
        </p:nvPicPr>
        <p:blipFill>
          <a:blip r:embed="rId4">
            <a:alphaModFix amt="18000"/>
          </a:blip>
          <a:stretch>
            <a:fillRect/>
          </a:stretch>
        </p:blipFill>
        <p:spPr>
          <a:xfrm>
            <a:off x="-533375" y="-1219200"/>
            <a:ext cx="5107123" cy="7527841"/>
          </a:xfrm>
          <a:prstGeom prst="rect">
            <a:avLst/>
          </a:prstGeom>
          <a:noFill/>
          <a:ln>
            <a:noFill/>
          </a:ln>
        </p:spPr>
      </p:pic>
      <p:sp>
        <p:nvSpPr>
          <p:cNvPr id="364" name="Google Shape;364;p55"/>
          <p:cNvSpPr/>
          <p:nvPr/>
        </p:nvSpPr>
        <p:spPr>
          <a:xfrm>
            <a:off x="2057400" y="860550"/>
            <a:ext cx="62676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5"/>
          <p:cNvSpPr txBox="1"/>
          <p:nvPr/>
        </p:nvSpPr>
        <p:spPr>
          <a:xfrm>
            <a:off x="685800" y="-95250"/>
            <a:ext cx="84582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Centralized data collection, aggregation dissemination.</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national API interface agreements between federal, state, and local information systems.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Confuses administration of state HAVA plans through toolkits, training and advice.</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and provides funding for tabulators and election equipment.</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Supplements poll labor funding in excess of appropriated HAVA funds.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Provides lists and location recommendations for ballot drop boxes.</a:t>
            </a:r>
            <a:endParaRPr sz="1600">
              <a:latin typeface="Montserrat Medium"/>
              <a:ea typeface="Montserrat Medium"/>
              <a:cs typeface="Montserrat Medium"/>
              <a:sym typeface="Montserrat Medium"/>
            </a:endParaRPr>
          </a:p>
          <a:p>
            <a:pPr marL="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spcBef>
                <a:spcPts val="0"/>
              </a:spcBef>
              <a:spcAft>
                <a:spcPts val="0"/>
              </a:spcAft>
              <a:buNone/>
            </a:pPr>
            <a:r>
              <a:rPr lang="en" sz="1600">
                <a:highlight>
                  <a:srgbClr val="FFFF00"/>
                </a:highlight>
                <a:latin typeface="Montserrat Medium"/>
                <a:ea typeface="Montserrat Medium"/>
                <a:cs typeface="Montserrat Medium"/>
                <a:sym typeface="Montserrat Medium"/>
              </a:rPr>
              <a:t>Knight Foundation  • New Venture Fund • Google • Facebook • CCD</a:t>
            </a:r>
            <a:endParaRPr sz="1600">
              <a:highlight>
                <a:srgbClr val="FFFF00"/>
              </a:highlight>
              <a:latin typeface="Montserrat Medium"/>
              <a:ea typeface="Montserrat Medium"/>
              <a:cs typeface="Montserrat Medium"/>
              <a:sym typeface="Montserrat Medium"/>
            </a:endParaRPr>
          </a:p>
          <a:p>
            <a:pPr marL="457200" lvl="0" indent="0" algn="l" rtl="0">
              <a:lnSpc>
                <a:spcPct val="80000"/>
              </a:lnSpc>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0" lvl="0" indent="0" algn="l" rtl="0">
              <a:lnSpc>
                <a:spcPct val="80000"/>
              </a:lnSpc>
              <a:spcBef>
                <a:spcPts val="0"/>
              </a:spcBef>
              <a:spcAft>
                <a:spcPts val="0"/>
              </a:spcAft>
              <a:buNone/>
            </a:pPr>
            <a:r>
              <a:rPr lang="en" sz="1600">
                <a:latin typeface="Montserrat Black"/>
                <a:ea typeface="Montserrat Black"/>
                <a:cs typeface="Montserrat Black"/>
                <a:sym typeface="Montserrat Black"/>
              </a:rPr>
              <a:t>People: </a:t>
            </a:r>
            <a:endParaRPr sz="1600">
              <a:highlight>
                <a:srgbClr val="CC0000"/>
              </a:highlight>
              <a:latin typeface="Montserrat Medium"/>
              <a:ea typeface="Montserrat Medium"/>
              <a:cs typeface="Montserrat Medium"/>
              <a:sym typeface="Montserrat Medium"/>
            </a:endParaRPr>
          </a:p>
          <a:p>
            <a:pPr marL="457200" lvl="0" indent="0" algn="l" rtl="0">
              <a:spcBef>
                <a:spcPts val="0"/>
              </a:spcBef>
              <a:spcAft>
                <a:spcPts val="0"/>
              </a:spcAft>
              <a:buNone/>
            </a:pPr>
            <a:r>
              <a:rPr lang="en" sz="1600">
                <a:latin typeface="Montserrat Medium"/>
                <a:ea typeface="Montserrat Medium"/>
                <a:cs typeface="Montserrat Medium"/>
                <a:sym typeface="Montserrat Medium"/>
              </a:rPr>
              <a:t>Tiana Epps Johnson - [CTCL] • Whitney May • Donny Bridges • Pam Anderson • Tammy Patrick [Democracy Fund]</a:t>
            </a:r>
            <a:endParaRPr sz="1600">
              <a:latin typeface="Montserrat Medium"/>
              <a:ea typeface="Montserrat Medium"/>
              <a:cs typeface="Montserrat Medium"/>
              <a:sym typeface="Montserrat Medium"/>
            </a:endParaRPr>
          </a:p>
        </p:txBody>
      </p:sp>
      <p:sp>
        <p:nvSpPr>
          <p:cNvPr id="366" name="Google Shape;366;p55"/>
          <p:cNvSpPr/>
          <p:nvPr/>
        </p:nvSpPr>
        <p:spPr>
          <a:xfrm>
            <a:off x="1695450" y="209550"/>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5"/>
          <p:cNvSpPr txBox="1"/>
          <p:nvPr/>
        </p:nvSpPr>
        <p:spPr>
          <a:xfrm>
            <a:off x="1695450" y="1333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CTCL</a:t>
            </a:r>
            <a:endParaRPr sz="4900">
              <a:latin typeface="Montserrat Black"/>
              <a:ea typeface="Montserrat Black"/>
              <a:cs typeface="Montserrat Black"/>
              <a:sym typeface="Montserrat Black"/>
            </a:endParaRPr>
          </a:p>
        </p:txBody>
      </p:sp>
      <p:sp>
        <p:nvSpPr>
          <p:cNvPr id="368" name="Google Shape;368;p55"/>
          <p:cNvSpPr txBox="1"/>
          <p:nvPr/>
        </p:nvSpPr>
        <p:spPr>
          <a:xfrm>
            <a:off x="1009500" y="714300"/>
            <a:ext cx="84582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Center for Technology and Civic Life 2017</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72"/>
        <p:cNvGrpSpPr/>
        <p:nvPr/>
      </p:nvGrpSpPr>
      <p:grpSpPr>
        <a:xfrm>
          <a:off x="0" y="0"/>
          <a:ext cx="0" cy="0"/>
          <a:chOff x="0" y="0"/>
          <a:chExt cx="0" cy="0"/>
        </a:xfrm>
      </p:grpSpPr>
      <p:pic>
        <p:nvPicPr>
          <p:cNvPr id="373" name="Google Shape;373;p56"/>
          <p:cNvPicPr preferRelativeResize="0"/>
          <p:nvPr/>
        </p:nvPicPr>
        <p:blipFill>
          <a:blip r:embed="rId3">
            <a:alphaModFix amt="18000"/>
          </a:blip>
          <a:stretch>
            <a:fillRect/>
          </a:stretch>
        </p:blipFill>
        <p:spPr>
          <a:xfrm>
            <a:off x="15" y="-376210"/>
            <a:ext cx="4572000" cy="6786242"/>
          </a:xfrm>
          <a:prstGeom prst="rect">
            <a:avLst/>
          </a:prstGeom>
          <a:noFill/>
          <a:ln>
            <a:noFill/>
          </a:ln>
        </p:spPr>
      </p:pic>
      <p:pic>
        <p:nvPicPr>
          <p:cNvPr id="374" name="Google Shape;374;p56"/>
          <p:cNvPicPr preferRelativeResize="0"/>
          <p:nvPr/>
        </p:nvPicPr>
        <p:blipFill>
          <a:blip r:embed="rId3">
            <a:alphaModFix amt="18000"/>
          </a:blip>
          <a:stretch>
            <a:fillRect/>
          </a:stretch>
        </p:blipFill>
        <p:spPr>
          <a:xfrm rot="10800000">
            <a:off x="4662515" y="-595285"/>
            <a:ext cx="4572000" cy="6786242"/>
          </a:xfrm>
          <a:prstGeom prst="rect">
            <a:avLst/>
          </a:prstGeom>
          <a:noFill/>
          <a:ln>
            <a:noFill/>
          </a:ln>
        </p:spPr>
      </p:pic>
      <p:pic>
        <p:nvPicPr>
          <p:cNvPr id="375" name="Google Shape;375;p56"/>
          <p:cNvPicPr preferRelativeResize="0"/>
          <p:nvPr/>
        </p:nvPicPr>
        <p:blipFill>
          <a:blip r:embed="rId4">
            <a:alphaModFix amt="10000"/>
          </a:blip>
          <a:stretch>
            <a:fillRect/>
          </a:stretch>
        </p:blipFill>
        <p:spPr>
          <a:xfrm rot="10800000">
            <a:off x="0" y="-28575"/>
            <a:ext cx="15682500" cy="5200650"/>
          </a:xfrm>
          <a:prstGeom prst="rect">
            <a:avLst/>
          </a:prstGeom>
          <a:noFill/>
          <a:ln>
            <a:noFill/>
          </a:ln>
        </p:spPr>
      </p:pic>
      <p:sp>
        <p:nvSpPr>
          <p:cNvPr id="376" name="Google Shape;376;p56"/>
          <p:cNvSpPr/>
          <p:nvPr/>
        </p:nvSpPr>
        <p:spPr>
          <a:xfrm>
            <a:off x="3924300" y="957350"/>
            <a:ext cx="41817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6"/>
          <p:cNvSpPr txBox="1"/>
          <p:nvPr/>
        </p:nvSpPr>
        <p:spPr>
          <a:xfrm>
            <a:off x="266700" y="1457325"/>
            <a:ext cx="49911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Academic arm of electoral nonprofits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White papers &amp; Federal Policy making:</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NIST security interface</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Drives policy through guidelines, technical documents, and "science" for election administration</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Toolkits: </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Ballot printing/design </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Electronic poll books </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Motor Voter</a:t>
            </a:r>
            <a:br>
              <a:rPr lang="en" sz="1600">
                <a:latin typeface="Montserrat Medium"/>
                <a:ea typeface="Montserrat Medium"/>
                <a:cs typeface="Montserrat Medium"/>
                <a:sym typeface="Montserrat Medium"/>
              </a:rPr>
            </a:br>
            <a:r>
              <a:rPr lang="en" sz="1600">
                <a:latin typeface="Montserrat Medium"/>
                <a:ea typeface="Montserrat Medium"/>
                <a:cs typeface="Montserrat Medium"/>
                <a:sym typeface="Montserrat Medium"/>
              </a:rPr>
              <a:t>○ Opt-In to Opt-Out</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intergovernmental and automatic voter registration.</a:t>
            </a:r>
            <a:endParaRPr sz="1600">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sp>
        <p:nvSpPr>
          <p:cNvPr id="378" name="Google Shape;378;p56"/>
          <p:cNvSpPr/>
          <p:nvPr/>
        </p:nvSpPr>
        <p:spPr>
          <a:xfrm>
            <a:off x="6496050" y="361950"/>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6"/>
          <p:cNvSpPr txBox="1"/>
          <p:nvPr/>
        </p:nvSpPr>
        <p:spPr>
          <a:xfrm>
            <a:off x="6648450" y="2476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CCD</a:t>
            </a:r>
            <a:endParaRPr sz="4900">
              <a:latin typeface="Montserrat Black"/>
              <a:ea typeface="Montserrat Black"/>
              <a:cs typeface="Montserrat Black"/>
              <a:sym typeface="Montserrat Black"/>
            </a:endParaRPr>
          </a:p>
        </p:txBody>
      </p:sp>
      <p:sp>
        <p:nvSpPr>
          <p:cNvPr id="380" name="Google Shape;380;p56"/>
          <p:cNvSpPr txBox="1"/>
          <p:nvPr/>
        </p:nvSpPr>
        <p:spPr>
          <a:xfrm>
            <a:off x="3343275" y="860550"/>
            <a:ext cx="54387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Center for Civic Design 2013</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
        <p:nvSpPr>
          <p:cNvPr id="381" name="Google Shape;381;p56"/>
          <p:cNvSpPr txBox="1"/>
          <p:nvPr/>
        </p:nvSpPr>
        <p:spPr>
          <a:xfrm>
            <a:off x="4914900" y="1381125"/>
            <a:ext cx="3972000" cy="32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Democracy Fund</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MacArthur Foundation</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Center for Secure and Modern Elections</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Knight Foundation</a:t>
            </a: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spcBef>
                <a:spcPts val="0"/>
              </a:spcBef>
              <a:spcAft>
                <a:spcPts val="0"/>
              </a:spcAft>
              <a:buNone/>
            </a:pPr>
            <a:r>
              <a:rPr lang="en" sz="1600">
                <a:latin typeface="Montserrat Black"/>
                <a:ea typeface="Montserrat Black"/>
                <a:cs typeface="Montserrat Black"/>
                <a:sym typeface="Montserrat Black"/>
              </a:rPr>
              <a:t>People: </a:t>
            </a:r>
            <a:endParaRPr sz="1600">
              <a:highlight>
                <a:srgbClr val="CC0000"/>
              </a:highlight>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Tiana Epps Johnson - [CTCL]</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 Whitney Quesenbery</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Katy Peterson: [Democracy works; Turbo Vote]</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Jennifer Morrell [Democracy Fund]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85"/>
        <p:cNvGrpSpPr/>
        <p:nvPr/>
      </p:nvGrpSpPr>
      <p:grpSpPr>
        <a:xfrm>
          <a:off x="0" y="0"/>
          <a:ext cx="0" cy="0"/>
          <a:chOff x="0" y="0"/>
          <a:chExt cx="0" cy="0"/>
        </a:xfrm>
      </p:grpSpPr>
      <p:pic>
        <p:nvPicPr>
          <p:cNvPr id="386" name="Google Shape;386;p57"/>
          <p:cNvPicPr preferRelativeResize="0"/>
          <p:nvPr/>
        </p:nvPicPr>
        <p:blipFill>
          <a:blip r:embed="rId3">
            <a:alphaModFix amt="18000"/>
          </a:blip>
          <a:stretch>
            <a:fillRect/>
          </a:stretch>
        </p:blipFill>
        <p:spPr>
          <a:xfrm>
            <a:off x="15" y="-376210"/>
            <a:ext cx="4572000" cy="6786242"/>
          </a:xfrm>
          <a:prstGeom prst="rect">
            <a:avLst/>
          </a:prstGeom>
          <a:noFill/>
          <a:ln>
            <a:noFill/>
          </a:ln>
        </p:spPr>
      </p:pic>
      <p:pic>
        <p:nvPicPr>
          <p:cNvPr id="387" name="Google Shape;387;p57"/>
          <p:cNvPicPr preferRelativeResize="0"/>
          <p:nvPr/>
        </p:nvPicPr>
        <p:blipFill>
          <a:blip r:embed="rId3">
            <a:alphaModFix amt="18000"/>
          </a:blip>
          <a:stretch>
            <a:fillRect/>
          </a:stretch>
        </p:blipFill>
        <p:spPr>
          <a:xfrm rot="10800000">
            <a:off x="4662515" y="-595285"/>
            <a:ext cx="4572000" cy="6786242"/>
          </a:xfrm>
          <a:prstGeom prst="rect">
            <a:avLst/>
          </a:prstGeom>
          <a:noFill/>
          <a:ln>
            <a:noFill/>
          </a:ln>
        </p:spPr>
      </p:pic>
      <p:pic>
        <p:nvPicPr>
          <p:cNvPr id="388" name="Google Shape;388;p57"/>
          <p:cNvPicPr preferRelativeResize="0"/>
          <p:nvPr/>
        </p:nvPicPr>
        <p:blipFill>
          <a:blip r:embed="rId4">
            <a:alphaModFix amt="10000"/>
          </a:blip>
          <a:stretch>
            <a:fillRect/>
          </a:stretch>
        </p:blipFill>
        <p:spPr>
          <a:xfrm rot="10800000">
            <a:off x="0" y="-28575"/>
            <a:ext cx="15682500" cy="5200650"/>
          </a:xfrm>
          <a:prstGeom prst="rect">
            <a:avLst/>
          </a:prstGeom>
          <a:noFill/>
          <a:ln>
            <a:noFill/>
          </a:ln>
        </p:spPr>
      </p:pic>
      <p:sp>
        <p:nvSpPr>
          <p:cNvPr id="389" name="Google Shape;389;p57"/>
          <p:cNvSpPr/>
          <p:nvPr/>
        </p:nvSpPr>
        <p:spPr>
          <a:xfrm>
            <a:off x="628650" y="957350"/>
            <a:ext cx="81915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7"/>
          <p:cNvSpPr txBox="1"/>
          <p:nvPr/>
        </p:nvSpPr>
        <p:spPr>
          <a:xfrm>
            <a:off x="266700" y="1381125"/>
            <a:ext cx="49911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Montserrat Black"/>
                <a:ea typeface="Montserrat Black"/>
                <a:cs typeface="Montserrat Black"/>
                <a:sym typeface="Montserrat Black"/>
              </a:rPr>
              <a:t>Purpose: </a:t>
            </a:r>
            <a:endParaRPr sz="1500">
              <a:latin typeface="Montserrat Black"/>
              <a:ea typeface="Montserrat Black"/>
              <a:cs typeface="Montserrat Black"/>
              <a:sym typeface="Montserrat Black"/>
            </a:endParaRPr>
          </a:p>
          <a:p>
            <a:pPr marL="457200" lvl="0" indent="-323850" algn="l" rtl="0">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Promotes "comprehensive" at home voting: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Policy advocacy at state/local level</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Legislation and lobbying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○Public education</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Advocates Intergovernmental relationships- USPS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"Flooding the Zone" Initiative </a:t>
            </a:r>
            <a:endParaRPr sz="1500">
              <a:latin typeface="Montserrat Medium"/>
              <a:ea typeface="Montserrat Medium"/>
              <a:cs typeface="Montserrat Medium"/>
              <a:sym typeface="Montserrat Medium"/>
            </a:endParaRPr>
          </a:p>
          <a:p>
            <a:pPr marL="457200" lvl="0" indent="-323850" algn="l" rtl="0">
              <a:spcBef>
                <a:spcPts val="0"/>
              </a:spcBef>
              <a:spcAft>
                <a:spcPts val="0"/>
              </a:spcAft>
              <a:buSzPts val="1500"/>
              <a:buFont typeface="Montserrat Medium"/>
              <a:buChar char="●"/>
            </a:pPr>
            <a:r>
              <a:rPr lang="en" sz="1500">
                <a:latin typeface="Montserrat Medium"/>
                <a:ea typeface="Montserrat Medium"/>
                <a:cs typeface="Montserrat Medium"/>
                <a:sym typeface="Montserrat Medium"/>
              </a:rPr>
              <a:t>Toolkits: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Vote-By-Mail calculators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Electoral resource estimators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Polling place wait time calculators </a:t>
            </a:r>
            <a:br>
              <a:rPr lang="en" sz="1500">
                <a:latin typeface="Montserrat Medium"/>
                <a:ea typeface="Montserrat Medium"/>
                <a:cs typeface="Montserrat Medium"/>
                <a:sym typeface="Montserrat Medium"/>
              </a:rPr>
            </a:br>
            <a:r>
              <a:rPr lang="en" sz="1500">
                <a:latin typeface="Montserrat Medium"/>
                <a:ea typeface="Montserrat Medium"/>
                <a:cs typeface="Montserrat Medium"/>
                <a:sym typeface="Montserrat Medium"/>
              </a:rPr>
              <a:t>○ Worker and supply needs</a:t>
            </a:r>
            <a:endParaRPr sz="1500">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sp>
        <p:nvSpPr>
          <p:cNvPr id="391" name="Google Shape;391;p57"/>
          <p:cNvSpPr/>
          <p:nvPr/>
        </p:nvSpPr>
        <p:spPr>
          <a:xfrm>
            <a:off x="771525" y="400050"/>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7"/>
          <p:cNvSpPr txBox="1"/>
          <p:nvPr/>
        </p:nvSpPr>
        <p:spPr>
          <a:xfrm>
            <a:off x="771525" y="285775"/>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NVHI</a:t>
            </a:r>
            <a:endParaRPr sz="4900">
              <a:latin typeface="Montserrat Black"/>
              <a:ea typeface="Montserrat Black"/>
              <a:cs typeface="Montserrat Black"/>
              <a:sym typeface="Montserrat Black"/>
            </a:endParaRPr>
          </a:p>
        </p:txBody>
      </p:sp>
      <p:sp>
        <p:nvSpPr>
          <p:cNvPr id="393" name="Google Shape;393;p57"/>
          <p:cNvSpPr txBox="1"/>
          <p:nvPr/>
        </p:nvSpPr>
        <p:spPr>
          <a:xfrm>
            <a:off x="438150" y="898650"/>
            <a:ext cx="8648400" cy="50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Stardos Stencil"/>
                <a:ea typeface="Stardos Stencil"/>
                <a:cs typeface="Stardos Stencil"/>
                <a:sym typeface="Stardos Stencil"/>
              </a:rPr>
              <a:t>National Vote at Home Institute 2017 Centralized Organization</a:t>
            </a:r>
            <a:endParaRPr sz="2200">
              <a:latin typeface="Stardos Stencil"/>
              <a:ea typeface="Stardos Stencil"/>
              <a:cs typeface="Stardos Stencil"/>
              <a:sym typeface="Stardos Stencil"/>
            </a:endParaRPr>
          </a:p>
          <a:p>
            <a:pPr marL="0" lvl="0" indent="0" algn="l" rtl="0">
              <a:spcBef>
                <a:spcPts val="0"/>
              </a:spcBef>
              <a:spcAft>
                <a:spcPts val="0"/>
              </a:spcAft>
              <a:buNone/>
            </a:pPr>
            <a:endParaRPr sz="1100"/>
          </a:p>
        </p:txBody>
      </p:sp>
      <p:sp>
        <p:nvSpPr>
          <p:cNvPr id="394" name="Google Shape;394;p57"/>
          <p:cNvSpPr txBox="1"/>
          <p:nvPr/>
        </p:nvSpPr>
        <p:spPr>
          <a:xfrm>
            <a:off x="5172000" y="1381125"/>
            <a:ext cx="3972000" cy="32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Democracy Fund</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Center for Civic Design</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Rock the Vote</a:t>
            </a:r>
            <a:endParaRPr sz="1600">
              <a:highlight>
                <a:srgbClr val="FFFF00"/>
              </a:highlight>
              <a:latin typeface="Montserrat Medium"/>
              <a:ea typeface="Montserrat Medium"/>
              <a:cs typeface="Montserrat Medium"/>
              <a:sym typeface="Montserrat Medium"/>
            </a:endParaRPr>
          </a:p>
          <a:p>
            <a:pPr marL="0" lvl="0" indent="0" algn="l" rtl="0">
              <a:spcBef>
                <a:spcPts val="0"/>
              </a:spcBef>
              <a:spcAft>
                <a:spcPts val="0"/>
              </a:spcAft>
              <a:buNone/>
            </a:pPr>
            <a:r>
              <a:rPr lang="en">
                <a:latin typeface="Montserrat Black"/>
                <a:ea typeface="Montserrat Black"/>
                <a:cs typeface="Montserrat Black"/>
                <a:sym typeface="Montserrat Black"/>
              </a:rPr>
              <a:t>People: </a:t>
            </a:r>
            <a:endParaRPr>
              <a:highlight>
                <a:srgbClr val="CC0000"/>
              </a:highlight>
              <a:latin typeface="Montserrat Medium"/>
              <a:ea typeface="Montserrat Medium"/>
              <a:cs typeface="Montserrat Medium"/>
              <a:sym typeface="Montserrat Medium"/>
            </a:endParaRPr>
          </a:p>
          <a:p>
            <a:pPr marL="0" lvl="0" indent="0" algn="l" rtl="0">
              <a:spcBef>
                <a:spcPts val="0"/>
              </a:spcBef>
              <a:spcAft>
                <a:spcPts val="0"/>
              </a:spcAft>
              <a:buNone/>
            </a:pPr>
            <a:r>
              <a:rPr lang="en">
                <a:latin typeface="Montserrat Medium"/>
                <a:ea typeface="Montserrat Medium"/>
                <a:cs typeface="Montserrat Medium"/>
                <a:sym typeface="Montserrat Medium"/>
              </a:rPr>
              <a:t>Centralized leadership from other nonprofits:</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Jocelyn Bensen - MI Secretary of State</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Tiana Epps Johnson - [CTCL] </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Dana Chisnell - [CCD]</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Jake Matilsky - [CSME]</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Carolyn DeWitt -[Rock the Vote]</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Stephen Silberstien - [Democracy Alliance]</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Tammy Patrick - [Democracy Fund]</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398"/>
        <p:cNvGrpSpPr/>
        <p:nvPr/>
      </p:nvGrpSpPr>
      <p:grpSpPr>
        <a:xfrm>
          <a:off x="0" y="0"/>
          <a:ext cx="0" cy="0"/>
          <a:chOff x="0" y="0"/>
          <a:chExt cx="0" cy="0"/>
        </a:xfrm>
      </p:grpSpPr>
      <p:sp>
        <p:nvSpPr>
          <p:cNvPr id="399" name="Google Shape;399;p58"/>
          <p:cNvSpPr txBox="1"/>
          <p:nvPr/>
        </p:nvSpPr>
        <p:spPr>
          <a:xfrm>
            <a:off x="1009650" y="95250"/>
            <a:ext cx="74106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Grassroots advocacy and organization</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Advocates federal absentee voting</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State directories and mailing lists; customized advocacy reports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voter enrollment at all government offices, and during participation in government programs.</a:t>
            </a: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Democracy Fun</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Knight Foundation</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Pew Trust</a:t>
            </a: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pic>
        <p:nvPicPr>
          <p:cNvPr id="400" name="Google Shape;400;p58"/>
          <p:cNvPicPr preferRelativeResize="0"/>
          <p:nvPr/>
        </p:nvPicPr>
        <p:blipFill>
          <a:blip r:embed="rId3">
            <a:alphaModFix amt="18000"/>
          </a:blip>
          <a:stretch>
            <a:fillRect/>
          </a:stretch>
        </p:blipFill>
        <p:spPr>
          <a:xfrm rot="10800000">
            <a:off x="4591065" y="-573723"/>
            <a:ext cx="4572000" cy="6786242"/>
          </a:xfrm>
          <a:prstGeom prst="rect">
            <a:avLst/>
          </a:prstGeom>
          <a:noFill/>
          <a:ln>
            <a:noFill/>
          </a:ln>
        </p:spPr>
      </p:pic>
      <p:pic>
        <p:nvPicPr>
          <p:cNvPr id="401" name="Google Shape;401;p58"/>
          <p:cNvPicPr preferRelativeResize="0"/>
          <p:nvPr/>
        </p:nvPicPr>
        <p:blipFill>
          <a:blip r:embed="rId4">
            <a:alphaModFix amt="10000"/>
          </a:blip>
          <a:stretch>
            <a:fillRect/>
          </a:stretch>
        </p:blipFill>
        <p:spPr>
          <a:xfrm>
            <a:off x="-6345750" y="-28575"/>
            <a:ext cx="15682500" cy="5200650"/>
          </a:xfrm>
          <a:prstGeom prst="rect">
            <a:avLst/>
          </a:prstGeom>
          <a:noFill/>
          <a:ln>
            <a:noFill/>
          </a:ln>
        </p:spPr>
      </p:pic>
      <p:sp>
        <p:nvSpPr>
          <p:cNvPr id="402" name="Google Shape;402;p58"/>
          <p:cNvSpPr/>
          <p:nvPr/>
        </p:nvSpPr>
        <p:spPr>
          <a:xfrm>
            <a:off x="2133600" y="860550"/>
            <a:ext cx="29814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3" name="Google Shape;403;p58"/>
          <p:cNvPicPr preferRelativeResize="0"/>
          <p:nvPr/>
        </p:nvPicPr>
        <p:blipFill>
          <a:blip r:embed="rId3">
            <a:alphaModFix amt="18000"/>
          </a:blip>
          <a:stretch>
            <a:fillRect/>
          </a:stretch>
        </p:blipFill>
        <p:spPr>
          <a:xfrm>
            <a:off x="-10" y="-409585"/>
            <a:ext cx="4572000" cy="6786242"/>
          </a:xfrm>
          <a:prstGeom prst="rect">
            <a:avLst/>
          </a:prstGeom>
          <a:noFill/>
          <a:ln>
            <a:noFill/>
          </a:ln>
        </p:spPr>
      </p:pic>
      <p:sp>
        <p:nvSpPr>
          <p:cNvPr id="404" name="Google Shape;404;p58"/>
          <p:cNvSpPr/>
          <p:nvPr/>
        </p:nvSpPr>
        <p:spPr>
          <a:xfrm>
            <a:off x="2581275" y="333375"/>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8"/>
          <p:cNvSpPr txBox="1"/>
          <p:nvPr/>
        </p:nvSpPr>
        <p:spPr>
          <a:xfrm>
            <a:off x="2640825" y="2095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USVF</a:t>
            </a:r>
            <a:endParaRPr sz="4900">
              <a:latin typeface="Montserrat Black"/>
              <a:ea typeface="Montserrat Black"/>
              <a:cs typeface="Montserrat Black"/>
              <a:sym typeface="Montserrat Black"/>
            </a:endParaRPr>
          </a:p>
        </p:txBody>
      </p:sp>
      <p:sp>
        <p:nvSpPr>
          <p:cNvPr id="406" name="Google Shape;406;p58"/>
          <p:cNvSpPr txBox="1"/>
          <p:nvPr/>
        </p:nvSpPr>
        <p:spPr>
          <a:xfrm>
            <a:off x="1085850" y="746250"/>
            <a:ext cx="51150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US Vote Foundation</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
        <p:nvSpPr>
          <p:cNvPr id="407" name="Google Shape;407;p58"/>
          <p:cNvSpPr txBox="1"/>
          <p:nvPr/>
        </p:nvSpPr>
        <p:spPr>
          <a:xfrm>
            <a:off x="3400425" y="3114675"/>
            <a:ext cx="3019500" cy="9906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Carnegie</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JEHI Foundation</a:t>
            </a: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411"/>
        <p:cNvGrpSpPr/>
        <p:nvPr/>
      </p:nvGrpSpPr>
      <p:grpSpPr>
        <a:xfrm>
          <a:off x="0" y="0"/>
          <a:ext cx="0" cy="0"/>
          <a:chOff x="0" y="0"/>
          <a:chExt cx="0" cy="0"/>
        </a:xfrm>
      </p:grpSpPr>
      <p:pic>
        <p:nvPicPr>
          <p:cNvPr id="412" name="Google Shape;412;p59"/>
          <p:cNvPicPr preferRelativeResize="0"/>
          <p:nvPr/>
        </p:nvPicPr>
        <p:blipFill>
          <a:blip r:embed="rId3">
            <a:alphaModFix amt="18000"/>
          </a:blip>
          <a:stretch>
            <a:fillRect/>
          </a:stretch>
        </p:blipFill>
        <p:spPr>
          <a:xfrm rot="10800000">
            <a:off x="4591065" y="-573723"/>
            <a:ext cx="4572000" cy="6786242"/>
          </a:xfrm>
          <a:prstGeom prst="rect">
            <a:avLst/>
          </a:prstGeom>
          <a:noFill/>
          <a:ln>
            <a:noFill/>
          </a:ln>
        </p:spPr>
      </p:pic>
      <p:pic>
        <p:nvPicPr>
          <p:cNvPr id="413" name="Google Shape;413;p59"/>
          <p:cNvPicPr preferRelativeResize="0"/>
          <p:nvPr/>
        </p:nvPicPr>
        <p:blipFill>
          <a:blip r:embed="rId3">
            <a:alphaModFix amt="18000"/>
          </a:blip>
          <a:stretch>
            <a:fillRect/>
          </a:stretch>
        </p:blipFill>
        <p:spPr>
          <a:xfrm>
            <a:off x="-10" y="-28585"/>
            <a:ext cx="4572000" cy="6786242"/>
          </a:xfrm>
          <a:prstGeom prst="rect">
            <a:avLst/>
          </a:prstGeom>
          <a:noFill/>
          <a:ln>
            <a:noFill/>
          </a:ln>
        </p:spPr>
      </p:pic>
      <p:pic>
        <p:nvPicPr>
          <p:cNvPr id="414" name="Google Shape;414;p59"/>
          <p:cNvPicPr preferRelativeResize="0"/>
          <p:nvPr/>
        </p:nvPicPr>
        <p:blipFill>
          <a:blip r:embed="rId4">
            <a:alphaModFix amt="10000"/>
          </a:blip>
          <a:stretch>
            <a:fillRect/>
          </a:stretch>
        </p:blipFill>
        <p:spPr>
          <a:xfrm>
            <a:off x="-6345750" y="-28575"/>
            <a:ext cx="15682500" cy="5200650"/>
          </a:xfrm>
          <a:prstGeom prst="rect">
            <a:avLst/>
          </a:prstGeom>
          <a:noFill/>
          <a:ln>
            <a:noFill/>
          </a:ln>
        </p:spPr>
      </p:pic>
      <p:sp>
        <p:nvSpPr>
          <p:cNvPr id="415" name="Google Shape;415;p59"/>
          <p:cNvSpPr txBox="1"/>
          <p:nvPr/>
        </p:nvSpPr>
        <p:spPr>
          <a:xfrm>
            <a:off x="1009650" y="95250"/>
            <a:ext cx="74106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Grassroots advocacy of college students and inner-city youth</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Messaging promotes progressive ideology, "modernization" of elections and promotion of left-wing political causes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Initiatives include engagement for 2020 Census and redistricting</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Partners with Rock the Vote and PA SOS in online voter registration with remote 3rd party access to Penn. SURE system</a:t>
            </a: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States Voices Network</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Rock the Vote</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sp>
        <p:nvSpPr>
          <p:cNvPr id="416" name="Google Shape;416;p59"/>
          <p:cNvSpPr/>
          <p:nvPr/>
        </p:nvSpPr>
        <p:spPr>
          <a:xfrm>
            <a:off x="2133600" y="860550"/>
            <a:ext cx="29814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9"/>
          <p:cNvSpPr/>
          <p:nvPr/>
        </p:nvSpPr>
        <p:spPr>
          <a:xfrm>
            <a:off x="2581275" y="333375"/>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9"/>
          <p:cNvSpPr txBox="1"/>
          <p:nvPr/>
        </p:nvSpPr>
        <p:spPr>
          <a:xfrm>
            <a:off x="2640825" y="2095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PV</a:t>
            </a:r>
            <a:endParaRPr sz="4900">
              <a:latin typeface="Montserrat Black"/>
              <a:ea typeface="Montserrat Black"/>
              <a:cs typeface="Montserrat Black"/>
              <a:sym typeface="Montserrat Black"/>
            </a:endParaRPr>
          </a:p>
        </p:txBody>
      </p:sp>
      <p:sp>
        <p:nvSpPr>
          <p:cNvPr id="419" name="Google Shape;419;p59"/>
          <p:cNvSpPr txBox="1"/>
          <p:nvPr/>
        </p:nvSpPr>
        <p:spPr>
          <a:xfrm>
            <a:off x="1085850" y="746250"/>
            <a:ext cx="51150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PA. Voice</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
        <p:nvSpPr>
          <p:cNvPr id="420" name="Google Shape;420;p59"/>
          <p:cNvSpPr txBox="1"/>
          <p:nvPr/>
        </p:nvSpPr>
        <p:spPr>
          <a:xfrm>
            <a:off x="3571875" y="3305175"/>
            <a:ext cx="4848300" cy="8667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Pennsylvania Secretary Bookvar</a:t>
            </a: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424"/>
        <p:cNvGrpSpPr/>
        <p:nvPr/>
      </p:nvGrpSpPr>
      <p:grpSpPr>
        <a:xfrm>
          <a:off x="0" y="0"/>
          <a:ext cx="0" cy="0"/>
          <a:chOff x="0" y="0"/>
          <a:chExt cx="0" cy="0"/>
        </a:xfrm>
      </p:grpSpPr>
      <p:pic>
        <p:nvPicPr>
          <p:cNvPr id="425" name="Google Shape;425;p60"/>
          <p:cNvPicPr preferRelativeResize="0"/>
          <p:nvPr/>
        </p:nvPicPr>
        <p:blipFill>
          <a:blip r:embed="rId3">
            <a:alphaModFix amt="18000"/>
          </a:blip>
          <a:stretch>
            <a:fillRect/>
          </a:stretch>
        </p:blipFill>
        <p:spPr>
          <a:xfrm rot="10800000">
            <a:off x="4591065" y="-573723"/>
            <a:ext cx="4572000" cy="6786242"/>
          </a:xfrm>
          <a:prstGeom prst="rect">
            <a:avLst/>
          </a:prstGeom>
          <a:noFill/>
          <a:ln>
            <a:noFill/>
          </a:ln>
        </p:spPr>
      </p:pic>
      <p:pic>
        <p:nvPicPr>
          <p:cNvPr id="426" name="Google Shape;426;p60"/>
          <p:cNvPicPr preferRelativeResize="0"/>
          <p:nvPr/>
        </p:nvPicPr>
        <p:blipFill>
          <a:blip r:embed="rId3">
            <a:alphaModFix amt="18000"/>
          </a:blip>
          <a:stretch>
            <a:fillRect/>
          </a:stretch>
        </p:blipFill>
        <p:spPr>
          <a:xfrm>
            <a:off x="-10" y="-28585"/>
            <a:ext cx="4572000" cy="6786242"/>
          </a:xfrm>
          <a:prstGeom prst="rect">
            <a:avLst/>
          </a:prstGeom>
          <a:noFill/>
          <a:ln>
            <a:noFill/>
          </a:ln>
        </p:spPr>
      </p:pic>
      <p:pic>
        <p:nvPicPr>
          <p:cNvPr id="427" name="Google Shape;427;p60"/>
          <p:cNvPicPr preferRelativeResize="0"/>
          <p:nvPr/>
        </p:nvPicPr>
        <p:blipFill>
          <a:blip r:embed="rId4">
            <a:alphaModFix amt="10000"/>
          </a:blip>
          <a:stretch>
            <a:fillRect/>
          </a:stretch>
        </p:blipFill>
        <p:spPr>
          <a:xfrm>
            <a:off x="-6345750" y="-28575"/>
            <a:ext cx="15682500" cy="5200650"/>
          </a:xfrm>
          <a:prstGeom prst="rect">
            <a:avLst/>
          </a:prstGeom>
          <a:noFill/>
          <a:ln>
            <a:noFill/>
          </a:ln>
        </p:spPr>
      </p:pic>
      <p:sp>
        <p:nvSpPr>
          <p:cNvPr id="428" name="Google Shape;428;p60"/>
          <p:cNvSpPr txBox="1"/>
          <p:nvPr/>
        </p:nvSpPr>
        <p:spPr>
          <a:xfrm>
            <a:off x="933450" y="19050"/>
            <a:ext cx="46863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Grassroots advocacy and indoctrination aimed at young progressives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online digital registration verification, and update of voter information</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3rd party OVR registration access with Pennsylvanian SURE System through user Apps and ROV Website</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Full integration of online Voter Registration platform with PA SURE</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Partners with PA DOS to develop digital technology for batch loading to SURE system.</a:t>
            </a:r>
            <a:endParaRPr sz="1600">
              <a:latin typeface="Montserrat Medium"/>
              <a:ea typeface="Montserrat Medium"/>
              <a:cs typeface="Montserrat Medium"/>
              <a:sym typeface="Montserrat Medium"/>
            </a:endParaRPr>
          </a:p>
          <a:p>
            <a:pPr marL="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endParaRPr sz="1600">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sp>
        <p:nvSpPr>
          <p:cNvPr id="429" name="Google Shape;429;p60"/>
          <p:cNvSpPr/>
          <p:nvPr/>
        </p:nvSpPr>
        <p:spPr>
          <a:xfrm>
            <a:off x="5962650" y="1263750"/>
            <a:ext cx="25860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0"/>
          <p:cNvSpPr/>
          <p:nvPr/>
        </p:nvSpPr>
        <p:spPr>
          <a:xfrm>
            <a:off x="6105525" y="612750"/>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0"/>
          <p:cNvSpPr txBox="1"/>
          <p:nvPr/>
        </p:nvSpPr>
        <p:spPr>
          <a:xfrm>
            <a:off x="6374625" y="527175"/>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RTV</a:t>
            </a:r>
            <a:endParaRPr sz="4900">
              <a:latin typeface="Montserrat Black"/>
              <a:ea typeface="Montserrat Black"/>
              <a:cs typeface="Montserrat Black"/>
              <a:sym typeface="Montserrat Black"/>
            </a:endParaRPr>
          </a:p>
        </p:txBody>
      </p:sp>
      <p:sp>
        <p:nvSpPr>
          <p:cNvPr id="432" name="Google Shape;432;p60"/>
          <p:cNvSpPr txBox="1"/>
          <p:nvPr/>
        </p:nvSpPr>
        <p:spPr>
          <a:xfrm>
            <a:off x="5353050" y="1187550"/>
            <a:ext cx="39054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Rock the Vote</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
        <p:nvSpPr>
          <p:cNvPr id="433" name="Google Shape;433;p60"/>
          <p:cNvSpPr txBox="1"/>
          <p:nvPr/>
        </p:nvSpPr>
        <p:spPr>
          <a:xfrm>
            <a:off x="5810250" y="2783525"/>
            <a:ext cx="3638700" cy="34290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Funding: </a:t>
            </a:r>
            <a:r>
              <a:rPr lang="en" sz="1600">
                <a:latin typeface="Montserrat Medium"/>
                <a:ea typeface="Montserrat Medium"/>
                <a:cs typeface="Montserrat Medium"/>
                <a:sym typeface="Montserrat Medium"/>
              </a:rPr>
              <a:t> </a:t>
            </a:r>
            <a:r>
              <a:rPr lang="en" sz="2100">
                <a:highlight>
                  <a:srgbClr val="FFFF00"/>
                </a:highlight>
                <a:latin typeface="Montserrat Medium"/>
                <a:ea typeface="Montserrat Medium"/>
                <a:cs typeface="Montserrat Medium"/>
                <a:sym typeface="Montserrat Medium"/>
              </a:rPr>
              <a:t>$2,515,819</a:t>
            </a:r>
            <a:endParaRPr sz="2100">
              <a:highlight>
                <a:srgbClr val="FFFF00"/>
              </a:highlight>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endParaRPr sz="2100">
              <a:highlight>
                <a:srgbClr val="FFFF00"/>
              </a:highlight>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People:</a:t>
            </a:r>
            <a:endParaRPr sz="1600">
              <a:latin typeface="Montserrat Black"/>
              <a:ea typeface="Montserrat Black"/>
              <a:cs typeface="Montserrat Black"/>
              <a:sym typeface="Montserrat Black"/>
            </a:endParaRPr>
          </a:p>
          <a:p>
            <a:pPr marL="0" lvl="0" indent="0" algn="l" rtl="0">
              <a:lnSpc>
                <a:spcPct val="75000"/>
              </a:lnSpc>
              <a:spcBef>
                <a:spcPts val="0"/>
              </a:spcBef>
              <a:spcAft>
                <a:spcPts val="0"/>
              </a:spcAft>
              <a:buNone/>
            </a:pPr>
            <a:endParaRPr sz="1600">
              <a:latin typeface="Montserrat Black"/>
              <a:ea typeface="Montserrat Black"/>
              <a:cs typeface="Montserrat Black"/>
              <a:sym typeface="Montserrat Black"/>
            </a:endParaRPr>
          </a:p>
          <a:p>
            <a:pPr marL="457200" lvl="0" indent="-336550" algn="l" rtl="0">
              <a:lnSpc>
                <a:spcPct val="75000"/>
              </a:lnSpc>
              <a:spcBef>
                <a:spcPts val="0"/>
              </a:spcBef>
              <a:spcAft>
                <a:spcPts val="0"/>
              </a:spcAft>
              <a:buSzPts val="1700"/>
              <a:buFont typeface="Montserrat Medium"/>
              <a:buChar char="●"/>
            </a:pPr>
            <a:r>
              <a:rPr lang="en" sz="1700">
                <a:latin typeface="Montserrat Medium"/>
                <a:ea typeface="Montserrat Medium"/>
                <a:cs typeface="Montserrat Medium"/>
                <a:sym typeface="Montserrat Medium"/>
              </a:rPr>
              <a:t>Carolyn DeWitt</a:t>
            </a:r>
            <a:br>
              <a:rPr lang="en" sz="1700">
                <a:latin typeface="Montserrat Medium"/>
                <a:ea typeface="Montserrat Medium"/>
                <a:cs typeface="Montserrat Medium"/>
                <a:sym typeface="Montserrat Medium"/>
              </a:rPr>
            </a:br>
            <a:r>
              <a:rPr lang="en" sz="1700">
                <a:latin typeface="Montserrat Medium"/>
                <a:ea typeface="Montserrat Medium"/>
                <a:cs typeface="Montserrat Medium"/>
                <a:sym typeface="Montserrat Medium"/>
              </a:rPr>
              <a:t>DNC PM</a:t>
            </a:r>
            <a:endParaRPr sz="1700">
              <a:latin typeface="Montserrat Medium"/>
              <a:ea typeface="Montserrat Medium"/>
              <a:cs typeface="Montserrat Medium"/>
              <a:sym typeface="Montserrat Medium"/>
            </a:endParaRPr>
          </a:p>
          <a:p>
            <a:pPr marL="457200" lvl="0" indent="-336550" algn="l" rtl="0">
              <a:lnSpc>
                <a:spcPct val="75000"/>
              </a:lnSpc>
              <a:spcBef>
                <a:spcPts val="0"/>
              </a:spcBef>
              <a:spcAft>
                <a:spcPts val="0"/>
              </a:spcAft>
              <a:buSzPts val="1700"/>
              <a:buFont typeface="Montserrat Medium"/>
              <a:buChar char="●"/>
            </a:pPr>
            <a:endParaRPr sz="1700">
              <a:latin typeface="Montserrat Medium"/>
              <a:ea typeface="Montserrat Medium"/>
              <a:cs typeface="Montserrat Medium"/>
              <a:sym typeface="Montserrat Medium"/>
            </a:endParaRPr>
          </a:p>
          <a:p>
            <a:pPr marL="457200" lvl="0" indent="-336550" algn="l" rtl="0">
              <a:lnSpc>
                <a:spcPct val="75000"/>
              </a:lnSpc>
              <a:spcBef>
                <a:spcPts val="0"/>
              </a:spcBef>
              <a:spcAft>
                <a:spcPts val="0"/>
              </a:spcAft>
              <a:buSzPts val="1700"/>
              <a:buFont typeface="Montserrat Medium"/>
              <a:buChar char="●"/>
            </a:pPr>
            <a:r>
              <a:rPr lang="en" sz="1700">
                <a:latin typeface="Montserrat Medium"/>
                <a:ea typeface="Montserrat Medium"/>
                <a:cs typeface="Montserrat Medium"/>
                <a:sym typeface="Montserrat Medium"/>
              </a:rPr>
              <a:t>DeRay Mckesson</a:t>
            </a:r>
            <a:br>
              <a:rPr lang="en" sz="1700">
                <a:latin typeface="Montserrat Medium"/>
                <a:ea typeface="Montserrat Medium"/>
                <a:cs typeface="Montserrat Medium"/>
                <a:sym typeface="Montserrat Medium"/>
              </a:rPr>
            </a:br>
            <a:r>
              <a:rPr lang="en" sz="1700">
                <a:latin typeface="Montserrat Medium"/>
                <a:ea typeface="Montserrat Medium"/>
                <a:cs typeface="Montserrat Medium"/>
                <a:sym typeface="Montserrat Medium"/>
              </a:rPr>
              <a:t>Black Lives Matter</a:t>
            </a:r>
            <a:endParaRPr sz="1700">
              <a:latin typeface="Montserrat Medium"/>
              <a:ea typeface="Montserrat Medium"/>
              <a:cs typeface="Montserrat Medium"/>
              <a:sym typeface="Montserrat Medium"/>
            </a:endParaRPr>
          </a:p>
          <a:p>
            <a:pPr marL="0" lvl="0" indent="0" algn="l" rtl="0">
              <a:spcBef>
                <a:spcPts val="0"/>
              </a:spcBef>
              <a:spcAft>
                <a:spcPts val="0"/>
              </a:spcAft>
              <a:buNone/>
            </a:pPr>
            <a:endParaRPr sz="1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8F8">
            <a:alpha val="64250"/>
          </a:srgbClr>
        </a:solidFill>
        <a:effectLst/>
      </p:bgPr>
    </p:bg>
    <p:spTree>
      <p:nvGrpSpPr>
        <p:cNvPr id="1" name="Shape 437"/>
        <p:cNvGrpSpPr/>
        <p:nvPr/>
      </p:nvGrpSpPr>
      <p:grpSpPr>
        <a:xfrm>
          <a:off x="0" y="0"/>
          <a:ext cx="0" cy="0"/>
          <a:chOff x="0" y="0"/>
          <a:chExt cx="0" cy="0"/>
        </a:xfrm>
      </p:grpSpPr>
      <p:pic>
        <p:nvPicPr>
          <p:cNvPr id="438" name="Google Shape;438;p61"/>
          <p:cNvPicPr preferRelativeResize="0"/>
          <p:nvPr/>
        </p:nvPicPr>
        <p:blipFill>
          <a:blip r:embed="rId3">
            <a:alphaModFix amt="18000"/>
          </a:blip>
          <a:stretch>
            <a:fillRect/>
          </a:stretch>
        </p:blipFill>
        <p:spPr>
          <a:xfrm rot="10800000">
            <a:off x="4591065" y="-573723"/>
            <a:ext cx="4572000" cy="6786242"/>
          </a:xfrm>
          <a:prstGeom prst="rect">
            <a:avLst/>
          </a:prstGeom>
          <a:noFill/>
          <a:ln>
            <a:noFill/>
          </a:ln>
        </p:spPr>
      </p:pic>
      <p:pic>
        <p:nvPicPr>
          <p:cNvPr id="439" name="Google Shape;439;p61"/>
          <p:cNvPicPr preferRelativeResize="0"/>
          <p:nvPr/>
        </p:nvPicPr>
        <p:blipFill>
          <a:blip r:embed="rId3">
            <a:alphaModFix amt="18000"/>
          </a:blip>
          <a:stretch>
            <a:fillRect/>
          </a:stretch>
        </p:blipFill>
        <p:spPr>
          <a:xfrm>
            <a:off x="-10" y="-28585"/>
            <a:ext cx="4572000" cy="6786242"/>
          </a:xfrm>
          <a:prstGeom prst="rect">
            <a:avLst/>
          </a:prstGeom>
          <a:noFill/>
          <a:ln>
            <a:noFill/>
          </a:ln>
        </p:spPr>
      </p:pic>
      <p:pic>
        <p:nvPicPr>
          <p:cNvPr id="440" name="Google Shape;440;p61"/>
          <p:cNvPicPr preferRelativeResize="0"/>
          <p:nvPr/>
        </p:nvPicPr>
        <p:blipFill>
          <a:blip r:embed="rId4">
            <a:alphaModFix amt="10000"/>
          </a:blip>
          <a:stretch>
            <a:fillRect/>
          </a:stretch>
        </p:blipFill>
        <p:spPr>
          <a:xfrm>
            <a:off x="-6345750" y="-28575"/>
            <a:ext cx="15682500" cy="5200650"/>
          </a:xfrm>
          <a:prstGeom prst="rect">
            <a:avLst/>
          </a:prstGeom>
          <a:noFill/>
          <a:ln>
            <a:noFill/>
          </a:ln>
        </p:spPr>
      </p:pic>
      <p:sp>
        <p:nvSpPr>
          <p:cNvPr id="441" name="Google Shape;441;p61"/>
          <p:cNvSpPr txBox="1"/>
          <p:nvPr/>
        </p:nvSpPr>
        <p:spPr>
          <a:xfrm>
            <a:off x="1009650" y="95250"/>
            <a:ext cx="7410600" cy="43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endParaRPr sz="2500">
              <a:latin typeface="Stardos Stencil"/>
              <a:ea typeface="Stardos Stencil"/>
              <a:cs typeface="Stardos Stencil"/>
              <a:sym typeface="Stardos Stencil"/>
            </a:endParaRPr>
          </a:p>
          <a:p>
            <a:pPr marL="0" lvl="0" indent="0" algn="l" rtl="0">
              <a:spcBef>
                <a:spcPts val="0"/>
              </a:spcBef>
              <a:spcAft>
                <a:spcPts val="0"/>
              </a:spcAft>
              <a:buNone/>
            </a:pPr>
            <a:r>
              <a:rPr lang="en" sz="1600">
                <a:latin typeface="Montserrat Black"/>
                <a:ea typeface="Montserrat Black"/>
                <a:cs typeface="Montserrat Black"/>
                <a:sym typeface="Montserrat Black"/>
              </a:rPr>
              <a:t>Purpose: </a:t>
            </a:r>
            <a:endParaRPr sz="1600">
              <a:latin typeface="Montserrat Black"/>
              <a:ea typeface="Montserrat Black"/>
              <a:cs typeface="Montserrat Black"/>
              <a:sym typeface="Montserrat Black"/>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Democracy Works DBA as Turbo Vote</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"Partners have 3rd party access to Rocks the Vote through API agreements"</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Collects VR data from registrants for political messaging</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Promotes voter registrations, absentee balloting</a:t>
            </a:r>
            <a:endParaRPr sz="1600">
              <a:latin typeface="Montserrat Medium"/>
              <a:ea typeface="Montserrat Medium"/>
              <a:cs typeface="Montserrat Medium"/>
              <a:sym typeface="Montserrat Medium"/>
            </a:endParaRPr>
          </a:p>
          <a:p>
            <a:pPr marL="457200" lvl="0" indent="-330200" algn="l" rtl="0">
              <a:spcBef>
                <a:spcPts val="0"/>
              </a:spcBef>
              <a:spcAft>
                <a:spcPts val="0"/>
              </a:spcAft>
              <a:buSzPts val="1600"/>
              <a:buFont typeface="Montserrat Medium"/>
              <a:buChar char="●"/>
            </a:pPr>
            <a:r>
              <a:rPr lang="en" sz="1600">
                <a:latin typeface="Montserrat Medium"/>
                <a:ea typeface="Montserrat Medium"/>
                <a:cs typeface="Montserrat Medium"/>
                <a:sym typeface="Montserrat Medium"/>
              </a:rPr>
              <a:t>Tracks voting rules for all 50 states.</a:t>
            </a:r>
            <a:endParaRPr sz="1600">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Funding: </a:t>
            </a:r>
            <a:endParaRPr sz="1600">
              <a:highlight>
                <a:srgbClr val="CC00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Rock the Vote</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Democracy Works</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Colleges and Universities</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Pew Charitable Trust</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highlight>
                  <a:srgbClr val="FFFF00"/>
                </a:highlight>
                <a:latin typeface="Montserrat Medium"/>
                <a:ea typeface="Montserrat Medium"/>
                <a:cs typeface="Montserrat Medium"/>
                <a:sym typeface="Montserrat Medium"/>
              </a:rPr>
              <a:t>JEHI Foundation</a:t>
            </a: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endParaRPr sz="1600">
              <a:highlight>
                <a:srgbClr val="FFFF00"/>
              </a:highlight>
              <a:latin typeface="Montserrat Medium"/>
              <a:ea typeface="Montserrat Medium"/>
              <a:cs typeface="Montserrat Medium"/>
              <a:sym typeface="Montserrat Medium"/>
            </a:endParaRPr>
          </a:p>
          <a:p>
            <a:pPr marL="457200" lvl="0" indent="0" algn="l" rtl="0">
              <a:spcBef>
                <a:spcPts val="0"/>
              </a:spcBef>
              <a:spcAft>
                <a:spcPts val="0"/>
              </a:spcAft>
              <a:buNone/>
            </a:pPr>
            <a:endParaRPr sz="1600">
              <a:latin typeface="Montserrat Medium"/>
              <a:ea typeface="Montserrat Medium"/>
              <a:cs typeface="Montserrat Medium"/>
              <a:sym typeface="Montserrat Medium"/>
            </a:endParaRPr>
          </a:p>
        </p:txBody>
      </p:sp>
      <p:sp>
        <p:nvSpPr>
          <p:cNvPr id="442" name="Google Shape;442;p61"/>
          <p:cNvSpPr/>
          <p:nvPr/>
        </p:nvSpPr>
        <p:spPr>
          <a:xfrm>
            <a:off x="2133600" y="860550"/>
            <a:ext cx="2981400" cy="4032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1"/>
          <p:cNvSpPr/>
          <p:nvPr/>
        </p:nvSpPr>
        <p:spPr>
          <a:xfrm>
            <a:off x="2581275" y="333375"/>
            <a:ext cx="1905000" cy="651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1"/>
          <p:cNvSpPr txBox="1"/>
          <p:nvPr/>
        </p:nvSpPr>
        <p:spPr>
          <a:xfrm>
            <a:off x="2640825" y="209550"/>
            <a:ext cx="55794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a:latin typeface="Montserrat Black"/>
                <a:ea typeface="Montserrat Black"/>
                <a:cs typeface="Montserrat Black"/>
                <a:sym typeface="Montserrat Black"/>
              </a:rPr>
              <a:t>TV</a:t>
            </a:r>
            <a:endParaRPr sz="4900">
              <a:latin typeface="Montserrat Black"/>
              <a:ea typeface="Montserrat Black"/>
              <a:cs typeface="Montserrat Black"/>
              <a:sym typeface="Montserrat Black"/>
            </a:endParaRPr>
          </a:p>
        </p:txBody>
      </p:sp>
      <p:sp>
        <p:nvSpPr>
          <p:cNvPr id="445" name="Google Shape;445;p61"/>
          <p:cNvSpPr txBox="1"/>
          <p:nvPr/>
        </p:nvSpPr>
        <p:spPr>
          <a:xfrm>
            <a:off x="1085850" y="746250"/>
            <a:ext cx="5115000" cy="76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Stardos Stencil"/>
                <a:ea typeface="Stardos Stencil"/>
                <a:cs typeface="Stardos Stencil"/>
                <a:sym typeface="Stardos Stencil"/>
              </a:rPr>
              <a:t>Turbo Vote 2012</a:t>
            </a:r>
            <a:endParaRPr sz="2500">
              <a:latin typeface="Stardos Stencil"/>
              <a:ea typeface="Stardos Stencil"/>
              <a:cs typeface="Stardos Stencil"/>
              <a:sym typeface="Stardos Stencil"/>
            </a:endParaRPr>
          </a:p>
          <a:p>
            <a:pPr marL="0" lvl="0" indent="0" algn="l" rtl="0">
              <a:spcBef>
                <a:spcPts val="0"/>
              </a:spcBef>
              <a:spcAft>
                <a:spcPts val="0"/>
              </a:spcAft>
              <a:buNone/>
            </a:pPr>
            <a:endParaRPr/>
          </a:p>
        </p:txBody>
      </p:sp>
      <p:sp>
        <p:nvSpPr>
          <p:cNvPr id="446" name="Google Shape;446;p61"/>
          <p:cNvSpPr txBox="1"/>
          <p:nvPr/>
        </p:nvSpPr>
        <p:spPr>
          <a:xfrm>
            <a:off x="4819950" y="3295650"/>
            <a:ext cx="3600300" cy="15051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 sz="1600">
                <a:latin typeface="Montserrat Black"/>
                <a:ea typeface="Montserrat Black"/>
                <a:cs typeface="Montserrat Black"/>
                <a:sym typeface="Montserrat Black"/>
              </a:rPr>
              <a:t>People:</a:t>
            </a:r>
            <a:endParaRPr sz="1600">
              <a:highlight>
                <a:srgbClr val="CC0000"/>
              </a:highlight>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latin typeface="Montserrat Medium"/>
                <a:ea typeface="Montserrat Medium"/>
                <a:cs typeface="Montserrat Medium"/>
                <a:sym typeface="Montserrat Medium"/>
              </a:rPr>
              <a:t>Trey Grayson [ERIC]</a:t>
            </a:r>
            <a:endParaRPr sz="1600">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latin typeface="Montserrat Medium"/>
                <a:ea typeface="Montserrat Medium"/>
                <a:cs typeface="Montserrat Medium"/>
                <a:sym typeface="Montserrat Medium"/>
              </a:rPr>
              <a:t>Seth Flaxman</a:t>
            </a:r>
            <a:endParaRPr sz="1600">
              <a:latin typeface="Montserrat Medium"/>
              <a:ea typeface="Montserrat Medium"/>
              <a:cs typeface="Montserrat Medium"/>
              <a:sym typeface="Montserrat Medium"/>
            </a:endParaRPr>
          </a:p>
          <a:p>
            <a:pPr marL="457200" lvl="0" indent="0" algn="l" rtl="0">
              <a:lnSpc>
                <a:spcPct val="115000"/>
              </a:lnSpc>
              <a:spcBef>
                <a:spcPts val="0"/>
              </a:spcBef>
              <a:spcAft>
                <a:spcPts val="0"/>
              </a:spcAft>
              <a:buNone/>
            </a:pPr>
            <a:r>
              <a:rPr lang="en" sz="1600">
                <a:latin typeface="Montserrat Medium"/>
                <a:ea typeface="Montserrat Medium"/>
                <a:cs typeface="Montserrat Medium"/>
                <a:sym typeface="Montserrat Medium"/>
              </a:rPr>
              <a:t> Kathryn Peters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0"/>
        <p:cNvGrpSpPr/>
        <p:nvPr/>
      </p:nvGrpSpPr>
      <p:grpSpPr>
        <a:xfrm>
          <a:off x="0" y="0"/>
          <a:ext cx="0" cy="0"/>
          <a:chOff x="0" y="0"/>
          <a:chExt cx="0" cy="0"/>
        </a:xfrm>
      </p:grpSpPr>
      <p:sp>
        <p:nvSpPr>
          <p:cNvPr id="221" name="Google Shape;221;p35"/>
          <p:cNvSpPr/>
          <p:nvPr/>
        </p:nvSpPr>
        <p:spPr>
          <a:xfrm>
            <a:off x="-1793375" y="0"/>
            <a:ext cx="11042735" cy="5143500"/>
          </a:xfrm>
          <a:custGeom>
            <a:avLst/>
            <a:gdLst/>
            <a:ahLst/>
            <a:cxnLst/>
            <a:rect l="l" t="t" r="r" b="b"/>
            <a:pathLst>
              <a:path w="7537703" h="6858000" extrusionOk="0">
                <a:moveTo>
                  <a:pt x="0" y="0"/>
                </a:moveTo>
                <a:lnTo>
                  <a:pt x="7537703" y="0"/>
                </a:lnTo>
                <a:lnTo>
                  <a:pt x="7537703"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2" name="Google Shape;222;p35"/>
          <p:cNvPicPr preferRelativeResize="0"/>
          <p:nvPr/>
        </p:nvPicPr>
        <p:blipFill>
          <a:blip r:embed="rId3">
            <a:alphaModFix/>
          </a:blip>
          <a:stretch>
            <a:fillRect/>
          </a:stretch>
        </p:blipFill>
        <p:spPr>
          <a:xfrm>
            <a:off x="5258028" y="1755200"/>
            <a:ext cx="1828575" cy="1061600"/>
          </a:xfrm>
          <a:prstGeom prst="rect">
            <a:avLst/>
          </a:prstGeom>
          <a:noFill/>
          <a:ln>
            <a:noFill/>
          </a:ln>
        </p:spPr>
      </p:pic>
      <p:sp>
        <p:nvSpPr>
          <p:cNvPr id="223" name="Google Shape;223;p35"/>
          <p:cNvSpPr txBox="1">
            <a:spLocks noGrp="1"/>
          </p:cNvSpPr>
          <p:nvPr>
            <p:ph type="title"/>
          </p:nvPr>
        </p:nvSpPr>
        <p:spPr>
          <a:xfrm>
            <a:off x="1096975" y="1752600"/>
            <a:ext cx="6998400" cy="18792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Clr>
                <a:schemeClr val="dk1"/>
              </a:buClr>
              <a:buSzPts val="4700"/>
              <a:buFont typeface="Calibri"/>
              <a:buNone/>
            </a:pPr>
            <a:r>
              <a:rPr lang="en" sz="4500">
                <a:solidFill>
                  <a:schemeClr val="dk1"/>
                </a:solidFill>
                <a:highlight>
                  <a:srgbClr val="FFFFFF"/>
                </a:highlight>
                <a:latin typeface="Montserrat Medium"/>
                <a:ea typeface="Montserrat Medium"/>
                <a:cs typeface="Montserrat Medium"/>
                <a:sym typeface="Montserrat Medium"/>
              </a:rPr>
              <a:t> CONFIDENCE </a:t>
            </a:r>
            <a:endParaRPr sz="4500">
              <a:solidFill>
                <a:schemeClr val="dk1"/>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Clr>
                <a:schemeClr val="dk1"/>
              </a:buClr>
              <a:buSzPts val="4700"/>
              <a:buFont typeface="Calibri"/>
              <a:buNone/>
            </a:pPr>
            <a:r>
              <a:rPr lang="en" sz="4500">
                <a:solidFill>
                  <a:schemeClr val="dk1"/>
                </a:solidFill>
                <a:highlight>
                  <a:srgbClr val="FFFFFF"/>
                </a:highlight>
                <a:latin typeface="Montserrat Medium"/>
                <a:ea typeface="Montserrat Medium"/>
                <a:cs typeface="Montserrat Medium"/>
                <a:sym typeface="Montserrat Medium"/>
              </a:rPr>
              <a:t> IN 2020 ELECTION</a:t>
            </a:r>
            <a:endParaRPr sz="2600">
              <a:highlight>
                <a:srgbClr val="FFFFFF"/>
              </a:highlight>
              <a:latin typeface="Montserrat Medium"/>
              <a:ea typeface="Montserrat Medium"/>
              <a:cs typeface="Montserrat Medium"/>
              <a:sym typeface="Montserrat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0"/>
        <p:cNvGrpSpPr/>
        <p:nvPr/>
      </p:nvGrpSpPr>
      <p:grpSpPr>
        <a:xfrm>
          <a:off x="0" y="0"/>
          <a:ext cx="0" cy="0"/>
          <a:chOff x="0" y="0"/>
          <a:chExt cx="0" cy="0"/>
        </a:xfrm>
      </p:grpSpPr>
      <p:pic>
        <p:nvPicPr>
          <p:cNvPr id="451" name="Google Shape;451;p62"/>
          <p:cNvPicPr preferRelativeResize="0"/>
          <p:nvPr/>
        </p:nvPicPr>
        <p:blipFill>
          <a:blip r:embed="rId3">
            <a:alphaModFix amt="58999"/>
          </a:blip>
          <a:stretch>
            <a:fillRect/>
          </a:stretch>
        </p:blipFill>
        <p:spPr>
          <a:xfrm>
            <a:off x="0" y="-1"/>
            <a:ext cx="9235375" cy="6534150"/>
          </a:xfrm>
          <a:prstGeom prst="rect">
            <a:avLst/>
          </a:prstGeom>
          <a:noFill/>
          <a:ln>
            <a:noFill/>
          </a:ln>
        </p:spPr>
      </p:pic>
      <p:pic>
        <p:nvPicPr>
          <p:cNvPr id="452" name="Google Shape;452;p62"/>
          <p:cNvPicPr preferRelativeResize="0"/>
          <p:nvPr/>
        </p:nvPicPr>
        <p:blipFill rotWithShape="1">
          <a:blip r:embed="rId4">
            <a:alphaModFix/>
          </a:blip>
          <a:srcRect l="14538" t="24045" r="18369" b="13026"/>
          <a:stretch/>
        </p:blipFill>
        <p:spPr>
          <a:xfrm>
            <a:off x="625174" y="866775"/>
            <a:ext cx="7893673" cy="4044375"/>
          </a:xfrm>
          <a:prstGeom prst="rect">
            <a:avLst/>
          </a:prstGeom>
          <a:noFill/>
          <a:ln>
            <a:noFill/>
          </a:ln>
        </p:spPr>
      </p:pic>
      <p:sp>
        <p:nvSpPr>
          <p:cNvPr id="453" name="Google Shape;453;p62"/>
          <p:cNvSpPr txBox="1"/>
          <p:nvPr/>
        </p:nvSpPr>
        <p:spPr>
          <a:xfrm>
            <a:off x="435700" y="76200"/>
            <a:ext cx="8172300" cy="538500"/>
          </a:xfrm>
          <a:prstGeom prst="rect">
            <a:avLst/>
          </a:prstGeom>
          <a:noFill/>
          <a:ln>
            <a:noFill/>
          </a:ln>
          <a:effectLst>
            <a:outerShdw blurRad="57150" dist="571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4000">
                <a:solidFill>
                  <a:srgbClr val="CC0000"/>
                </a:solidFill>
                <a:latin typeface="Montserrat Black"/>
                <a:ea typeface="Montserrat Black"/>
                <a:cs typeface="Montserrat Black"/>
                <a:sym typeface="Montserrat Black"/>
              </a:rPr>
              <a:t>CTCL TOP 21 CHART</a:t>
            </a:r>
            <a:endParaRPr sz="2800">
              <a:solidFill>
                <a:srgbClr val="CC0000"/>
              </a:solidFill>
              <a:latin typeface="Montserrat Black"/>
              <a:ea typeface="Montserrat Black"/>
              <a:cs typeface="Montserrat Black"/>
              <a:sym typeface="Montserrat Black"/>
            </a:endParaRPr>
          </a:p>
          <a:p>
            <a:pPr marL="0" lvl="0" indent="0" algn="l" rtl="0">
              <a:spcBef>
                <a:spcPts val="0"/>
              </a:spcBef>
              <a:spcAft>
                <a:spcPts val="0"/>
              </a:spcAft>
              <a:buNone/>
            </a:pPr>
            <a:endParaRPr b="1">
              <a:solidFill>
                <a:srgbClr val="CC0000"/>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7"/>
        <p:cNvGrpSpPr/>
        <p:nvPr/>
      </p:nvGrpSpPr>
      <p:grpSpPr>
        <a:xfrm>
          <a:off x="0" y="0"/>
          <a:ext cx="0" cy="0"/>
          <a:chOff x="0" y="0"/>
          <a:chExt cx="0" cy="0"/>
        </a:xfrm>
      </p:grpSpPr>
      <p:sp>
        <p:nvSpPr>
          <p:cNvPr id="458" name="Google Shape;458;p63"/>
          <p:cNvSpPr txBox="1">
            <a:spLocks noGrp="1"/>
          </p:cNvSpPr>
          <p:nvPr>
            <p:ph type="title"/>
          </p:nvPr>
        </p:nvSpPr>
        <p:spPr>
          <a:xfrm>
            <a:off x="457200" y="457201"/>
            <a:ext cx="7772400" cy="109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59" name="Google Shape;459;p63"/>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460" name="Google Shape;460;p63"/>
          <p:cNvPicPr preferRelativeResize="0"/>
          <p:nvPr/>
        </p:nvPicPr>
        <p:blipFill>
          <a:blip r:embed="rId3">
            <a:alphaModFix/>
          </a:blip>
          <a:stretch>
            <a:fillRect/>
          </a:stretch>
        </p:blipFill>
        <p:spPr>
          <a:xfrm>
            <a:off x="2763025" y="289538"/>
            <a:ext cx="3020377" cy="456442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64"/>
        <p:cNvGrpSpPr/>
        <p:nvPr/>
      </p:nvGrpSpPr>
      <p:grpSpPr>
        <a:xfrm>
          <a:off x="0" y="0"/>
          <a:ext cx="0" cy="0"/>
          <a:chOff x="0" y="0"/>
          <a:chExt cx="0" cy="0"/>
        </a:xfrm>
      </p:grpSpPr>
      <p:sp>
        <p:nvSpPr>
          <p:cNvPr id="465" name="Google Shape;465;p64"/>
          <p:cNvSpPr/>
          <p:nvPr/>
        </p:nvSpPr>
        <p:spPr>
          <a:xfrm>
            <a:off x="-723300" y="0"/>
            <a:ext cx="5295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66" name="Google Shape;466;p64"/>
          <p:cNvPicPr preferRelativeResize="0"/>
          <p:nvPr/>
        </p:nvPicPr>
        <p:blipFill rotWithShape="1">
          <a:blip r:embed="rId3">
            <a:alphaModFix/>
          </a:blip>
          <a:srcRect l="26339" t="12143" r="27691" b="-8"/>
          <a:stretch/>
        </p:blipFill>
        <p:spPr>
          <a:xfrm>
            <a:off x="244729" y="102359"/>
            <a:ext cx="2916000" cy="2967600"/>
          </a:xfrm>
          <a:prstGeom prst="roundRect">
            <a:avLst>
              <a:gd name="adj" fmla="val 0"/>
            </a:avLst>
          </a:prstGeom>
          <a:noFill/>
          <a:ln>
            <a:noFill/>
          </a:ln>
        </p:spPr>
      </p:pic>
      <p:pic>
        <p:nvPicPr>
          <p:cNvPr id="467" name="Google Shape;467;p64"/>
          <p:cNvPicPr preferRelativeResize="0"/>
          <p:nvPr/>
        </p:nvPicPr>
        <p:blipFill rotWithShape="1">
          <a:blip r:embed="rId4">
            <a:alphaModFix/>
          </a:blip>
          <a:srcRect l="26832" t="32249" r="30084" b="4591"/>
          <a:stretch/>
        </p:blipFill>
        <p:spPr>
          <a:xfrm>
            <a:off x="244729" y="2827509"/>
            <a:ext cx="3888000" cy="2276100"/>
          </a:xfrm>
          <a:prstGeom prst="roundRect">
            <a:avLst>
              <a:gd name="adj" fmla="val 0"/>
            </a:avLst>
          </a:prstGeom>
          <a:noFill/>
          <a:ln>
            <a:noFill/>
          </a:ln>
        </p:spPr>
      </p:pic>
      <p:sp>
        <p:nvSpPr>
          <p:cNvPr id="468" name="Google Shape;468;p64"/>
          <p:cNvSpPr/>
          <p:nvPr/>
        </p:nvSpPr>
        <p:spPr>
          <a:xfrm>
            <a:off x="-752475" y="-38100"/>
            <a:ext cx="7772400" cy="5181600"/>
          </a:xfrm>
          <a:prstGeom prst="rect">
            <a:avLst/>
          </a:prstGeom>
          <a:solidFill>
            <a:srgbClr val="000000">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4"/>
          <p:cNvSpPr txBox="1"/>
          <p:nvPr/>
        </p:nvSpPr>
        <p:spPr>
          <a:xfrm>
            <a:off x="143500" y="982350"/>
            <a:ext cx="5025600" cy="343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i="1" dirty="0">
                <a:solidFill>
                  <a:srgbClr val="FFFFFF"/>
                </a:solidFill>
                <a:latin typeface="Times New Roman"/>
                <a:ea typeface="Times New Roman"/>
                <a:cs typeface="Times New Roman"/>
                <a:sym typeface="Times New Roman"/>
              </a:rPr>
              <a:t>“The City of Racine shall grant ten thousand dollars (USD $10,000) under this agreement to each of the cities of Green Bay, Kenosha, Madison, and Milwaukee solely for the public purpose of planning safe and secure election administration in those cities in 2020, and solely upon written confirmation from those entities that the funds shall be used for such purpose.”</a:t>
            </a:r>
            <a:endParaRPr sz="2100" i="1" dirty="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900" i="1" dirty="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500" i="1" dirty="0">
              <a:solidFill>
                <a:srgbClr val="FFFFFF"/>
              </a:solidFill>
              <a:latin typeface="Times New Roman"/>
              <a:ea typeface="Times New Roman"/>
              <a:cs typeface="Times New Roman"/>
              <a:sym typeface="Times New Roman"/>
            </a:endParaRPr>
          </a:p>
        </p:txBody>
      </p:sp>
      <p:pic>
        <p:nvPicPr>
          <p:cNvPr id="470" name="Google Shape;470;p64"/>
          <p:cNvPicPr preferRelativeResize="0"/>
          <p:nvPr/>
        </p:nvPicPr>
        <p:blipFill rotWithShape="1">
          <a:blip r:embed="rId5">
            <a:alphaModFix/>
          </a:blip>
          <a:srcRect b="19652"/>
          <a:stretch/>
        </p:blipFill>
        <p:spPr>
          <a:xfrm rot="-5400000">
            <a:off x="2776539" y="887389"/>
            <a:ext cx="9143996" cy="3609975"/>
          </a:xfrm>
          <a:prstGeom prst="rect">
            <a:avLst/>
          </a:prstGeom>
          <a:noFill/>
          <a:ln>
            <a:noFill/>
          </a:ln>
        </p:spPr>
      </p:pic>
      <p:sp>
        <p:nvSpPr>
          <p:cNvPr id="471" name="Google Shape;471;p64"/>
          <p:cNvSpPr txBox="1">
            <a:spLocks noGrp="1"/>
          </p:cNvSpPr>
          <p:nvPr>
            <p:ph type="title"/>
          </p:nvPr>
        </p:nvSpPr>
        <p:spPr>
          <a:xfrm>
            <a:off x="6425550" y="111510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 sz="3200" b="1">
                <a:solidFill>
                  <a:srgbClr val="000000"/>
                </a:solidFill>
                <a:latin typeface="Stardos Stencil"/>
                <a:ea typeface="Stardos Stencil"/>
                <a:cs typeface="Stardos Stencil"/>
                <a:sym typeface="Stardos Stencil"/>
              </a:rPr>
              <a:t>Racine</a:t>
            </a:r>
            <a:endParaRPr sz="32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3200" b="1">
                <a:solidFill>
                  <a:srgbClr val="000000"/>
                </a:solidFill>
                <a:latin typeface="Stardos Stencil"/>
                <a:ea typeface="Stardos Stencil"/>
                <a:cs typeface="Stardos Stencil"/>
                <a:sym typeface="Stardos Stencil"/>
              </a:rPr>
              <a:t>Mayor Letter</a:t>
            </a:r>
            <a:endParaRPr sz="3000" b="1">
              <a:solidFill>
                <a:srgbClr val="000000"/>
              </a:solidFill>
              <a:latin typeface="Stardos Stencil"/>
              <a:ea typeface="Stardos Stencil"/>
              <a:cs typeface="Stardos Stencil"/>
              <a:sym typeface="Stardos Stenci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5"/>
        <p:cNvGrpSpPr/>
        <p:nvPr/>
      </p:nvGrpSpPr>
      <p:grpSpPr>
        <a:xfrm>
          <a:off x="0" y="0"/>
          <a:ext cx="0" cy="0"/>
          <a:chOff x="0" y="0"/>
          <a:chExt cx="0" cy="0"/>
        </a:xfrm>
      </p:grpSpPr>
      <p:sp>
        <p:nvSpPr>
          <p:cNvPr id="476" name="Google Shape;476;p65"/>
          <p:cNvSpPr txBox="1">
            <a:spLocks noGrp="1"/>
          </p:cNvSpPr>
          <p:nvPr>
            <p:ph type="title"/>
          </p:nvPr>
        </p:nvSpPr>
        <p:spPr>
          <a:xfrm>
            <a:off x="457200" y="457201"/>
            <a:ext cx="7772400" cy="109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77" name="Google Shape;477;p65"/>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478" name="Google Shape;478;p65"/>
          <p:cNvPicPr preferRelativeResize="0"/>
          <p:nvPr/>
        </p:nvPicPr>
        <p:blipFill>
          <a:blip r:embed="rId3">
            <a:alphaModFix/>
          </a:blip>
          <a:stretch>
            <a:fillRect/>
          </a:stretch>
        </p:blipFill>
        <p:spPr>
          <a:xfrm>
            <a:off x="486875" y="671250"/>
            <a:ext cx="8170252" cy="3801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2"/>
        <p:cNvGrpSpPr/>
        <p:nvPr/>
      </p:nvGrpSpPr>
      <p:grpSpPr>
        <a:xfrm>
          <a:off x="0" y="0"/>
          <a:ext cx="0" cy="0"/>
          <a:chOff x="0" y="0"/>
          <a:chExt cx="0" cy="0"/>
        </a:xfrm>
      </p:grpSpPr>
      <p:sp>
        <p:nvSpPr>
          <p:cNvPr id="483" name="Google Shape;483;p66"/>
          <p:cNvSpPr/>
          <p:nvPr/>
        </p:nvSpPr>
        <p:spPr>
          <a:xfrm>
            <a:off x="-723300" y="0"/>
            <a:ext cx="5295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84" name="Google Shape;484;p66"/>
          <p:cNvSpPr/>
          <p:nvPr/>
        </p:nvSpPr>
        <p:spPr>
          <a:xfrm>
            <a:off x="-723300" y="0"/>
            <a:ext cx="7772400" cy="5181600"/>
          </a:xfrm>
          <a:prstGeom prst="rect">
            <a:avLst/>
          </a:prstGeom>
          <a:solidFill>
            <a:srgbClr val="000000">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 name="Google Shape;485;p66"/>
          <p:cNvPicPr preferRelativeResize="0"/>
          <p:nvPr/>
        </p:nvPicPr>
        <p:blipFill rotWithShape="1">
          <a:blip r:embed="rId3">
            <a:alphaModFix/>
          </a:blip>
          <a:srcRect b="19652"/>
          <a:stretch/>
        </p:blipFill>
        <p:spPr>
          <a:xfrm rot="-5400000">
            <a:off x="2776539" y="887389"/>
            <a:ext cx="9143996" cy="3609975"/>
          </a:xfrm>
          <a:prstGeom prst="rect">
            <a:avLst/>
          </a:prstGeom>
          <a:noFill/>
          <a:ln>
            <a:noFill/>
          </a:ln>
        </p:spPr>
      </p:pic>
      <p:sp>
        <p:nvSpPr>
          <p:cNvPr id="486" name="Google Shape;486;p66"/>
          <p:cNvSpPr txBox="1"/>
          <p:nvPr/>
        </p:nvSpPr>
        <p:spPr>
          <a:xfrm>
            <a:off x="143500" y="982350"/>
            <a:ext cx="5025600" cy="343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i="1" dirty="0">
                <a:solidFill>
                  <a:srgbClr val="FFFFFF"/>
                </a:solidFill>
                <a:latin typeface="Times New Roman"/>
                <a:ea typeface="Times New Roman"/>
                <a:cs typeface="Times New Roman"/>
                <a:sym typeface="Times New Roman"/>
              </a:rPr>
              <a:t>Recommendation I: Encourage and Increase Absentee Voting (By Mail and Early, In-Person) 1. Provide assistance to help voters comply with absentee ballot requests &amp; certification requirements 2. Utilize </a:t>
            </a:r>
            <a:r>
              <a:rPr lang="en" sz="1900" i="1" dirty="0">
                <a:solidFill>
                  <a:srgbClr val="FFFF00"/>
                </a:solidFill>
                <a:latin typeface="Times New Roman"/>
                <a:ea typeface="Times New Roman"/>
                <a:cs typeface="Times New Roman"/>
                <a:sym typeface="Times New Roman"/>
              </a:rPr>
              <a:t>secure drop-boxes</a:t>
            </a:r>
            <a:r>
              <a:rPr lang="en" sz="1900" i="1" dirty="0">
                <a:solidFill>
                  <a:srgbClr val="FFFFFF"/>
                </a:solidFill>
                <a:latin typeface="Times New Roman"/>
                <a:ea typeface="Times New Roman"/>
                <a:cs typeface="Times New Roman"/>
                <a:sym typeface="Times New Roman"/>
              </a:rPr>
              <a:t> to facilitate return of absentee ballots 3. Deploy additional staff and/or technology improvements to expedite &amp; improve accuracy of absentee ballot processing 4. Expand In-Person Early Voting (Including Curbside Voting)</a:t>
            </a:r>
            <a:endParaRPr sz="1300" i="1" dirty="0">
              <a:solidFill>
                <a:srgbClr val="FFFFFF"/>
              </a:solidFill>
              <a:latin typeface="Times New Roman"/>
              <a:ea typeface="Times New Roman"/>
              <a:cs typeface="Times New Roman"/>
              <a:sym typeface="Times New Roman"/>
            </a:endParaRPr>
          </a:p>
        </p:txBody>
      </p:sp>
      <p:sp>
        <p:nvSpPr>
          <p:cNvPr id="487" name="Google Shape;487;p66"/>
          <p:cNvSpPr txBox="1">
            <a:spLocks noGrp="1"/>
          </p:cNvSpPr>
          <p:nvPr>
            <p:ph type="title"/>
          </p:nvPr>
        </p:nvSpPr>
        <p:spPr>
          <a:xfrm>
            <a:off x="6425550" y="111510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Wisconsin Safe </a:t>
            </a:r>
            <a:endParaRPr sz="15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Voting Plan 2020 </a:t>
            </a:r>
            <a:endParaRPr sz="15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Submitted to the Center for Tech &amp; Civic Life</a:t>
            </a:r>
            <a:endParaRPr sz="1300" b="1">
              <a:solidFill>
                <a:srgbClr val="000000"/>
              </a:solidFill>
              <a:latin typeface="Stardos Stencil"/>
              <a:ea typeface="Stardos Stencil"/>
              <a:cs typeface="Stardos Stencil"/>
              <a:sym typeface="Stardos Stenci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1"/>
        <p:cNvGrpSpPr/>
        <p:nvPr/>
      </p:nvGrpSpPr>
      <p:grpSpPr>
        <a:xfrm>
          <a:off x="0" y="0"/>
          <a:ext cx="0" cy="0"/>
          <a:chOff x="0" y="0"/>
          <a:chExt cx="0" cy="0"/>
        </a:xfrm>
      </p:grpSpPr>
      <p:sp>
        <p:nvSpPr>
          <p:cNvPr id="492" name="Google Shape;492;p67"/>
          <p:cNvSpPr/>
          <p:nvPr/>
        </p:nvSpPr>
        <p:spPr>
          <a:xfrm>
            <a:off x="-723300" y="0"/>
            <a:ext cx="5295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3" name="Google Shape;493;p67"/>
          <p:cNvSpPr/>
          <p:nvPr/>
        </p:nvSpPr>
        <p:spPr>
          <a:xfrm>
            <a:off x="-771175" y="-19050"/>
            <a:ext cx="7772400" cy="5181600"/>
          </a:xfrm>
          <a:prstGeom prst="rect">
            <a:avLst/>
          </a:prstGeom>
          <a:solidFill>
            <a:srgbClr val="000000">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7"/>
          <p:cNvSpPr txBox="1"/>
          <p:nvPr/>
        </p:nvSpPr>
        <p:spPr>
          <a:xfrm>
            <a:off x="143500" y="982350"/>
            <a:ext cx="5025600" cy="343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100" i="1">
              <a:solidFill>
                <a:srgbClr val="FFFFFF"/>
              </a:solidFill>
              <a:latin typeface="Times New Roman"/>
              <a:ea typeface="Times New Roman"/>
              <a:cs typeface="Times New Roman"/>
              <a:sym typeface="Times New Roman"/>
            </a:endParaRPr>
          </a:p>
        </p:txBody>
      </p:sp>
      <p:pic>
        <p:nvPicPr>
          <p:cNvPr id="495" name="Google Shape;495;p67"/>
          <p:cNvPicPr preferRelativeResize="0"/>
          <p:nvPr/>
        </p:nvPicPr>
        <p:blipFill rotWithShape="1">
          <a:blip r:embed="rId3">
            <a:alphaModFix/>
          </a:blip>
          <a:srcRect b="19652"/>
          <a:stretch/>
        </p:blipFill>
        <p:spPr>
          <a:xfrm rot="-5400000">
            <a:off x="2776539" y="887389"/>
            <a:ext cx="9143996" cy="3609975"/>
          </a:xfrm>
          <a:prstGeom prst="rect">
            <a:avLst/>
          </a:prstGeom>
          <a:noFill/>
          <a:ln>
            <a:noFill/>
          </a:ln>
        </p:spPr>
      </p:pic>
      <p:sp>
        <p:nvSpPr>
          <p:cNvPr id="496" name="Google Shape;496;p67"/>
          <p:cNvSpPr txBox="1">
            <a:spLocks noGrp="1"/>
          </p:cNvSpPr>
          <p:nvPr>
            <p:ph type="title"/>
          </p:nvPr>
        </p:nvSpPr>
        <p:spPr>
          <a:xfrm>
            <a:off x="6425550" y="111510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Wisconsin Safe </a:t>
            </a:r>
            <a:endParaRPr sz="15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Voting Plan 2020 </a:t>
            </a:r>
            <a:endParaRPr sz="15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Submitted to the Center for Tech &amp; Civic Life</a:t>
            </a:r>
            <a:endParaRPr sz="1300" b="1">
              <a:solidFill>
                <a:srgbClr val="000000"/>
              </a:solidFill>
              <a:latin typeface="Stardos Stencil"/>
              <a:ea typeface="Stardos Stencil"/>
              <a:cs typeface="Stardos Stencil"/>
              <a:sym typeface="Stardos Stencil"/>
            </a:endParaRPr>
          </a:p>
        </p:txBody>
      </p:sp>
      <p:pic>
        <p:nvPicPr>
          <p:cNvPr id="497" name="Google Shape;497;p67"/>
          <p:cNvPicPr preferRelativeResize="0"/>
          <p:nvPr/>
        </p:nvPicPr>
        <p:blipFill>
          <a:blip r:embed="rId4">
            <a:alphaModFix/>
          </a:blip>
          <a:stretch>
            <a:fillRect/>
          </a:stretch>
        </p:blipFill>
        <p:spPr>
          <a:xfrm>
            <a:off x="-43232" y="190525"/>
            <a:ext cx="5640174" cy="47243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01"/>
        <p:cNvGrpSpPr/>
        <p:nvPr/>
      </p:nvGrpSpPr>
      <p:grpSpPr>
        <a:xfrm>
          <a:off x="0" y="0"/>
          <a:ext cx="0" cy="0"/>
          <a:chOff x="0" y="0"/>
          <a:chExt cx="0" cy="0"/>
        </a:xfrm>
      </p:grpSpPr>
      <p:sp>
        <p:nvSpPr>
          <p:cNvPr id="502" name="Google Shape;502;p68"/>
          <p:cNvSpPr/>
          <p:nvPr/>
        </p:nvSpPr>
        <p:spPr>
          <a:xfrm>
            <a:off x="-723300" y="0"/>
            <a:ext cx="52953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3" name="Google Shape;503;p68"/>
          <p:cNvSpPr/>
          <p:nvPr/>
        </p:nvSpPr>
        <p:spPr>
          <a:xfrm>
            <a:off x="-771175" y="-19050"/>
            <a:ext cx="7772400" cy="5181600"/>
          </a:xfrm>
          <a:prstGeom prst="rect">
            <a:avLst/>
          </a:prstGeom>
          <a:solidFill>
            <a:srgbClr val="000000">
              <a:alpha val="69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8"/>
          <p:cNvSpPr txBox="1"/>
          <p:nvPr/>
        </p:nvSpPr>
        <p:spPr>
          <a:xfrm>
            <a:off x="143500" y="982350"/>
            <a:ext cx="5025600" cy="343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i="1">
              <a:solidFill>
                <a:schemeClr val="lt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600" i="1">
                <a:solidFill>
                  <a:schemeClr val="lt1"/>
                </a:solidFill>
                <a:latin typeface="Times New Roman"/>
                <a:ea typeface="Times New Roman"/>
                <a:cs typeface="Times New Roman"/>
                <a:sym typeface="Times New Roman"/>
              </a:rPr>
              <a:t>Voting absentee by mail has been complicated by the fairly recent imposition of </a:t>
            </a:r>
            <a:r>
              <a:rPr lang="en" sz="2600" i="1">
                <a:solidFill>
                  <a:srgbClr val="FFFF00"/>
                </a:solidFill>
                <a:latin typeface="Times New Roman"/>
                <a:ea typeface="Times New Roman"/>
                <a:cs typeface="Times New Roman"/>
                <a:sym typeface="Times New Roman"/>
              </a:rPr>
              <a:t>state law requiring </a:t>
            </a:r>
            <a:r>
              <a:rPr lang="en" sz="2600" i="1">
                <a:solidFill>
                  <a:schemeClr val="lt1"/>
                </a:solidFill>
                <a:latin typeface="Times New Roman"/>
                <a:ea typeface="Times New Roman"/>
                <a:cs typeface="Times New Roman"/>
                <a:sym typeface="Times New Roman"/>
              </a:rPr>
              <a:t>voters to provide an image of their </a:t>
            </a:r>
            <a:r>
              <a:rPr lang="en" sz="2600" i="1">
                <a:solidFill>
                  <a:srgbClr val="FFFF00"/>
                </a:solidFill>
                <a:latin typeface="Times New Roman"/>
                <a:ea typeface="Times New Roman"/>
                <a:cs typeface="Times New Roman"/>
                <a:sym typeface="Times New Roman"/>
              </a:rPr>
              <a:t>valid photo ID </a:t>
            </a:r>
            <a:r>
              <a:rPr lang="en" sz="2600" i="1">
                <a:solidFill>
                  <a:schemeClr val="lt1"/>
                </a:solidFill>
                <a:latin typeface="Times New Roman"/>
                <a:ea typeface="Times New Roman"/>
                <a:cs typeface="Times New Roman"/>
                <a:sym typeface="Times New Roman"/>
              </a:rPr>
              <a:t>prior to first requesting an absentee ballot. </a:t>
            </a:r>
            <a:endParaRPr sz="2000" i="1">
              <a:solidFill>
                <a:schemeClr val="lt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900" i="1">
              <a:solidFill>
                <a:srgbClr val="FFFFFF"/>
              </a:solidFill>
              <a:latin typeface="Times New Roman"/>
              <a:ea typeface="Times New Roman"/>
              <a:cs typeface="Times New Roman"/>
              <a:sym typeface="Times New Roman"/>
            </a:endParaRPr>
          </a:p>
        </p:txBody>
      </p:sp>
      <p:pic>
        <p:nvPicPr>
          <p:cNvPr id="505" name="Google Shape;505;p68"/>
          <p:cNvPicPr preferRelativeResize="0"/>
          <p:nvPr/>
        </p:nvPicPr>
        <p:blipFill rotWithShape="1">
          <a:blip r:embed="rId3">
            <a:alphaModFix/>
          </a:blip>
          <a:srcRect b="19652"/>
          <a:stretch/>
        </p:blipFill>
        <p:spPr>
          <a:xfrm rot="-5400000">
            <a:off x="2776539" y="887389"/>
            <a:ext cx="9143996" cy="3609975"/>
          </a:xfrm>
          <a:prstGeom prst="rect">
            <a:avLst/>
          </a:prstGeom>
          <a:noFill/>
          <a:ln>
            <a:noFill/>
          </a:ln>
        </p:spPr>
      </p:pic>
      <p:sp>
        <p:nvSpPr>
          <p:cNvPr id="506" name="Google Shape;506;p68"/>
          <p:cNvSpPr txBox="1">
            <a:spLocks noGrp="1"/>
          </p:cNvSpPr>
          <p:nvPr>
            <p:ph type="title"/>
          </p:nvPr>
        </p:nvSpPr>
        <p:spPr>
          <a:xfrm>
            <a:off x="6425550" y="111510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Wisconsin Safe </a:t>
            </a:r>
            <a:endParaRPr sz="15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Voting Plan 2020 </a:t>
            </a:r>
            <a:endParaRPr sz="1500" b="1">
              <a:solidFill>
                <a:srgbClr val="000000"/>
              </a:solidFill>
              <a:latin typeface="Stardos Stencil"/>
              <a:ea typeface="Stardos Stencil"/>
              <a:cs typeface="Stardos Stencil"/>
              <a:sym typeface="Stardos Stencil"/>
            </a:endParaRPr>
          </a:p>
          <a:p>
            <a:pPr marL="0" lvl="0" indent="0" algn="l" rtl="0">
              <a:spcBef>
                <a:spcPts val="0"/>
              </a:spcBef>
              <a:spcAft>
                <a:spcPts val="0"/>
              </a:spcAft>
              <a:buClr>
                <a:schemeClr val="lt1"/>
              </a:buClr>
              <a:buSzPts val="3200"/>
              <a:buFont typeface="Calibri"/>
              <a:buNone/>
            </a:pPr>
            <a:r>
              <a:rPr lang="en" sz="1500" b="1">
                <a:solidFill>
                  <a:srgbClr val="000000"/>
                </a:solidFill>
                <a:latin typeface="Stardos Stencil"/>
                <a:ea typeface="Stardos Stencil"/>
                <a:cs typeface="Stardos Stencil"/>
                <a:sym typeface="Stardos Stencil"/>
              </a:rPr>
              <a:t>Submitted to the Center for Tech &amp; Civic Life</a:t>
            </a:r>
            <a:endParaRPr sz="1300" b="1">
              <a:solidFill>
                <a:srgbClr val="000000"/>
              </a:solidFill>
              <a:latin typeface="Stardos Stencil"/>
              <a:ea typeface="Stardos Stencil"/>
              <a:cs typeface="Stardos Stencil"/>
              <a:sym typeface="Stardos Stenci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0"/>
        <p:cNvGrpSpPr/>
        <p:nvPr/>
      </p:nvGrpSpPr>
      <p:grpSpPr>
        <a:xfrm>
          <a:off x="0" y="0"/>
          <a:ext cx="0" cy="0"/>
          <a:chOff x="0" y="0"/>
          <a:chExt cx="0" cy="0"/>
        </a:xfrm>
      </p:grpSpPr>
      <p:sp>
        <p:nvSpPr>
          <p:cNvPr id="511" name="Google Shape;511;p69"/>
          <p:cNvSpPr txBox="1">
            <a:spLocks noGrp="1"/>
          </p:cNvSpPr>
          <p:nvPr>
            <p:ph type="title"/>
          </p:nvPr>
        </p:nvSpPr>
        <p:spPr>
          <a:xfrm>
            <a:off x="5895832" y="1228300"/>
            <a:ext cx="3075900" cy="287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4000" b="1">
                <a:latin typeface="Calibri"/>
                <a:ea typeface="Calibri"/>
                <a:cs typeface="Calibri"/>
                <a:sym typeface="Calibri"/>
              </a:rPr>
              <a:t>PHILLY-CTCL GRANT AGREEMENT</a:t>
            </a:r>
            <a:endParaRPr/>
          </a:p>
        </p:txBody>
      </p:sp>
      <p:pic>
        <p:nvPicPr>
          <p:cNvPr id="512" name="Google Shape;512;p69"/>
          <p:cNvPicPr preferRelativeResize="0"/>
          <p:nvPr/>
        </p:nvPicPr>
        <p:blipFill rotWithShape="1">
          <a:blip r:embed="rId3">
            <a:alphaModFix/>
          </a:blip>
          <a:srcRect l="29701" t="9885" r="30895"/>
          <a:stretch/>
        </p:blipFill>
        <p:spPr>
          <a:xfrm>
            <a:off x="0" y="0"/>
            <a:ext cx="5626448" cy="5143500"/>
          </a:xfrm>
          <a:prstGeom prst="rect">
            <a:avLst/>
          </a:prstGeom>
          <a:noFill/>
          <a:ln>
            <a:noFill/>
          </a:ln>
        </p:spPr>
      </p:pic>
      <p:sp>
        <p:nvSpPr>
          <p:cNvPr id="513" name="Google Shape;513;p69"/>
          <p:cNvSpPr/>
          <p:nvPr/>
        </p:nvSpPr>
        <p:spPr>
          <a:xfrm>
            <a:off x="-752475" y="-38100"/>
            <a:ext cx="7772400" cy="5181600"/>
          </a:xfrm>
          <a:prstGeom prst="rect">
            <a:avLst/>
          </a:prstGeom>
          <a:solidFill>
            <a:srgbClr val="000000">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4" name="Google Shape;514;p69"/>
          <p:cNvPicPr preferRelativeResize="0"/>
          <p:nvPr/>
        </p:nvPicPr>
        <p:blipFill rotWithShape="1">
          <a:blip r:embed="rId4">
            <a:alphaModFix/>
          </a:blip>
          <a:srcRect b="19652"/>
          <a:stretch/>
        </p:blipFill>
        <p:spPr>
          <a:xfrm rot="-5400000">
            <a:off x="2767014" y="906439"/>
            <a:ext cx="9143996" cy="3609975"/>
          </a:xfrm>
          <a:prstGeom prst="rect">
            <a:avLst/>
          </a:prstGeom>
          <a:noFill/>
          <a:ln>
            <a:noFill/>
          </a:ln>
        </p:spPr>
      </p:pic>
      <p:sp>
        <p:nvSpPr>
          <p:cNvPr id="515" name="Google Shape;515;p69"/>
          <p:cNvSpPr txBox="1">
            <a:spLocks noGrp="1"/>
          </p:cNvSpPr>
          <p:nvPr>
            <p:ph type="title"/>
          </p:nvPr>
        </p:nvSpPr>
        <p:spPr>
          <a:xfrm>
            <a:off x="6339825" y="113415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3500" b="1">
                <a:solidFill>
                  <a:srgbClr val="000000"/>
                </a:solidFill>
                <a:latin typeface="Stardos Stencil"/>
                <a:ea typeface="Stardos Stencil"/>
                <a:cs typeface="Stardos Stencil"/>
                <a:sym typeface="Stardos Stencil"/>
              </a:rPr>
              <a:t>Philly-CTCL Grant Agreement</a:t>
            </a:r>
            <a:endParaRPr sz="3200" b="1">
              <a:solidFill>
                <a:srgbClr val="000000"/>
              </a:solidFill>
              <a:latin typeface="Stardos Stencil"/>
              <a:ea typeface="Stardos Stencil"/>
              <a:cs typeface="Stardos Stencil"/>
              <a:sym typeface="Stardos Stencil"/>
            </a:endParaRPr>
          </a:p>
        </p:txBody>
      </p:sp>
      <p:sp>
        <p:nvSpPr>
          <p:cNvPr id="516" name="Google Shape;516;p69"/>
          <p:cNvSpPr txBox="1"/>
          <p:nvPr/>
        </p:nvSpPr>
        <p:spPr>
          <a:xfrm>
            <a:off x="220750" y="805750"/>
            <a:ext cx="5865600" cy="155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500" i="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500" i="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700" i="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r>
              <a:rPr lang="en" sz="2700" i="1">
                <a:solidFill>
                  <a:srgbClr val="FFFFFF"/>
                </a:solidFill>
                <a:latin typeface="Times New Roman"/>
                <a:ea typeface="Times New Roman"/>
                <a:cs typeface="Times New Roman"/>
                <a:sym typeface="Times New Roman"/>
              </a:rPr>
              <a:t>“The City and the Commissioners shall work to secure 800 or more in-person polling places on Election Day”</a:t>
            </a:r>
            <a:endParaRPr sz="2700" i="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400" i="1">
              <a:solidFill>
                <a:srgbClr val="FFFFFF"/>
              </a:solidFill>
              <a:latin typeface="Times New Roman"/>
              <a:ea typeface="Times New Roman"/>
              <a:cs typeface="Times New Roman"/>
              <a:sym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1" name="Google Shape;521;p70"/>
          <p:cNvSpPr txBox="1">
            <a:spLocks noGrp="1"/>
          </p:cNvSpPr>
          <p:nvPr>
            <p:ph type="title"/>
          </p:nvPr>
        </p:nvSpPr>
        <p:spPr>
          <a:xfrm>
            <a:off x="5895832" y="1228300"/>
            <a:ext cx="3075900" cy="287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4000" b="1">
                <a:latin typeface="Calibri"/>
                <a:ea typeface="Calibri"/>
                <a:cs typeface="Calibri"/>
                <a:sym typeface="Calibri"/>
              </a:rPr>
              <a:t>PHILLY-CTCL GRANT AGREEMENT</a:t>
            </a:r>
            <a:endParaRPr/>
          </a:p>
        </p:txBody>
      </p:sp>
      <p:pic>
        <p:nvPicPr>
          <p:cNvPr id="522" name="Google Shape;522;p70"/>
          <p:cNvPicPr preferRelativeResize="0"/>
          <p:nvPr/>
        </p:nvPicPr>
        <p:blipFill rotWithShape="1">
          <a:blip r:embed="rId3">
            <a:alphaModFix/>
          </a:blip>
          <a:srcRect l="29701" t="9885" r="30895"/>
          <a:stretch/>
        </p:blipFill>
        <p:spPr>
          <a:xfrm>
            <a:off x="0" y="0"/>
            <a:ext cx="5626448" cy="5143500"/>
          </a:xfrm>
          <a:prstGeom prst="rect">
            <a:avLst/>
          </a:prstGeom>
          <a:noFill/>
          <a:ln>
            <a:noFill/>
          </a:ln>
        </p:spPr>
      </p:pic>
      <p:sp>
        <p:nvSpPr>
          <p:cNvPr id="523" name="Google Shape;523;p70"/>
          <p:cNvSpPr/>
          <p:nvPr/>
        </p:nvSpPr>
        <p:spPr>
          <a:xfrm>
            <a:off x="-752475" y="-38100"/>
            <a:ext cx="7772400" cy="5181600"/>
          </a:xfrm>
          <a:prstGeom prst="rect">
            <a:avLst/>
          </a:prstGeom>
          <a:solidFill>
            <a:srgbClr val="000000">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4" name="Google Shape;524;p70"/>
          <p:cNvPicPr preferRelativeResize="0"/>
          <p:nvPr/>
        </p:nvPicPr>
        <p:blipFill rotWithShape="1">
          <a:blip r:embed="rId4">
            <a:alphaModFix/>
          </a:blip>
          <a:srcRect b="19652"/>
          <a:stretch/>
        </p:blipFill>
        <p:spPr>
          <a:xfrm rot="-5400000">
            <a:off x="2767014" y="906439"/>
            <a:ext cx="9143996" cy="3609975"/>
          </a:xfrm>
          <a:prstGeom prst="rect">
            <a:avLst/>
          </a:prstGeom>
          <a:noFill/>
          <a:ln>
            <a:noFill/>
          </a:ln>
        </p:spPr>
      </p:pic>
      <p:sp>
        <p:nvSpPr>
          <p:cNvPr id="525" name="Google Shape;525;p70"/>
          <p:cNvSpPr txBox="1">
            <a:spLocks noGrp="1"/>
          </p:cNvSpPr>
          <p:nvPr>
            <p:ph type="title"/>
          </p:nvPr>
        </p:nvSpPr>
        <p:spPr>
          <a:xfrm>
            <a:off x="6339825" y="113415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3500" b="1">
                <a:solidFill>
                  <a:srgbClr val="000000"/>
                </a:solidFill>
                <a:latin typeface="Stardos Stencil"/>
                <a:ea typeface="Stardos Stencil"/>
                <a:cs typeface="Stardos Stencil"/>
                <a:sym typeface="Stardos Stencil"/>
              </a:rPr>
              <a:t>Philly-CTCL Grant Agreement</a:t>
            </a:r>
            <a:endParaRPr sz="3200" b="1">
              <a:solidFill>
                <a:srgbClr val="000000"/>
              </a:solidFill>
              <a:latin typeface="Stardos Stencil"/>
              <a:ea typeface="Stardos Stencil"/>
              <a:cs typeface="Stardos Stencil"/>
              <a:sym typeface="Stardos Stencil"/>
            </a:endParaRPr>
          </a:p>
        </p:txBody>
      </p:sp>
      <p:sp>
        <p:nvSpPr>
          <p:cNvPr id="526" name="Google Shape;526;p70"/>
          <p:cNvSpPr txBox="1"/>
          <p:nvPr/>
        </p:nvSpPr>
        <p:spPr>
          <a:xfrm>
            <a:off x="220750" y="805750"/>
            <a:ext cx="5865600" cy="35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i="1">
                <a:solidFill>
                  <a:srgbClr val="FFFFFF"/>
                </a:solidFill>
                <a:latin typeface="Times New Roman"/>
                <a:ea typeface="Times New Roman"/>
                <a:cs typeface="Times New Roman"/>
                <a:sym typeface="Times New Roman"/>
              </a:rPr>
              <a:t>“The City and the Commissioners have submitted to CTCL a plan which includes a section entitled “</a:t>
            </a:r>
            <a:r>
              <a:rPr lang="en" sz="2300" i="1">
                <a:solidFill>
                  <a:srgbClr val="FFFF00"/>
                </a:solidFill>
                <a:latin typeface="Times New Roman"/>
                <a:ea typeface="Times New Roman"/>
                <a:cs typeface="Times New Roman"/>
                <a:sym typeface="Times New Roman"/>
              </a:rPr>
              <a:t>Secure Dropboxes</a:t>
            </a:r>
            <a:r>
              <a:rPr lang="en" sz="2300" i="1">
                <a:solidFill>
                  <a:srgbClr val="FFFFFF"/>
                </a:solidFill>
                <a:latin typeface="Times New Roman"/>
                <a:ea typeface="Times New Roman"/>
                <a:cs typeface="Times New Roman"/>
                <a:sym typeface="Times New Roman"/>
              </a:rPr>
              <a:t>.” The City shall communicate any changes from this section of the plan including any reduction in the planned number, operating hours, or operating dates of</a:t>
            </a:r>
            <a:r>
              <a:rPr lang="en" sz="2300" i="1">
                <a:solidFill>
                  <a:srgbClr val="FFFF00"/>
                </a:solidFill>
                <a:latin typeface="Times New Roman"/>
                <a:ea typeface="Times New Roman"/>
                <a:cs typeface="Times New Roman"/>
                <a:sym typeface="Times New Roman"/>
              </a:rPr>
              <a:t> satellite election centers</a:t>
            </a:r>
            <a:r>
              <a:rPr lang="en" sz="2300" i="1">
                <a:solidFill>
                  <a:srgbClr val="FFFFFF"/>
                </a:solidFill>
                <a:latin typeface="Times New Roman"/>
                <a:ea typeface="Times New Roman"/>
                <a:cs typeface="Times New Roman"/>
                <a:sym typeface="Times New Roman"/>
              </a:rPr>
              <a:t> and shall communicate the reasons for any such reduction.”</a:t>
            </a:r>
            <a:endParaRPr sz="2300" i="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400" i="1">
              <a:solidFill>
                <a:srgbClr val="FFFFFF"/>
              </a:solidFill>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530"/>
        <p:cNvGrpSpPr/>
        <p:nvPr/>
      </p:nvGrpSpPr>
      <p:grpSpPr>
        <a:xfrm>
          <a:off x="0" y="0"/>
          <a:ext cx="0" cy="0"/>
          <a:chOff x="0" y="0"/>
          <a:chExt cx="0" cy="0"/>
        </a:xfrm>
      </p:grpSpPr>
      <p:sp>
        <p:nvSpPr>
          <p:cNvPr id="531" name="Google Shape;531;p71"/>
          <p:cNvSpPr txBox="1">
            <a:spLocks noGrp="1"/>
          </p:cNvSpPr>
          <p:nvPr>
            <p:ph type="body" idx="1"/>
          </p:nvPr>
        </p:nvSpPr>
        <p:spPr>
          <a:xfrm>
            <a:off x="3114675" y="365413"/>
            <a:ext cx="5841300" cy="4501500"/>
          </a:xfrm>
          <a:prstGeom prst="rect">
            <a:avLst/>
          </a:prstGeom>
          <a:noFill/>
          <a:ln>
            <a:noFill/>
          </a:ln>
        </p:spPr>
        <p:txBody>
          <a:bodyPr spcFirstLastPara="1" wrap="square" lIns="91425" tIns="45700" rIns="91425" bIns="45700" anchor="ctr" anchorCtr="0">
            <a:noAutofit/>
          </a:bodyPr>
          <a:lstStyle/>
          <a:p>
            <a:pPr marL="457200" lvl="0" indent="-317500" algn="l" rtl="0">
              <a:lnSpc>
                <a:spcPct val="90000"/>
              </a:lnSpc>
              <a:spcBef>
                <a:spcPts val="0"/>
              </a:spcBef>
              <a:spcAft>
                <a:spcPts val="0"/>
              </a:spcAft>
              <a:buClr>
                <a:srgbClr val="FFFFFF"/>
              </a:buClr>
              <a:buSzPts val="1400"/>
              <a:buFont typeface="Montserrat Medium"/>
              <a:buChar char="●"/>
            </a:pPr>
            <a:r>
              <a:rPr lang="en" sz="1400" i="0">
                <a:solidFill>
                  <a:srgbClr val="FFFFFF"/>
                </a:solidFill>
                <a:latin typeface="Montserrat Medium"/>
                <a:ea typeface="Montserrat Medium"/>
                <a:cs typeface="Montserrat Medium"/>
                <a:sym typeface="Montserrat Medium"/>
              </a:rPr>
              <a:t>There is one dropbox and./or satellite office for every 20,529 voters in the 8 PA counites carried by Hillary Clinton. There is one dropbox/satellite office for every 72,588 voters in the 59 counties carried by Trump.</a:t>
            </a:r>
            <a:br>
              <a:rPr lang="en" sz="1400">
                <a:solidFill>
                  <a:srgbClr val="FFFFFF"/>
                </a:solidFill>
                <a:latin typeface="Montserrat Medium"/>
                <a:ea typeface="Montserrat Medium"/>
                <a:cs typeface="Montserrat Medium"/>
                <a:sym typeface="Montserrat Medium"/>
              </a:rPr>
            </a:br>
            <a:endParaRPr sz="1400">
              <a:solidFill>
                <a:srgbClr val="FFFFFF"/>
              </a:solidFill>
              <a:latin typeface="Montserrat Medium"/>
              <a:ea typeface="Montserrat Medium"/>
              <a:cs typeface="Montserrat Medium"/>
              <a:sym typeface="Montserrat Medium"/>
            </a:endParaRPr>
          </a:p>
          <a:p>
            <a:pPr marL="457200" lvl="0" indent="-317500" algn="l" rtl="0">
              <a:lnSpc>
                <a:spcPct val="90000"/>
              </a:lnSpc>
              <a:spcBef>
                <a:spcPts val="0"/>
              </a:spcBef>
              <a:spcAft>
                <a:spcPts val="0"/>
              </a:spcAft>
              <a:buClr>
                <a:srgbClr val="FFFFFF"/>
              </a:buClr>
              <a:buSzPts val="1400"/>
              <a:buFont typeface="Montserrat Medium"/>
              <a:buChar char="●"/>
            </a:pPr>
            <a:r>
              <a:rPr lang="en" sz="1400" i="0">
                <a:solidFill>
                  <a:srgbClr val="FFFFFF"/>
                </a:solidFill>
                <a:latin typeface="Montserrat Medium"/>
                <a:ea typeface="Montserrat Medium"/>
                <a:cs typeface="Montserrat Medium"/>
                <a:sym typeface="Montserrat Medium"/>
              </a:rPr>
              <a:t>There is a drop box per every 35.59 square miles for voters in Clinton counties. That is one drop box for every 6 mile by 6 mile square, or a drop box within 3 miles of every home. There is a dropbox for every 1,046 square miles per voter in Trump counites. That is one drop box for every 33 mile by 33 mile square or a drop box within 17 miles of every home.</a:t>
            </a:r>
            <a:br>
              <a:rPr lang="en" sz="1400">
                <a:solidFill>
                  <a:srgbClr val="FFFFFF"/>
                </a:solidFill>
                <a:latin typeface="Montserrat Medium"/>
                <a:ea typeface="Montserrat Medium"/>
                <a:cs typeface="Montserrat Medium"/>
                <a:sym typeface="Montserrat Medium"/>
              </a:rPr>
            </a:br>
            <a:endParaRPr sz="1400">
              <a:solidFill>
                <a:srgbClr val="FFFFFF"/>
              </a:solidFill>
              <a:latin typeface="Montserrat Medium"/>
              <a:ea typeface="Montserrat Medium"/>
              <a:cs typeface="Montserrat Medium"/>
              <a:sym typeface="Montserrat Medium"/>
            </a:endParaRPr>
          </a:p>
          <a:p>
            <a:pPr marL="457200" lvl="0" indent="-317500" algn="l" rtl="0">
              <a:lnSpc>
                <a:spcPct val="90000"/>
              </a:lnSpc>
              <a:spcBef>
                <a:spcPts val="0"/>
              </a:spcBef>
              <a:spcAft>
                <a:spcPts val="0"/>
              </a:spcAft>
              <a:buClr>
                <a:srgbClr val="FFFFFF"/>
              </a:buClr>
              <a:buSzPts val="1400"/>
              <a:buFont typeface="Montserrat Medium"/>
              <a:buChar char="●"/>
            </a:pPr>
            <a:r>
              <a:rPr lang="en" sz="1400" i="0">
                <a:solidFill>
                  <a:srgbClr val="FFFFFF"/>
                </a:solidFill>
                <a:latin typeface="Montserrat Medium"/>
                <a:ea typeface="Montserrat Medium"/>
                <a:cs typeface="Montserrat Medium"/>
                <a:sym typeface="Montserrat Medium"/>
              </a:rPr>
              <a:t>100% of the counites Clinton carried received dropboxes/satellite offices and Zuckerberg monies.</a:t>
            </a:r>
            <a:br>
              <a:rPr lang="en" sz="1400">
                <a:solidFill>
                  <a:srgbClr val="FFFFFF"/>
                </a:solidFill>
                <a:latin typeface="Montserrat Medium"/>
                <a:ea typeface="Montserrat Medium"/>
                <a:cs typeface="Montserrat Medium"/>
                <a:sym typeface="Montserrat Medium"/>
              </a:rPr>
            </a:br>
            <a:endParaRPr sz="1400">
              <a:solidFill>
                <a:srgbClr val="FFFFFF"/>
              </a:solidFill>
              <a:latin typeface="Montserrat Medium"/>
              <a:ea typeface="Montserrat Medium"/>
              <a:cs typeface="Montserrat Medium"/>
              <a:sym typeface="Montserrat Medium"/>
            </a:endParaRPr>
          </a:p>
          <a:p>
            <a:pPr marL="457200" lvl="0" indent="-317500" algn="l" rtl="0">
              <a:lnSpc>
                <a:spcPct val="90000"/>
              </a:lnSpc>
              <a:spcBef>
                <a:spcPts val="0"/>
              </a:spcBef>
              <a:spcAft>
                <a:spcPts val="0"/>
              </a:spcAft>
              <a:buClr>
                <a:srgbClr val="FFFFFF"/>
              </a:buClr>
              <a:buSzPts val="1400"/>
              <a:buFont typeface="Montserrat Medium"/>
              <a:buChar char="●"/>
            </a:pPr>
            <a:r>
              <a:rPr lang="en" sz="1400" i="0">
                <a:solidFill>
                  <a:srgbClr val="FFFFFF"/>
                </a:solidFill>
                <a:latin typeface="Montserrat Medium"/>
                <a:ea typeface="Montserrat Medium"/>
                <a:cs typeface="Montserrat Medium"/>
                <a:sym typeface="Montserrat Medium"/>
              </a:rPr>
              <a:t>22% of the Trump counties (13 of 59) received dropboxes and Zuckerberg monies.</a:t>
            </a:r>
            <a:br>
              <a:rPr lang="en" sz="1400">
                <a:solidFill>
                  <a:srgbClr val="FFFFFF"/>
                </a:solidFill>
                <a:latin typeface="Montserrat Medium"/>
                <a:ea typeface="Montserrat Medium"/>
                <a:cs typeface="Montserrat Medium"/>
                <a:sym typeface="Montserrat Medium"/>
              </a:rPr>
            </a:br>
            <a:endParaRPr sz="1400">
              <a:solidFill>
                <a:srgbClr val="FFFFFF"/>
              </a:solidFill>
              <a:latin typeface="Montserrat Medium"/>
              <a:ea typeface="Montserrat Medium"/>
              <a:cs typeface="Montserrat Medium"/>
              <a:sym typeface="Montserrat Medium"/>
            </a:endParaRPr>
          </a:p>
          <a:p>
            <a:pPr marL="457200" lvl="0" indent="-317500" algn="l" rtl="0">
              <a:lnSpc>
                <a:spcPct val="90000"/>
              </a:lnSpc>
              <a:spcBef>
                <a:spcPts val="0"/>
              </a:spcBef>
              <a:spcAft>
                <a:spcPts val="0"/>
              </a:spcAft>
              <a:buClr>
                <a:srgbClr val="FFFFFF"/>
              </a:buClr>
              <a:buSzPts val="1400"/>
              <a:buFont typeface="Montserrat Medium"/>
              <a:buChar char="●"/>
            </a:pPr>
            <a:r>
              <a:rPr lang="en" sz="1400" i="0">
                <a:solidFill>
                  <a:srgbClr val="FFFFFF"/>
                </a:solidFill>
                <a:latin typeface="Montserrat Medium"/>
                <a:ea typeface="Montserrat Medium"/>
                <a:cs typeface="Montserrat Medium"/>
                <a:sym typeface="Montserrat Medium"/>
              </a:rPr>
              <a:t>These facts expose the misleading nature of CTCL’s announcement that they have given to more Trump coun</a:t>
            </a:r>
            <a:r>
              <a:rPr lang="en" sz="1400">
                <a:solidFill>
                  <a:srgbClr val="FFFFFF"/>
                </a:solidFill>
                <a:latin typeface="Montserrat Medium"/>
                <a:ea typeface="Montserrat Medium"/>
                <a:cs typeface="Montserrat Medium"/>
                <a:sym typeface="Montserrat Medium"/>
              </a:rPr>
              <a:t>ti</a:t>
            </a:r>
            <a:r>
              <a:rPr lang="en" sz="1400" i="0">
                <a:solidFill>
                  <a:srgbClr val="FFFFFF"/>
                </a:solidFill>
                <a:latin typeface="Montserrat Medium"/>
                <a:ea typeface="Montserrat Medium"/>
                <a:cs typeface="Montserrat Medium"/>
                <a:sym typeface="Montserrat Medium"/>
              </a:rPr>
              <a:t>es than Clinton counties.</a:t>
            </a:r>
            <a:endParaRPr>
              <a:solidFill>
                <a:srgbClr val="FFFFFF"/>
              </a:solidFill>
              <a:latin typeface="Montserrat Medium"/>
              <a:ea typeface="Montserrat Medium"/>
              <a:cs typeface="Montserrat Medium"/>
              <a:sym typeface="Montserrat Medium"/>
            </a:endParaRPr>
          </a:p>
          <a:p>
            <a:pPr marL="285750" lvl="0" indent="-209550" algn="l" rtl="0">
              <a:lnSpc>
                <a:spcPct val="90000"/>
              </a:lnSpc>
              <a:spcBef>
                <a:spcPts val="1000"/>
              </a:spcBef>
              <a:spcAft>
                <a:spcPts val="0"/>
              </a:spcAft>
              <a:buSzPts val="1200"/>
              <a:buNone/>
            </a:pPr>
            <a:endParaRPr sz="1200">
              <a:solidFill>
                <a:srgbClr val="FFFFFF"/>
              </a:solidFill>
              <a:latin typeface="Montserrat Medium"/>
              <a:ea typeface="Montserrat Medium"/>
              <a:cs typeface="Montserrat Medium"/>
              <a:sym typeface="Montserrat Medium"/>
            </a:endParaRPr>
          </a:p>
        </p:txBody>
      </p:sp>
      <p:pic>
        <p:nvPicPr>
          <p:cNvPr id="532" name="Google Shape;532;p71"/>
          <p:cNvPicPr preferRelativeResize="0"/>
          <p:nvPr/>
        </p:nvPicPr>
        <p:blipFill rotWithShape="1">
          <a:blip r:embed="rId3">
            <a:alphaModFix/>
          </a:blip>
          <a:srcRect b="19652"/>
          <a:stretch/>
        </p:blipFill>
        <p:spPr>
          <a:xfrm rot="5400000">
            <a:off x="-3033711" y="887389"/>
            <a:ext cx="9143996" cy="3609975"/>
          </a:xfrm>
          <a:prstGeom prst="rect">
            <a:avLst/>
          </a:prstGeom>
          <a:noFill/>
          <a:ln>
            <a:noFill/>
          </a:ln>
        </p:spPr>
      </p:pic>
      <p:sp>
        <p:nvSpPr>
          <p:cNvPr id="533" name="Google Shape;533;p71"/>
          <p:cNvSpPr txBox="1">
            <a:spLocks noGrp="1"/>
          </p:cNvSpPr>
          <p:nvPr>
            <p:ph type="title"/>
          </p:nvPr>
        </p:nvSpPr>
        <p:spPr>
          <a:xfrm>
            <a:off x="190550" y="1171675"/>
            <a:ext cx="2578800" cy="2647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3000"/>
              <a:buFont typeface="Calibri"/>
              <a:buNone/>
            </a:pPr>
            <a:r>
              <a:rPr lang="en" sz="2700" b="1" i="0">
                <a:solidFill>
                  <a:srgbClr val="000000"/>
                </a:solidFill>
                <a:latin typeface="Stardos Stencil"/>
                <a:ea typeface="Stardos Stencil"/>
                <a:cs typeface="Stardos Stencil"/>
                <a:sym typeface="Stardos Stencil"/>
              </a:rPr>
              <a:t>CTCL’S MATH </a:t>
            </a:r>
            <a:endParaRPr sz="2700" b="1" i="0">
              <a:solidFill>
                <a:srgbClr val="000000"/>
              </a:solidFill>
              <a:latin typeface="Stardos Stencil"/>
              <a:ea typeface="Stardos Stencil"/>
              <a:cs typeface="Stardos Stencil"/>
              <a:sym typeface="Stardos Stencil"/>
            </a:endParaRPr>
          </a:p>
          <a:p>
            <a:pPr marL="0" lvl="0" indent="0" algn="l" rtl="0">
              <a:spcBef>
                <a:spcPts val="0"/>
              </a:spcBef>
              <a:spcAft>
                <a:spcPts val="0"/>
              </a:spcAft>
              <a:buClr>
                <a:srgbClr val="FFFFFF"/>
              </a:buClr>
              <a:buSzPts val="3000"/>
              <a:buFont typeface="Calibri"/>
              <a:buNone/>
            </a:pPr>
            <a:r>
              <a:rPr lang="en" sz="2700" b="1" i="0" u="sng">
                <a:solidFill>
                  <a:srgbClr val="000000"/>
                </a:solidFill>
                <a:latin typeface="Stardos Stencil"/>
                <a:ea typeface="Stardos Stencil"/>
                <a:cs typeface="Stardos Stencil"/>
                <a:sym typeface="Stardos Stencil"/>
              </a:rPr>
              <a:t>DOES NOT </a:t>
            </a:r>
            <a:endParaRPr sz="2700" b="1" i="0" u="sng">
              <a:solidFill>
                <a:srgbClr val="000000"/>
              </a:solidFill>
              <a:latin typeface="Stardos Stencil"/>
              <a:ea typeface="Stardos Stencil"/>
              <a:cs typeface="Stardos Stencil"/>
              <a:sym typeface="Stardos Stencil"/>
            </a:endParaRPr>
          </a:p>
          <a:p>
            <a:pPr marL="0" lvl="0" indent="0" algn="l" rtl="0">
              <a:spcBef>
                <a:spcPts val="0"/>
              </a:spcBef>
              <a:spcAft>
                <a:spcPts val="0"/>
              </a:spcAft>
              <a:buClr>
                <a:srgbClr val="FFFFFF"/>
              </a:buClr>
              <a:buSzPts val="3000"/>
              <a:buFont typeface="Calibri"/>
              <a:buNone/>
            </a:pPr>
            <a:r>
              <a:rPr lang="en" sz="2700" b="1" i="0" u="sng">
                <a:solidFill>
                  <a:srgbClr val="000000"/>
                </a:solidFill>
                <a:latin typeface="Stardos Stencil"/>
                <a:ea typeface="Stardos Stencil"/>
                <a:cs typeface="Stardos Stencil"/>
                <a:sym typeface="Stardos Stencil"/>
              </a:rPr>
              <a:t>ADD UP</a:t>
            </a:r>
            <a:endParaRPr sz="2700" b="1" u="sng">
              <a:solidFill>
                <a:srgbClr val="000000"/>
              </a:solidFill>
              <a:latin typeface="Stardos Stencil"/>
              <a:ea typeface="Stardos Stencil"/>
              <a:cs typeface="Stardos Stencil"/>
              <a:sym typeface="Stardos Stenci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sp>
        <p:nvSpPr>
          <p:cNvPr id="228" name="Google Shape;228;p36"/>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229" name="Google Shape;229;p36"/>
          <p:cNvPicPr preferRelativeResize="0"/>
          <p:nvPr/>
        </p:nvPicPr>
        <p:blipFill>
          <a:blip r:embed="rId3">
            <a:alphaModFix/>
          </a:blip>
          <a:stretch>
            <a:fillRect/>
          </a:stretch>
        </p:blipFill>
        <p:spPr>
          <a:xfrm>
            <a:off x="381000" y="945358"/>
            <a:ext cx="8418324" cy="294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7"/>
        <p:cNvGrpSpPr/>
        <p:nvPr/>
      </p:nvGrpSpPr>
      <p:grpSpPr>
        <a:xfrm>
          <a:off x="0" y="0"/>
          <a:ext cx="0" cy="0"/>
          <a:chOff x="0" y="0"/>
          <a:chExt cx="0" cy="0"/>
        </a:xfrm>
      </p:grpSpPr>
      <p:sp>
        <p:nvSpPr>
          <p:cNvPr id="538" name="Google Shape;538;p72"/>
          <p:cNvSpPr txBox="1">
            <a:spLocks noGrp="1"/>
          </p:cNvSpPr>
          <p:nvPr>
            <p:ph type="title"/>
          </p:nvPr>
        </p:nvSpPr>
        <p:spPr>
          <a:xfrm>
            <a:off x="5895832" y="1228300"/>
            <a:ext cx="3075900" cy="287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4000" b="1">
                <a:latin typeface="Calibri"/>
                <a:ea typeface="Calibri"/>
                <a:cs typeface="Calibri"/>
                <a:sym typeface="Calibri"/>
              </a:rPr>
              <a:t>PHILLY-CTCL GRANT AGREEMENT</a:t>
            </a:r>
            <a:endParaRPr/>
          </a:p>
        </p:txBody>
      </p:sp>
      <p:pic>
        <p:nvPicPr>
          <p:cNvPr id="539" name="Google Shape;539;p72"/>
          <p:cNvPicPr preferRelativeResize="0"/>
          <p:nvPr/>
        </p:nvPicPr>
        <p:blipFill rotWithShape="1">
          <a:blip r:embed="rId3">
            <a:alphaModFix/>
          </a:blip>
          <a:srcRect l="29701" t="9885" r="30895"/>
          <a:stretch/>
        </p:blipFill>
        <p:spPr>
          <a:xfrm>
            <a:off x="0" y="0"/>
            <a:ext cx="5626448" cy="5143500"/>
          </a:xfrm>
          <a:prstGeom prst="rect">
            <a:avLst/>
          </a:prstGeom>
          <a:noFill/>
          <a:ln>
            <a:noFill/>
          </a:ln>
        </p:spPr>
      </p:pic>
      <p:sp>
        <p:nvSpPr>
          <p:cNvPr id="540" name="Google Shape;540;p72"/>
          <p:cNvSpPr/>
          <p:nvPr/>
        </p:nvSpPr>
        <p:spPr>
          <a:xfrm>
            <a:off x="-752475" y="-38100"/>
            <a:ext cx="7772400" cy="5181600"/>
          </a:xfrm>
          <a:prstGeom prst="rect">
            <a:avLst/>
          </a:prstGeom>
          <a:solidFill>
            <a:srgbClr val="000000">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1" name="Google Shape;541;p72"/>
          <p:cNvPicPr preferRelativeResize="0"/>
          <p:nvPr/>
        </p:nvPicPr>
        <p:blipFill rotWithShape="1">
          <a:blip r:embed="rId4">
            <a:alphaModFix/>
          </a:blip>
          <a:srcRect b="19652"/>
          <a:stretch/>
        </p:blipFill>
        <p:spPr>
          <a:xfrm rot="-5400000">
            <a:off x="2767014" y="906439"/>
            <a:ext cx="9143996" cy="3609975"/>
          </a:xfrm>
          <a:prstGeom prst="rect">
            <a:avLst/>
          </a:prstGeom>
          <a:noFill/>
          <a:ln>
            <a:noFill/>
          </a:ln>
        </p:spPr>
      </p:pic>
      <p:sp>
        <p:nvSpPr>
          <p:cNvPr id="542" name="Google Shape;542;p72"/>
          <p:cNvSpPr txBox="1">
            <a:spLocks noGrp="1"/>
          </p:cNvSpPr>
          <p:nvPr>
            <p:ph type="title"/>
          </p:nvPr>
        </p:nvSpPr>
        <p:spPr>
          <a:xfrm>
            <a:off x="6339825" y="113415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3500" b="1">
                <a:solidFill>
                  <a:srgbClr val="000000"/>
                </a:solidFill>
                <a:latin typeface="Stardos Stencil"/>
                <a:ea typeface="Stardos Stencil"/>
                <a:cs typeface="Stardos Stencil"/>
                <a:sym typeface="Stardos Stencil"/>
              </a:rPr>
              <a:t>Philly-CTCL Grant Agreement</a:t>
            </a:r>
            <a:endParaRPr sz="3200" b="1">
              <a:solidFill>
                <a:srgbClr val="000000"/>
              </a:solidFill>
              <a:latin typeface="Stardos Stencil"/>
              <a:ea typeface="Stardos Stencil"/>
              <a:cs typeface="Stardos Stencil"/>
              <a:sym typeface="Stardos Stencil"/>
            </a:endParaRPr>
          </a:p>
        </p:txBody>
      </p:sp>
      <p:sp>
        <p:nvSpPr>
          <p:cNvPr id="543" name="Google Shape;543;p72"/>
          <p:cNvSpPr txBox="1"/>
          <p:nvPr/>
        </p:nvSpPr>
        <p:spPr>
          <a:xfrm>
            <a:off x="66225" y="805750"/>
            <a:ext cx="5781000" cy="35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500" i="1">
              <a:solidFill>
                <a:schemeClr val="lt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500" i="1">
              <a:solidFill>
                <a:schemeClr val="lt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700" i="1">
                <a:solidFill>
                  <a:schemeClr val="lt1"/>
                </a:solidFill>
                <a:latin typeface="Times New Roman"/>
                <a:ea typeface="Times New Roman"/>
                <a:cs typeface="Times New Roman"/>
                <a:sym typeface="Times New Roman"/>
              </a:rPr>
              <a:t>“CTCL may discontinue, withhold part of, or request the return of all or part of any unspent Grant funds if it determines, that any of the above conditions have not been met.”</a:t>
            </a:r>
            <a:endParaRPr sz="2500" i="1">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2400" i="1">
              <a:solidFill>
                <a:srgbClr val="FFFFFF"/>
              </a:solidFill>
              <a:latin typeface="Times New Roman"/>
              <a:ea typeface="Times New Roman"/>
              <a:cs typeface="Times New Roman"/>
              <a:sym typeface="Times New Rom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p73"/>
          <p:cNvSpPr txBox="1">
            <a:spLocks noGrp="1"/>
          </p:cNvSpPr>
          <p:nvPr>
            <p:ph type="title"/>
          </p:nvPr>
        </p:nvSpPr>
        <p:spPr>
          <a:xfrm>
            <a:off x="5895832" y="1228300"/>
            <a:ext cx="3075900" cy="2876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4000" b="1">
                <a:latin typeface="Calibri"/>
                <a:ea typeface="Calibri"/>
                <a:cs typeface="Calibri"/>
                <a:sym typeface="Calibri"/>
              </a:rPr>
              <a:t>PHILLY-CTCL GRANT AGREEMENT</a:t>
            </a:r>
            <a:endParaRPr/>
          </a:p>
        </p:txBody>
      </p:sp>
      <p:pic>
        <p:nvPicPr>
          <p:cNvPr id="549" name="Google Shape;549;p73"/>
          <p:cNvPicPr preferRelativeResize="0"/>
          <p:nvPr/>
        </p:nvPicPr>
        <p:blipFill rotWithShape="1">
          <a:blip r:embed="rId3">
            <a:alphaModFix/>
          </a:blip>
          <a:srcRect l="29701" t="9885" r="30895"/>
          <a:stretch/>
        </p:blipFill>
        <p:spPr>
          <a:xfrm>
            <a:off x="0" y="0"/>
            <a:ext cx="5626448" cy="5143500"/>
          </a:xfrm>
          <a:prstGeom prst="rect">
            <a:avLst/>
          </a:prstGeom>
          <a:noFill/>
          <a:ln>
            <a:noFill/>
          </a:ln>
        </p:spPr>
      </p:pic>
      <p:sp>
        <p:nvSpPr>
          <p:cNvPr id="550" name="Google Shape;550;p73"/>
          <p:cNvSpPr/>
          <p:nvPr/>
        </p:nvSpPr>
        <p:spPr>
          <a:xfrm>
            <a:off x="-752475" y="-38100"/>
            <a:ext cx="7772400" cy="5181600"/>
          </a:xfrm>
          <a:prstGeom prst="rect">
            <a:avLst/>
          </a:prstGeom>
          <a:solidFill>
            <a:srgbClr val="000000">
              <a:alpha val="7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1" name="Google Shape;551;p73"/>
          <p:cNvPicPr preferRelativeResize="0"/>
          <p:nvPr/>
        </p:nvPicPr>
        <p:blipFill rotWithShape="1">
          <a:blip r:embed="rId4">
            <a:alphaModFix/>
          </a:blip>
          <a:srcRect b="19652"/>
          <a:stretch/>
        </p:blipFill>
        <p:spPr>
          <a:xfrm rot="-5400000">
            <a:off x="2767014" y="906439"/>
            <a:ext cx="9143996" cy="3609975"/>
          </a:xfrm>
          <a:prstGeom prst="rect">
            <a:avLst/>
          </a:prstGeom>
          <a:noFill/>
          <a:ln>
            <a:noFill/>
          </a:ln>
        </p:spPr>
      </p:pic>
      <p:sp>
        <p:nvSpPr>
          <p:cNvPr id="552" name="Google Shape;552;p73"/>
          <p:cNvSpPr txBox="1">
            <a:spLocks noGrp="1"/>
          </p:cNvSpPr>
          <p:nvPr>
            <p:ph type="title"/>
          </p:nvPr>
        </p:nvSpPr>
        <p:spPr>
          <a:xfrm>
            <a:off x="6339825" y="1134150"/>
            <a:ext cx="3075000" cy="2875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 sz="3500" b="1">
                <a:solidFill>
                  <a:srgbClr val="000000"/>
                </a:solidFill>
                <a:latin typeface="Stardos Stencil"/>
                <a:ea typeface="Stardos Stencil"/>
                <a:cs typeface="Stardos Stencil"/>
                <a:sym typeface="Stardos Stencil"/>
              </a:rPr>
              <a:t>Philly-CTCL Grant Agreement</a:t>
            </a:r>
            <a:endParaRPr sz="3200" b="1">
              <a:solidFill>
                <a:srgbClr val="000000"/>
              </a:solidFill>
              <a:latin typeface="Stardos Stencil"/>
              <a:ea typeface="Stardos Stencil"/>
              <a:cs typeface="Stardos Stencil"/>
              <a:sym typeface="Stardos Stencil"/>
            </a:endParaRPr>
          </a:p>
        </p:txBody>
      </p:sp>
      <p:sp>
        <p:nvSpPr>
          <p:cNvPr id="553" name="Google Shape;553;p73"/>
          <p:cNvSpPr txBox="1"/>
          <p:nvPr/>
        </p:nvSpPr>
        <p:spPr>
          <a:xfrm>
            <a:off x="66225" y="805750"/>
            <a:ext cx="5781000" cy="35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i="1" dirty="0">
              <a:solidFill>
                <a:schemeClr val="lt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2100" i="1" dirty="0">
                <a:solidFill>
                  <a:schemeClr val="lt1"/>
                </a:solidFill>
                <a:latin typeface="Times New Roman"/>
                <a:ea typeface="Times New Roman"/>
                <a:cs typeface="Times New Roman"/>
                <a:sym typeface="Times New Roman"/>
              </a:rPr>
              <a:t>“For each division to have a full, 5-member Election Board (Judge of Elections, two Inspectors of Election, one Clerk, and one Machine Inspector) will require recruiting, training, and assigning up to 8,515 poll workers (1,703 divisions x 5 Election Board members). Philadelphia's Election Board unit is reaching out and confirming Election Board workers currently, earlier than usual. Currently the Election Board unit has confirmed 1,898 Election Board Workers.”</a:t>
            </a:r>
            <a:endParaRPr sz="1900" i="1" dirty="0">
              <a:solidFill>
                <a:srgbClr val="FFFFFF"/>
              </a:solidFill>
              <a:latin typeface="Times New Roman"/>
              <a:ea typeface="Times New Roman"/>
              <a:cs typeface="Times New Roman"/>
              <a:sym typeface="Times New Roman"/>
            </a:endParaRPr>
          </a:p>
          <a:p>
            <a:pPr marL="0" lvl="0" indent="0" algn="l" rtl="0">
              <a:spcBef>
                <a:spcPts val="0"/>
              </a:spcBef>
              <a:spcAft>
                <a:spcPts val="0"/>
              </a:spcAft>
              <a:buNone/>
            </a:pPr>
            <a:endParaRPr sz="1800" i="1" dirty="0">
              <a:solidFill>
                <a:srgbClr val="FFFFFF"/>
              </a:solidFill>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57"/>
        <p:cNvGrpSpPr/>
        <p:nvPr/>
      </p:nvGrpSpPr>
      <p:grpSpPr>
        <a:xfrm>
          <a:off x="0" y="0"/>
          <a:ext cx="0" cy="0"/>
          <a:chOff x="0" y="0"/>
          <a:chExt cx="0" cy="0"/>
        </a:xfrm>
      </p:grpSpPr>
      <p:sp>
        <p:nvSpPr>
          <p:cNvPr id="558" name="Google Shape;558;p74"/>
          <p:cNvSpPr txBox="1">
            <a:spLocks noGrp="1"/>
          </p:cNvSpPr>
          <p:nvPr>
            <p:ph type="title"/>
          </p:nvPr>
        </p:nvSpPr>
        <p:spPr>
          <a:xfrm>
            <a:off x="457200" y="457201"/>
            <a:ext cx="7772400" cy="109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59" name="Google Shape;559;p74"/>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560" name="Google Shape;560;p74"/>
          <p:cNvPicPr preferRelativeResize="0"/>
          <p:nvPr/>
        </p:nvPicPr>
        <p:blipFill>
          <a:blip r:embed="rId3">
            <a:alphaModFix/>
          </a:blip>
          <a:stretch>
            <a:fillRect/>
          </a:stretch>
        </p:blipFill>
        <p:spPr>
          <a:xfrm>
            <a:off x="2094675" y="123812"/>
            <a:ext cx="5068674" cy="48958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64"/>
        <p:cNvGrpSpPr/>
        <p:nvPr/>
      </p:nvGrpSpPr>
      <p:grpSpPr>
        <a:xfrm>
          <a:off x="0" y="0"/>
          <a:ext cx="0" cy="0"/>
          <a:chOff x="0" y="0"/>
          <a:chExt cx="0" cy="0"/>
        </a:xfrm>
      </p:grpSpPr>
      <p:sp>
        <p:nvSpPr>
          <p:cNvPr id="565" name="Google Shape;565;p75"/>
          <p:cNvSpPr txBox="1">
            <a:spLocks noGrp="1"/>
          </p:cNvSpPr>
          <p:nvPr>
            <p:ph type="title"/>
          </p:nvPr>
        </p:nvSpPr>
        <p:spPr>
          <a:xfrm>
            <a:off x="457200" y="457201"/>
            <a:ext cx="7772400" cy="109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66" name="Google Shape;566;p75"/>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567" name="Google Shape;567;p75"/>
          <p:cNvPicPr preferRelativeResize="0"/>
          <p:nvPr/>
        </p:nvPicPr>
        <p:blipFill rotWithShape="1">
          <a:blip r:embed="rId3">
            <a:alphaModFix/>
          </a:blip>
          <a:srcRect l="30821" t="41845" r="27734" b="20172"/>
          <a:stretch/>
        </p:blipFill>
        <p:spPr>
          <a:xfrm>
            <a:off x="537812" y="391850"/>
            <a:ext cx="7611178" cy="43598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1"/>
        <p:cNvGrpSpPr/>
        <p:nvPr/>
      </p:nvGrpSpPr>
      <p:grpSpPr>
        <a:xfrm>
          <a:off x="0" y="0"/>
          <a:ext cx="0" cy="0"/>
          <a:chOff x="0" y="0"/>
          <a:chExt cx="0" cy="0"/>
        </a:xfrm>
      </p:grpSpPr>
      <p:sp>
        <p:nvSpPr>
          <p:cNvPr id="572" name="Google Shape;572;p76"/>
          <p:cNvSpPr txBox="1">
            <a:spLocks noGrp="1"/>
          </p:cNvSpPr>
          <p:nvPr>
            <p:ph type="title"/>
          </p:nvPr>
        </p:nvSpPr>
        <p:spPr>
          <a:xfrm>
            <a:off x="457200" y="457201"/>
            <a:ext cx="7772400" cy="109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73" name="Google Shape;573;p76"/>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574" name="Google Shape;574;p76"/>
          <p:cNvPicPr preferRelativeResize="0"/>
          <p:nvPr/>
        </p:nvPicPr>
        <p:blipFill rotWithShape="1">
          <a:blip r:embed="rId3">
            <a:alphaModFix/>
          </a:blip>
          <a:srcRect l="14053" t="35911" r="42194" b="18457"/>
          <a:stretch/>
        </p:blipFill>
        <p:spPr>
          <a:xfrm>
            <a:off x="776238" y="81000"/>
            <a:ext cx="7134322" cy="46503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78"/>
        <p:cNvGrpSpPr/>
        <p:nvPr/>
      </p:nvGrpSpPr>
      <p:grpSpPr>
        <a:xfrm>
          <a:off x="0" y="0"/>
          <a:ext cx="0" cy="0"/>
          <a:chOff x="0" y="0"/>
          <a:chExt cx="0" cy="0"/>
        </a:xfrm>
      </p:grpSpPr>
      <p:sp>
        <p:nvSpPr>
          <p:cNvPr id="579" name="Google Shape;579;p77"/>
          <p:cNvSpPr txBox="1">
            <a:spLocks noGrp="1"/>
          </p:cNvSpPr>
          <p:nvPr>
            <p:ph type="title"/>
          </p:nvPr>
        </p:nvSpPr>
        <p:spPr>
          <a:xfrm>
            <a:off x="457200" y="457201"/>
            <a:ext cx="7772400" cy="109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80" name="Google Shape;580;p77"/>
          <p:cNvSpPr txBox="1">
            <a:spLocks noGrp="1"/>
          </p:cNvSpPr>
          <p:nvPr>
            <p:ph type="body" idx="1"/>
          </p:nvPr>
        </p:nvSpPr>
        <p:spPr>
          <a:xfrm>
            <a:off x="457200" y="1606551"/>
            <a:ext cx="7772400" cy="2736900"/>
          </a:xfrm>
          <a:prstGeom prst="rect">
            <a:avLst/>
          </a:prstGeom>
        </p:spPr>
        <p:txBody>
          <a:bodyPr spcFirstLastPara="1" wrap="square" lIns="91425" tIns="45700" rIns="91425" bIns="45700" anchor="ctr" anchorCtr="0">
            <a:noAutofit/>
          </a:bodyPr>
          <a:lstStyle/>
          <a:p>
            <a:pPr marL="0" lvl="0" indent="0" algn="l" rtl="0">
              <a:spcBef>
                <a:spcPts val="0"/>
              </a:spcBef>
              <a:spcAft>
                <a:spcPts val="1000"/>
              </a:spcAft>
              <a:buNone/>
            </a:pPr>
            <a:endParaRPr/>
          </a:p>
        </p:txBody>
      </p:sp>
      <p:pic>
        <p:nvPicPr>
          <p:cNvPr id="581" name="Google Shape;581;p77"/>
          <p:cNvPicPr preferRelativeResize="0"/>
          <p:nvPr/>
        </p:nvPicPr>
        <p:blipFill rotWithShape="1">
          <a:blip r:embed="rId3">
            <a:alphaModFix/>
          </a:blip>
          <a:srcRect l="14023" t="30902" r="42518" b="21673"/>
          <a:stretch/>
        </p:blipFill>
        <p:spPr>
          <a:xfrm>
            <a:off x="870738" y="94250"/>
            <a:ext cx="7402522" cy="50492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85"/>
        <p:cNvGrpSpPr/>
        <p:nvPr/>
      </p:nvGrpSpPr>
      <p:grpSpPr>
        <a:xfrm>
          <a:off x="0" y="0"/>
          <a:ext cx="0" cy="0"/>
          <a:chOff x="0" y="0"/>
          <a:chExt cx="0" cy="0"/>
        </a:xfrm>
      </p:grpSpPr>
      <p:sp>
        <p:nvSpPr>
          <p:cNvPr id="586" name="Google Shape;586;p78"/>
          <p:cNvSpPr/>
          <p:nvPr/>
        </p:nvSpPr>
        <p:spPr>
          <a:xfrm>
            <a:off x="-1504950" y="0"/>
            <a:ext cx="10647005" cy="5143500"/>
          </a:xfrm>
          <a:custGeom>
            <a:avLst/>
            <a:gdLst/>
            <a:ahLst/>
            <a:cxnLst/>
            <a:rect l="l" t="t" r="r" b="b"/>
            <a:pathLst>
              <a:path w="7537703" h="6858000" extrusionOk="0">
                <a:moveTo>
                  <a:pt x="0" y="0"/>
                </a:moveTo>
                <a:lnTo>
                  <a:pt x="7537703" y="0"/>
                </a:lnTo>
                <a:lnTo>
                  <a:pt x="7537703"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7" name="Google Shape;587;p78"/>
          <p:cNvSpPr txBox="1">
            <a:spLocks noGrp="1"/>
          </p:cNvSpPr>
          <p:nvPr>
            <p:ph type="title"/>
          </p:nvPr>
        </p:nvSpPr>
        <p:spPr>
          <a:xfrm>
            <a:off x="1072797" y="260975"/>
            <a:ext cx="6998400" cy="26919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1"/>
              </a:buClr>
              <a:buSzPts val="4700"/>
              <a:buFont typeface="Calibri"/>
              <a:buNone/>
            </a:pPr>
            <a:r>
              <a:rPr lang="en" sz="4700">
                <a:solidFill>
                  <a:schemeClr val="dk1"/>
                </a:solidFill>
                <a:latin typeface="Montserrat Medium"/>
                <a:ea typeface="Montserrat Medium"/>
                <a:cs typeface="Montserrat Medium"/>
                <a:sym typeface="Montserrat Medium"/>
              </a:rPr>
              <a:t>STATUTES </a:t>
            </a:r>
            <a:r>
              <a:rPr lang="en" sz="4700">
                <a:solidFill>
                  <a:srgbClr val="FFFFFF"/>
                </a:solidFill>
                <a:highlight>
                  <a:srgbClr val="CC0000"/>
                </a:highlight>
                <a:latin typeface="Montserrat Medium"/>
                <a:ea typeface="Montserrat Medium"/>
                <a:cs typeface="Montserrat Medium"/>
                <a:sym typeface="Montserrat Medium"/>
              </a:rPr>
              <a:t>VIOLATED</a:t>
            </a:r>
            <a:r>
              <a:rPr lang="en" sz="4700">
                <a:solidFill>
                  <a:srgbClr val="FFFFFF"/>
                </a:solidFill>
                <a:latin typeface="Montserrat Medium"/>
                <a:ea typeface="Montserrat Medium"/>
                <a:cs typeface="Montserrat Medium"/>
                <a:sym typeface="Montserrat Medium"/>
              </a:rPr>
              <a:t> </a:t>
            </a:r>
            <a:r>
              <a:rPr lang="en" sz="4700">
                <a:solidFill>
                  <a:schemeClr val="dk1"/>
                </a:solidFill>
                <a:latin typeface="Montserrat Medium"/>
                <a:ea typeface="Montserrat Medium"/>
                <a:cs typeface="Montserrat Medium"/>
                <a:sym typeface="Montserrat Medium"/>
              </a:rPr>
              <a:t>BY STATE</a:t>
            </a:r>
            <a:endParaRPr>
              <a:latin typeface="Montserrat Medium"/>
              <a:ea typeface="Montserrat Medium"/>
              <a:cs typeface="Montserrat Medium"/>
              <a:sym typeface="Montserrat Medium"/>
            </a:endParaRPr>
          </a:p>
        </p:txBody>
      </p:sp>
      <p:sp>
        <p:nvSpPr>
          <p:cNvPr id="588" name="Google Shape;588;p78"/>
          <p:cNvSpPr txBox="1"/>
          <p:nvPr/>
        </p:nvSpPr>
        <p:spPr>
          <a:xfrm>
            <a:off x="760647" y="3238625"/>
            <a:ext cx="7622700" cy="857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None/>
            </a:pPr>
            <a:r>
              <a:rPr lang="en" sz="2000" b="1" u="none" strike="noStrike" cap="none">
                <a:latin typeface="Stardos Stencil"/>
                <a:ea typeface="Stardos Stencil"/>
                <a:cs typeface="Stardos Stencil"/>
                <a:sym typeface="Stardos Stencil"/>
              </a:rPr>
              <a:t>ARIZONA, GEORGIA, WISCONSIN, MICHIGAN, PENNSYLVANIA</a:t>
            </a:r>
            <a:endParaRPr sz="2400">
              <a:latin typeface="Stardos Stencil"/>
              <a:ea typeface="Stardos Stencil"/>
              <a:cs typeface="Stardos Stencil"/>
              <a:sym typeface="Stardos Stencil"/>
            </a:endParaRPr>
          </a:p>
          <a:p>
            <a:pPr marL="0" marR="0" lvl="0" indent="0" algn="ctr" rtl="0">
              <a:lnSpc>
                <a:spcPct val="80000"/>
              </a:lnSpc>
              <a:spcBef>
                <a:spcPts val="1000"/>
              </a:spcBef>
              <a:spcAft>
                <a:spcPts val="0"/>
              </a:spcAft>
              <a:buNone/>
            </a:pPr>
            <a:endParaRPr sz="500" b="1" i="0" u="none" strike="noStrike" cap="none">
              <a:solidFill>
                <a:schemeClr val="accent2"/>
              </a:solidFill>
              <a:latin typeface="Calibri"/>
              <a:ea typeface="Calibri"/>
              <a:cs typeface="Calibri"/>
              <a:sym typeface="Calibri"/>
            </a:endParaRPr>
          </a:p>
          <a:p>
            <a:pPr marL="0" marR="0" lvl="0" indent="0" algn="ctr" rtl="0">
              <a:lnSpc>
                <a:spcPct val="80000"/>
              </a:lnSpc>
              <a:spcBef>
                <a:spcPts val="1000"/>
              </a:spcBef>
              <a:spcAft>
                <a:spcPts val="0"/>
              </a:spcAft>
              <a:buNone/>
            </a:pPr>
            <a:endParaRPr sz="500" b="1" i="0" u="none" strike="noStrike" cap="none">
              <a:solidFill>
                <a:schemeClr val="accent2"/>
              </a:solidFill>
              <a:latin typeface="Calibri"/>
              <a:ea typeface="Calibri"/>
              <a:cs typeface="Calibri"/>
              <a:sym typeface="Calibri"/>
            </a:endParaRPr>
          </a:p>
          <a:p>
            <a:pPr marL="0" marR="0" lvl="0" indent="0" algn="ctr" rtl="0">
              <a:lnSpc>
                <a:spcPct val="80000"/>
              </a:lnSpc>
              <a:spcBef>
                <a:spcPts val="1000"/>
              </a:spcBef>
              <a:spcAft>
                <a:spcPts val="0"/>
              </a:spcAft>
              <a:buNone/>
            </a:pPr>
            <a:endParaRPr sz="500" b="1" i="0" u="none" strike="noStrike" cap="none">
              <a:solidFill>
                <a:schemeClr val="accent2"/>
              </a:solidFill>
              <a:latin typeface="Calibri"/>
              <a:ea typeface="Calibri"/>
              <a:cs typeface="Calibri"/>
              <a:sym typeface="Calibri"/>
            </a:endParaRPr>
          </a:p>
          <a:p>
            <a:pPr marL="0" marR="0" lvl="0" indent="0" algn="ctr" rtl="0">
              <a:lnSpc>
                <a:spcPct val="80000"/>
              </a:lnSpc>
              <a:spcBef>
                <a:spcPts val="1000"/>
              </a:spcBef>
              <a:spcAft>
                <a:spcPts val="0"/>
              </a:spcAft>
              <a:buNone/>
            </a:pPr>
            <a:r>
              <a:rPr lang="en" sz="500" b="1" i="0" u="none" strike="noStrike" cap="none">
                <a:solidFill>
                  <a:schemeClr val="accent2"/>
                </a:solidFill>
                <a:latin typeface="Calibri"/>
                <a:ea typeface="Calibri"/>
                <a:cs typeface="Calibri"/>
                <a:sym typeface="Calibri"/>
              </a:rPr>
              <a:t>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2"/>
        <p:cNvGrpSpPr/>
        <p:nvPr/>
      </p:nvGrpSpPr>
      <p:grpSpPr>
        <a:xfrm>
          <a:off x="0" y="0"/>
          <a:ext cx="0" cy="0"/>
          <a:chOff x="0" y="0"/>
          <a:chExt cx="0" cy="0"/>
        </a:xfrm>
      </p:grpSpPr>
      <p:pic>
        <p:nvPicPr>
          <p:cNvPr id="593" name="Google Shape;593;p79"/>
          <p:cNvPicPr preferRelativeResize="0"/>
          <p:nvPr/>
        </p:nvPicPr>
        <p:blipFill rotWithShape="1">
          <a:blip r:embed="rId3">
            <a:alphaModFix/>
          </a:blip>
          <a:srcRect/>
          <a:stretch/>
        </p:blipFill>
        <p:spPr>
          <a:xfrm>
            <a:off x="457200" y="1672707"/>
            <a:ext cx="6856214" cy="3856621"/>
          </a:xfrm>
          <a:prstGeom prst="rect">
            <a:avLst/>
          </a:prstGeom>
          <a:noFill/>
          <a:ln>
            <a:noFill/>
          </a:ln>
        </p:spPr>
      </p:pic>
      <p:sp>
        <p:nvSpPr>
          <p:cNvPr id="594" name="Google Shape;594;p79"/>
          <p:cNvSpPr txBox="1">
            <a:spLocks noGrp="1"/>
          </p:cNvSpPr>
          <p:nvPr>
            <p:ph type="body" idx="1"/>
          </p:nvPr>
        </p:nvSpPr>
        <p:spPr>
          <a:xfrm>
            <a:off x="590549" y="1225525"/>
            <a:ext cx="7977900" cy="2235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endParaRPr sz="2000">
              <a:solidFill>
                <a:srgbClr val="262626"/>
              </a:solidFill>
              <a:latin typeface="Montserrat Black"/>
              <a:ea typeface="Montserrat Black"/>
              <a:cs typeface="Montserrat Black"/>
              <a:sym typeface="Montserrat Black"/>
            </a:endParaRPr>
          </a:p>
          <a:p>
            <a:pPr marL="0" lvl="0" indent="0" algn="l" rtl="0">
              <a:lnSpc>
                <a:spcPct val="90000"/>
              </a:lnSpc>
              <a:spcBef>
                <a:spcPts val="0"/>
              </a:spcBef>
              <a:spcAft>
                <a:spcPts val="0"/>
              </a:spcAft>
              <a:buSzPts val="2000"/>
              <a:buNone/>
            </a:pPr>
            <a:endParaRPr sz="2000">
              <a:solidFill>
                <a:srgbClr val="262626"/>
              </a:solidFill>
              <a:latin typeface="Montserrat Black"/>
              <a:ea typeface="Montserrat Black"/>
              <a:cs typeface="Montserrat Black"/>
              <a:sym typeface="Montserrat Black"/>
            </a:endParaRPr>
          </a:p>
          <a:p>
            <a:pPr marL="0" lvl="0" indent="0" algn="l" rtl="0">
              <a:lnSpc>
                <a:spcPct val="90000"/>
              </a:lnSpc>
              <a:spcBef>
                <a:spcPts val="0"/>
              </a:spcBef>
              <a:spcAft>
                <a:spcPts val="0"/>
              </a:spcAft>
              <a:buSzPts val="2000"/>
              <a:buNone/>
            </a:pPr>
            <a:endParaRPr sz="2000">
              <a:solidFill>
                <a:srgbClr val="262626"/>
              </a:solidFill>
              <a:latin typeface="Montserrat Black"/>
              <a:ea typeface="Montserrat Black"/>
              <a:cs typeface="Montserrat Black"/>
              <a:sym typeface="Montserrat Black"/>
            </a:endParaRPr>
          </a:p>
          <a:p>
            <a:pPr marL="457200" lvl="0" indent="-323850" algn="l" rtl="0">
              <a:lnSpc>
                <a:spcPct val="90000"/>
              </a:lnSpc>
              <a:spcBef>
                <a:spcPts val="1000"/>
              </a:spcBef>
              <a:spcAft>
                <a:spcPts val="0"/>
              </a:spcAft>
              <a:buClr>
                <a:srgbClr val="262626"/>
              </a:buClr>
              <a:buSzPts val="1500"/>
              <a:buFont typeface="Montserrat Medium"/>
              <a:buChar char="●"/>
            </a:pPr>
            <a:r>
              <a:rPr lang="en" sz="1500">
                <a:solidFill>
                  <a:srgbClr val="262626"/>
                </a:solidFill>
                <a:latin typeface="Montserrat Medium"/>
                <a:ea typeface="Montserrat Medium"/>
                <a:cs typeface="Montserrat Medium"/>
                <a:sym typeface="Montserrat Medium"/>
              </a:rPr>
              <a:t>State officers and Maricopa County Officials failed to enforce the state law against private companies from directing federal election administration and allowed for gaps in elector ballot chain of custody through the use of “mobile” drop boxes that are stationed in unsupervised public locations.</a:t>
            </a:r>
            <a:br>
              <a:rPr lang="en" sz="1500">
                <a:solidFill>
                  <a:srgbClr val="262626"/>
                </a:solidFill>
                <a:latin typeface="Montserrat Medium"/>
                <a:ea typeface="Montserrat Medium"/>
                <a:cs typeface="Montserrat Medium"/>
                <a:sym typeface="Montserrat Medium"/>
              </a:rPr>
            </a:br>
            <a:endParaRPr sz="1500">
              <a:solidFill>
                <a:srgbClr val="262626"/>
              </a:solidFill>
              <a:latin typeface="Montserrat Medium"/>
              <a:ea typeface="Montserrat Medium"/>
              <a:cs typeface="Montserrat Medium"/>
              <a:sym typeface="Montserrat Medium"/>
            </a:endParaRPr>
          </a:p>
          <a:p>
            <a:pPr marL="457200" lvl="0" indent="-323850" algn="l" rtl="0">
              <a:lnSpc>
                <a:spcPct val="90000"/>
              </a:lnSpc>
              <a:spcBef>
                <a:spcPts val="0"/>
              </a:spcBef>
              <a:spcAft>
                <a:spcPts val="0"/>
              </a:spcAft>
              <a:buClr>
                <a:srgbClr val="262626"/>
              </a:buClr>
              <a:buSzPts val="1500"/>
              <a:buFont typeface="Montserrat Medium"/>
              <a:buChar char="●"/>
            </a:pPr>
            <a:r>
              <a:rPr lang="en" sz="1500">
                <a:solidFill>
                  <a:srgbClr val="262626"/>
                </a:solidFill>
                <a:latin typeface="Montserrat Medium"/>
                <a:ea typeface="Montserrat Medium"/>
                <a:cs typeface="Montserrat Medium"/>
                <a:sym typeface="Montserrat Medium"/>
              </a:rPr>
              <a:t>State officers and Maricopa County Officials failed to enforce the state law against double voting.</a:t>
            </a:r>
            <a:br>
              <a:rPr lang="en" sz="1500">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23850" algn="l" rtl="0">
              <a:lnSpc>
                <a:spcPct val="90000"/>
              </a:lnSpc>
              <a:spcBef>
                <a:spcPts val="0"/>
              </a:spcBef>
              <a:spcAft>
                <a:spcPts val="0"/>
              </a:spcAft>
              <a:buClr>
                <a:srgbClr val="262626"/>
              </a:buClr>
              <a:buSzPts val="1500"/>
              <a:buFont typeface="Montserrat Medium"/>
              <a:buChar char="●"/>
            </a:pPr>
            <a:r>
              <a:rPr lang="en" sz="1500">
                <a:solidFill>
                  <a:srgbClr val="262626"/>
                </a:solidFill>
                <a:latin typeface="Montserrat Medium"/>
                <a:ea typeface="Montserrat Medium"/>
                <a:cs typeface="Montserrat Medium"/>
                <a:sym typeface="Montserrat Medium"/>
              </a:rPr>
              <a:t>State officers and Maricopa County Officials failed to enforce the state law against allowing people to vote using an address where they no longer live.</a:t>
            </a:r>
            <a:endParaRPr>
              <a:latin typeface="Montserrat Medium"/>
              <a:ea typeface="Montserrat Medium"/>
              <a:cs typeface="Montserrat Medium"/>
              <a:sym typeface="Montserrat Medium"/>
            </a:endParaRPr>
          </a:p>
        </p:txBody>
      </p:sp>
      <p:sp>
        <p:nvSpPr>
          <p:cNvPr id="595" name="Google Shape;595;p79"/>
          <p:cNvSpPr txBox="1"/>
          <p:nvPr/>
        </p:nvSpPr>
        <p:spPr>
          <a:xfrm>
            <a:off x="1145650" y="1011700"/>
            <a:ext cx="6467100" cy="8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highlight>
                  <a:srgbClr val="FFFF00"/>
                </a:highlight>
                <a:latin typeface="Montserrat Black"/>
                <a:ea typeface="Montserrat Black"/>
                <a:cs typeface="Montserrat Black"/>
                <a:sym typeface="Montserrat Black"/>
              </a:rPr>
              <a:t>ARIZONA</a:t>
            </a:r>
            <a:endParaRPr sz="3200">
              <a:highlight>
                <a:srgbClr val="FFFF00"/>
              </a:highlight>
              <a:latin typeface="Montserrat Black"/>
              <a:ea typeface="Montserrat Black"/>
              <a:cs typeface="Montserrat Black"/>
              <a:sym typeface="Montserrat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9"/>
        <p:cNvGrpSpPr/>
        <p:nvPr/>
      </p:nvGrpSpPr>
      <p:grpSpPr>
        <a:xfrm>
          <a:off x="0" y="0"/>
          <a:ext cx="0" cy="0"/>
          <a:chOff x="0" y="0"/>
          <a:chExt cx="0" cy="0"/>
        </a:xfrm>
      </p:grpSpPr>
      <p:pic>
        <p:nvPicPr>
          <p:cNvPr id="600" name="Google Shape;600;p80"/>
          <p:cNvPicPr preferRelativeResize="0"/>
          <p:nvPr/>
        </p:nvPicPr>
        <p:blipFill rotWithShape="1">
          <a:blip r:embed="rId3">
            <a:alphaModFix/>
          </a:blip>
          <a:srcRect/>
          <a:stretch/>
        </p:blipFill>
        <p:spPr>
          <a:xfrm>
            <a:off x="0" y="834507"/>
            <a:ext cx="6856214" cy="3856621"/>
          </a:xfrm>
          <a:prstGeom prst="rect">
            <a:avLst/>
          </a:prstGeom>
          <a:noFill/>
          <a:ln>
            <a:noFill/>
          </a:ln>
        </p:spPr>
      </p:pic>
      <p:sp>
        <p:nvSpPr>
          <p:cNvPr id="601" name="Google Shape;601;p80"/>
          <p:cNvSpPr/>
          <p:nvPr/>
        </p:nvSpPr>
        <p:spPr>
          <a:xfrm flipH="1">
            <a:off x="1" y="642938"/>
            <a:ext cx="7906232" cy="3857625"/>
          </a:xfrm>
          <a:custGeom>
            <a:avLst/>
            <a:gdLst/>
            <a:ahLst/>
            <a:cxnLst/>
            <a:rect l="l" t="t" r="r" b="b"/>
            <a:pathLst>
              <a:path w="10541643" h="6858000" extrusionOk="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02" name="Google Shape;602;p80"/>
          <p:cNvSpPr txBox="1">
            <a:spLocks noGrp="1"/>
          </p:cNvSpPr>
          <p:nvPr>
            <p:ph type="body" idx="1"/>
          </p:nvPr>
        </p:nvSpPr>
        <p:spPr>
          <a:xfrm>
            <a:off x="-38100" y="261950"/>
            <a:ext cx="9144000" cy="48084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1850"/>
              <a:buNone/>
            </a:pPr>
            <a:r>
              <a:rPr lang="en" sz="3250">
                <a:solidFill>
                  <a:srgbClr val="262626"/>
                </a:solidFill>
                <a:latin typeface="Montserrat Black"/>
                <a:ea typeface="Montserrat Black"/>
                <a:cs typeface="Montserrat Black"/>
                <a:sym typeface="Montserrat Black"/>
              </a:rPr>
              <a:t>  </a:t>
            </a:r>
            <a:endParaRPr sz="3200">
              <a:latin typeface="Montserrat Black"/>
              <a:ea typeface="Montserrat Black"/>
              <a:cs typeface="Montserrat Black"/>
              <a:sym typeface="Montserrat Black"/>
            </a:endParaRPr>
          </a:p>
          <a:p>
            <a:pPr marL="457200" lvl="0" indent="-310832" algn="l" rtl="0">
              <a:lnSpc>
                <a:spcPct val="80000"/>
              </a:lnSpc>
              <a:spcBef>
                <a:spcPts val="1000"/>
              </a:spcBef>
              <a:spcAft>
                <a:spcPts val="0"/>
              </a:spcAft>
              <a:buClr>
                <a:srgbClr val="262626"/>
              </a:buClr>
              <a:buSzPts val="1295"/>
              <a:buFont typeface="Montserrat Medium"/>
              <a:buChar char="●"/>
            </a:pPr>
            <a:r>
              <a:rPr lang="en" sz="1195">
                <a:solidFill>
                  <a:srgbClr val="262626"/>
                </a:solidFill>
                <a:latin typeface="Montserrat Medium"/>
                <a:ea typeface="Montserrat Medium"/>
                <a:cs typeface="Montserrat Medium"/>
                <a:sym typeface="Montserrat Medium"/>
              </a:rPr>
              <a:t>Disparate impact of Georgia voters through a private corporation directing federal election administration through grants. For example, Fulton County, flush with cash, initiated public-private coordinated voter registration drives allowing private access directly to government voter registration files, access to early voting opportunities, along with the coordinated provision of incentives for early voters and the off-site collection of ballots, establishes disparate impact. Outside of Fulton County, election officials were unable in initiate equal efforts. </a:t>
            </a:r>
            <a:br>
              <a:rPr lang="en" sz="1700">
                <a:latin typeface="Montserrat Medium"/>
                <a:ea typeface="Montserrat Medium"/>
                <a:cs typeface="Montserrat Medium"/>
                <a:sym typeface="Montserrat Medium"/>
              </a:rPr>
            </a:br>
            <a:endParaRPr sz="1700">
              <a:latin typeface="Montserrat Medium"/>
              <a:ea typeface="Montserrat Medium"/>
              <a:cs typeface="Montserrat Medium"/>
              <a:sym typeface="Montserrat Medium"/>
            </a:endParaRPr>
          </a:p>
          <a:p>
            <a:pPr marL="457200" lvl="0" indent="-304482" algn="l" rtl="0">
              <a:lnSpc>
                <a:spcPct val="80000"/>
              </a:lnSpc>
              <a:spcBef>
                <a:spcPts val="0"/>
              </a:spcBef>
              <a:spcAft>
                <a:spcPts val="0"/>
              </a:spcAft>
              <a:buClr>
                <a:srgbClr val="262626"/>
              </a:buClr>
              <a:buSzPts val="1195"/>
              <a:buFont typeface="Montserrat Medium"/>
              <a:buChar char="●"/>
            </a:pPr>
            <a:r>
              <a:rPr lang="en" sz="1195">
                <a:solidFill>
                  <a:srgbClr val="262626"/>
                </a:solidFill>
                <a:latin typeface="Montserrat Medium"/>
                <a:ea typeface="Montserrat Medium"/>
                <a:cs typeface="Montserrat Medium"/>
                <a:sym typeface="Montserrat Medium"/>
              </a:rPr>
              <a:t>For example, Fulton County, flush with cash initiated public-private coordinated voter registration drives allowing private access directly to government voter registration files, access to early voting opportunities, along with the coordinated provision of incentives for early voters and the off-site collection of ballots, establishes disparate impact. Harding Decl., Exs. A, B, C. Outside of Fulton County, election officials were unable in initiate equal efforts. </a:t>
            </a:r>
            <a:br>
              <a:rPr lang="en" sz="1195">
                <a:solidFill>
                  <a:srgbClr val="262626"/>
                </a:solidFill>
                <a:latin typeface="Montserrat Medium"/>
                <a:ea typeface="Montserrat Medium"/>
                <a:cs typeface="Montserrat Medium"/>
                <a:sym typeface="Montserrat Medium"/>
              </a:rPr>
            </a:br>
            <a:endParaRPr sz="1700">
              <a:latin typeface="Montserrat Medium"/>
              <a:ea typeface="Montserrat Medium"/>
              <a:cs typeface="Montserrat Medium"/>
              <a:sym typeface="Montserrat Medium"/>
            </a:endParaRPr>
          </a:p>
          <a:p>
            <a:pPr marL="457200" lvl="0" indent="-304482" algn="l" rtl="0">
              <a:lnSpc>
                <a:spcPct val="80000"/>
              </a:lnSpc>
              <a:spcBef>
                <a:spcPts val="0"/>
              </a:spcBef>
              <a:spcAft>
                <a:spcPts val="0"/>
              </a:spcAft>
              <a:buClr>
                <a:srgbClr val="262626"/>
              </a:buClr>
              <a:buSzPts val="1195"/>
              <a:buFont typeface="Montserrat Medium"/>
              <a:buChar char="●"/>
            </a:pPr>
            <a:r>
              <a:rPr lang="en" sz="1195">
                <a:solidFill>
                  <a:srgbClr val="262626"/>
                </a:solidFill>
                <a:latin typeface="Montserrat Medium"/>
                <a:ea typeface="Montserrat Medium"/>
                <a:cs typeface="Montserrat Medium"/>
                <a:sym typeface="Montserrat Medium"/>
              </a:rPr>
              <a:t> In addition, the private corporation money allowed for the distribution of unattended ballot drop boxes in the privately funded counties. The funded counties had a drop box every 14 square miles while unfunded counties had a drop box every 294 square miles. </a:t>
            </a:r>
            <a:br>
              <a:rPr lang="en" sz="1195">
                <a:solidFill>
                  <a:srgbClr val="262626"/>
                </a:solidFill>
                <a:latin typeface="Montserrat Medium"/>
                <a:ea typeface="Montserrat Medium"/>
                <a:cs typeface="Montserrat Medium"/>
                <a:sym typeface="Montserrat Medium"/>
              </a:rPr>
            </a:br>
            <a:endParaRPr sz="1195">
              <a:solidFill>
                <a:srgbClr val="262626"/>
              </a:solidFill>
              <a:latin typeface="Montserrat Medium"/>
              <a:ea typeface="Montserrat Medium"/>
              <a:cs typeface="Montserrat Medium"/>
              <a:sym typeface="Montserrat Medium"/>
            </a:endParaRPr>
          </a:p>
          <a:p>
            <a:pPr marL="457200" lvl="0" indent="-304482" algn="l" rtl="0">
              <a:lnSpc>
                <a:spcPct val="80000"/>
              </a:lnSpc>
              <a:spcBef>
                <a:spcPts val="0"/>
              </a:spcBef>
              <a:spcAft>
                <a:spcPts val="0"/>
              </a:spcAft>
              <a:buClr>
                <a:srgbClr val="262626"/>
              </a:buClr>
              <a:buSzPts val="1195"/>
              <a:buFont typeface="Montserrat Medium"/>
              <a:buChar char="●"/>
            </a:pPr>
            <a:r>
              <a:rPr lang="en" sz="1195">
                <a:solidFill>
                  <a:srgbClr val="262626"/>
                </a:solidFill>
                <a:latin typeface="Montserrat Medium"/>
                <a:ea typeface="Montserrat Medium"/>
                <a:cs typeface="Montserrat Medium"/>
                <a:sym typeface="Montserrat Medium"/>
              </a:rPr>
              <a:t>Violate Georgia absentee laws, such as Ga. Code § 21-2-386, through a settlement agreement between the Secretary of State and Democrat Party Agencies (Democrat Party of Georgia, DSCC, DCCC). This agreement created rules for processing absentee ballots that directly contradict the legislature’s intent. </a:t>
            </a:r>
            <a:br>
              <a:rPr lang="en" sz="1195">
                <a:solidFill>
                  <a:srgbClr val="262626"/>
                </a:solidFill>
                <a:latin typeface="Montserrat Medium"/>
                <a:ea typeface="Montserrat Medium"/>
                <a:cs typeface="Montserrat Medium"/>
                <a:sym typeface="Montserrat Medium"/>
              </a:rPr>
            </a:br>
            <a:endParaRPr sz="1700">
              <a:latin typeface="Montserrat Medium"/>
              <a:ea typeface="Montserrat Medium"/>
              <a:cs typeface="Montserrat Medium"/>
              <a:sym typeface="Montserrat Medium"/>
            </a:endParaRPr>
          </a:p>
          <a:p>
            <a:pPr marL="457200" lvl="0" indent="-304482" algn="l" rtl="0">
              <a:lnSpc>
                <a:spcPct val="80000"/>
              </a:lnSpc>
              <a:spcBef>
                <a:spcPts val="0"/>
              </a:spcBef>
              <a:spcAft>
                <a:spcPts val="0"/>
              </a:spcAft>
              <a:buClr>
                <a:srgbClr val="262626"/>
              </a:buClr>
              <a:buSzPts val="1195"/>
              <a:buFont typeface="Montserrat Medium"/>
              <a:buChar char="●"/>
            </a:pPr>
            <a:r>
              <a:rPr lang="en" sz="1195">
                <a:solidFill>
                  <a:srgbClr val="262626"/>
                </a:solidFill>
                <a:latin typeface="Montserrat Medium"/>
                <a:ea typeface="Montserrat Medium"/>
                <a:cs typeface="Montserrat Medium"/>
                <a:sym typeface="Montserrat Medium"/>
              </a:rPr>
              <a:t>Georgia’s election officials did not enforce state law residency requirements on voters who changed addresses before the November 3, 2020 election. </a:t>
            </a:r>
            <a:br>
              <a:rPr lang="en" sz="1195">
                <a:solidFill>
                  <a:srgbClr val="262626"/>
                </a:solidFill>
                <a:latin typeface="Montserrat Medium"/>
                <a:ea typeface="Montserrat Medium"/>
                <a:cs typeface="Montserrat Medium"/>
                <a:sym typeface="Montserrat Medium"/>
              </a:rPr>
            </a:br>
            <a:endParaRPr sz="1700">
              <a:latin typeface="Montserrat Medium"/>
              <a:ea typeface="Montserrat Medium"/>
              <a:cs typeface="Montserrat Medium"/>
              <a:sym typeface="Montserrat Medium"/>
            </a:endParaRPr>
          </a:p>
          <a:p>
            <a:pPr marL="457200" lvl="0" indent="-304482" algn="l" rtl="0">
              <a:lnSpc>
                <a:spcPct val="80000"/>
              </a:lnSpc>
              <a:spcBef>
                <a:spcPts val="0"/>
              </a:spcBef>
              <a:spcAft>
                <a:spcPts val="0"/>
              </a:spcAft>
              <a:buClr>
                <a:srgbClr val="262626"/>
              </a:buClr>
              <a:buSzPts val="1195"/>
              <a:buFont typeface="Montserrat"/>
              <a:buChar char="●"/>
            </a:pPr>
            <a:r>
              <a:rPr lang="en" sz="1195" b="1">
                <a:solidFill>
                  <a:srgbClr val="262626"/>
                </a:solidFill>
                <a:highlight>
                  <a:srgbClr val="FFFF00"/>
                </a:highlight>
                <a:latin typeface="Montserrat"/>
                <a:ea typeface="Montserrat"/>
                <a:cs typeface="Montserrat"/>
                <a:sym typeface="Montserrat"/>
              </a:rPr>
              <a:t>Georgia’s election officials did not enforce state law against double voting.</a:t>
            </a:r>
            <a:endParaRPr sz="1700" b="1">
              <a:highlight>
                <a:srgbClr val="FFFF00"/>
              </a:highlight>
              <a:latin typeface="Montserrat"/>
              <a:ea typeface="Montserrat"/>
              <a:cs typeface="Montserrat"/>
              <a:sym typeface="Montserrat"/>
            </a:endParaRPr>
          </a:p>
        </p:txBody>
      </p:sp>
      <p:sp>
        <p:nvSpPr>
          <p:cNvPr id="603" name="Google Shape;603;p80"/>
          <p:cNvSpPr txBox="1"/>
          <p:nvPr/>
        </p:nvSpPr>
        <p:spPr>
          <a:xfrm>
            <a:off x="-457200" y="261950"/>
            <a:ext cx="4038600" cy="5187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3250">
                <a:highlight>
                  <a:srgbClr val="FFFF00"/>
                </a:highlight>
                <a:latin typeface="Montserrat Black"/>
                <a:ea typeface="Montserrat Black"/>
                <a:cs typeface="Montserrat Black"/>
                <a:sym typeface="Montserrat Black"/>
              </a:rPr>
              <a:t>GEORGIA</a:t>
            </a:r>
            <a:endParaRPr b="1">
              <a:highlight>
                <a:srgbClr val="FFFF00"/>
              </a:highlight>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7"/>
        <p:cNvGrpSpPr/>
        <p:nvPr/>
      </p:nvGrpSpPr>
      <p:grpSpPr>
        <a:xfrm>
          <a:off x="0" y="0"/>
          <a:ext cx="0" cy="0"/>
          <a:chOff x="0" y="0"/>
          <a:chExt cx="0" cy="0"/>
        </a:xfrm>
      </p:grpSpPr>
      <p:pic>
        <p:nvPicPr>
          <p:cNvPr id="608" name="Google Shape;608;p81"/>
          <p:cNvPicPr preferRelativeResize="0"/>
          <p:nvPr/>
        </p:nvPicPr>
        <p:blipFill rotWithShape="1">
          <a:blip r:embed="rId3">
            <a:alphaModFix/>
          </a:blip>
          <a:srcRect/>
          <a:stretch/>
        </p:blipFill>
        <p:spPr>
          <a:xfrm>
            <a:off x="0" y="834507"/>
            <a:ext cx="6856214" cy="3856621"/>
          </a:xfrm>
          <a:prstGeom prst="rect">
            <a:avLst/>
          </a:prstGeom>
          <a:noFill/>
          <a:ln>
            <a:noFill/>
          </a:ln>
        </p:spPr>
      </p:pic>
      <p:sp>
        <p:nvSpPr>
          <p:cNvPr id="609" name="Google Shape;609;p81"/>
          <p:cNvSpPr/>
          <p:nvPr/>
        </p:nvSpPr>
        <p:spPr>
          <a:xfrm flipH="1">
            <a:off x="1" y="642938"/>
            <a:ext cx="7906232" cy="3857625"/>
          </a:xfrm>
          <a:custGeom>
            <a:avLst/>
            <a:gdLst/>
            <a:ahLst/>
            <a:cxnLst/>
            <a:rect l="l" t="t" r="r" b="b"/>
            <a:pathLst>
              <a:path w="10541643" h="6858000" extrusionOk="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10" name="Google Shape;610;p81"/>
          <p:cNvSpPr txBox="1">
            <a:spLocks noGrp="1"/>
          </p:cNvSpPr>
          <p:nvPr>
            <p:ph type="body" idx="1"/>
          </p:nvPr>
        </p:nvSpPr>
        <p:spPr>
          <a:xfrm>
            <a:off x="28650" y="738163"/>
            <a:ext cx="8934300" cy="38577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1850"/>
              <a:buNone/>
            </a:pPr>
            <a:endParaRPr>
              <a:latin typeface="Montserrat Medium"/>
              <a:ea typeface="Montserrat Medium"/>
              <a:cs typeface="Montserrat Medium"/>
              <a:sym typeface="Montserrat Medium"/>
            </a:endParaRPr>
          </a:p>
          <a:p>
            <a:pPr marL="457200" lvl="0" indent="-310832" algn="l" rtl="0">
              <a:lnSpc>
                <a:spcPct val="80000"/>
              </a:lnSpc>
              <a:spcBef>
                <a:spcPts val="100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Wisconsin cities accepted private sector funding for election administration in return for the non-profit organization directing how elections are administered. In Wisconsin, cities and counties may only take in revenue from taxes, bonding, fines, fees or state grants. Wisconsin Statutes §§ 59.51, 65.07, and, generally, Ch. 70.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 Other than taxation revenue, Wisconsin cities are not allowed to accept other monies for election administration other than federal Help America Vote Act grants. This money must come from the Wisconsin Election Commission. Wisconsin Statutes § 5.05 (10) &amp; (11).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Wisconsin cities allowed for gaps in elector ballot chain of custody through the use of “mobile” drop boxes that are stationed in unsupervised public locations where Wisconsin law requires that the absentee elector must either mail the absentee ballot envelope or deliver the absentee ballot envelope to the municipal clerk. Wisconsin Statutes § 6.87 (3)(b)(1).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The Wisconsin Elections Commission issued a directive to county and municipal clerks to not reject indefinitely confined absentee voters even if the clerk possesses reliable information that the allegedly indefinitely confined absentee voter is no longer indefinitely confined. These actions were not a valid exercise of discretion under Wis. Stat. § 6.86 (2)(a-b).</a:t>
            </a:r>
            <a:br>
              <a:rPr lang="en" sz="1295">
                <a:solidFill>
                  <a:srgbClr val="262626"/>
                </a:solidFill>
                <a:latin typeface="Montserrat Medium"/>
                <a:ea typeface="Montserrat Medium"/>
                <a:cs typeface="Montserrat Medium"/>
                <a:sym typeface="Montserrat Medium"/>
              </a:rPr>
            </a:br>
            <a:r>
              <a:rPr lang="en" sz="1295">
                <a:solidFill>
                  <a:srgbClr val="262626"/>
                </a:solidFill>
                <a:latin typeface="Montserrat Medium"/>
                <a:ea typeface="Montserrat Medium"/>
                <a:cs typeface="Montserrat Medium"/>
                <a:sym typeface="Montserrat Medium"/>
              </a:rPr>
              <a:t> </a:t>
            </a: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The Wisconsin Election Commission again went beyond its discretion under Wisconsin law when it distributed guidance to county and city clerks that they could use any resources at their disposal to fill in information electors forgot on their absentee ballot certificates. Following this guidance, the Milwaukee Election Commission instructed clerks reviewing absentee envelope certifications to also “cure” or fill in missing information on the envelope. This is another invalid use of discretion under Wis. Stat. § 6.87 (6)(d).</a:t>
            </a:r>
            <a:endParaRPr>
              <a:latin typeface="Montserrat Medium"/>
              <a:ea typeface="Montserrat Medium"/>
              <a:cs typeface="Montserrat Medium"/>
              <a:sym typeface="Montserrat Medium"/>
            </a:endParaRPr>
          </a:p>
        </p:txBody>
      </p:sp>
      <p:sp>
        <p:nvSpPr>
          <p:cNvPr id="611" name="Google Shape;611;p81"/>
          <p:cNvSpPr txBox="1"/>
          <p:nvPr/>
        </p:nvSpPr>
        <p:spPr>
          <a:xfrm>
            <a:off x="389125" y="0"/>
            <a:ext cx="6467100" cy="8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highlight>
                  <a:srgbClr val="FFFF00"/>
                </a:highlight>
                <a:latin typeface="Montserrat Black"/>
                <a:ea typeface="Montserrat Black"/>
                <a:cs typeface="Montserrat Black"/>
                <a:sym typeface="Montserrat Black"/>
              </a:rPr>
              <a:t>WISCONSIN</a:t>
            </a:r>
            <a:endParaRPr sz="3200">
              <a:highlight>
                <a:srgbClr val="FFFF00"/>
              </a:highlight>
              <a:latin typeface="Montserrat Black"/>
              <a:ea typeface="Montserrat Black"/>
              <a:cs typeface="Montserrat Black"/>
              <a:sym typeface="Montserrat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3"/>
        <p:cNvGrpSpPr/>
        <p:nvPr/>
      </p:nvGrpSpPr>
      <p:grpSpPr>
        <a:xfrm>
          <a:off x="0" y="0"/>
          <a:ext cx="0" cy="0"/>
          <a:chOff x="0" y="0"/>
          <a:chExt cx="0" cy="0"/>
        </a:xfrm>
      </p:grpSpPr>
      <p:pic>
        <p:nvPicPr>
          <p:cNvPr id="234" name="Google Shape;234;p37"/>
          <p:cNvPicPr preferRelativeResize="0"/>
          <p:nvPr/>
        </p:nvPicPr>
        <p:blipFill>
          <a:blip r:embed="rId3">
            <a:alphaModFix/>
          </a:blip>
          <a:stretch>
            <a:fillRect/>
          </a:stretch>
        </p:blipFill>
        <p:spPr>
          <a:xfrm>
            <a:off x="304800" y="152400"/>
            <a:ext cx="8591708" cy="48387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5"/>
        <p:cNvGrpSpPr/>
        <p:nvPr/>
      </p:nvGrpSpPr>
      <p:grpSpPr>
        <a:xfrm>
          <a:off x="0" y="0"/>
          <a:ext cx="0" cy="0"/>
          <a:chOff x="0" y="0"/>
          <a:chExt cx="0" cy="0"/>
        </a:xfrm>
      </p:grpSpPr>
      <p:pic>
        <p:nvPicPr>
          <p:cNvPr id="616" name="Google Shape;616;p82"/>
          <p:cNvPicPr preferRelativeResize="0"/>
          <p:nvPr/>
        </p:nvPicPr>
        <p:blipFill rotWithShape="1">
          <a:blip r:embed="rId3">
            <a:alphaModFix/>
          </a:blip>
          <a:srcRect/>
          <a:stretch/>
        </p:blipFill>
        <p:spPr>
          <a:xfrm>
            <a:off x="0" y="834507"/>
            <a:ext cx="6856214" cy="3856621"/>
          </a:xfrm>
          <a:prstGeom prst="rect">
            <a:avLst/>
          </a:prstGeom>
          <a:noFill/>
          <a:ln>
            <a:noFill/>
          </a:ln>
        </p:spPr>
      </p:pic>
      <p:sp>
        <p:nvSpPr>
          <p:cNvPr id="617" name="Google Shape;617;p82"/>
          <p:cNvSpPr/>
          <p:nvPr/>
        </p:nvSpPr>
        <p:spPr>
          <a:xfrm flipH="1">
            <a:off x="1" y="642938"/>
            <a:ext cx="7906232" cy="3857625"/>
          </a:xfrm>
          <a:custGeom>
            <a:avLst/>
            <a:gdLst/>
            <a:ahLst/>
            <a:cxnLst/>
            <a:rect l="l" t="t" r="r" b="b"/>
            <a:pathLst>
              <a:path w="10541643" h="6858000" extrusionOk="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18" name="Google Shape;618;p82"/>
          <p:cNvSpPr txBox="1">
            <a:spLocks noGrp="1"/>
          </p:cNvSpPr>
          <p:nvPr>
            <p:ph type="body" idx="1"/>
          </p:nvPr>
        </p:nvSpPr>
        <p:spPr>
          <a:xfrm>
            <a:off x="133350" y="642950"/>
            <a:ext cx="8820000" cy="385770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2035"/>
              <a:buNone/>
            </a:pPr>
            <a:r>
              <a:rPr lang="en" sz="3234">
                <a:solidFill>
                  <a:srgbClr val="262626"/>
                </a:solidFill>
                <a:latin typeface="Montserrat Black"/>
                <a:ea typeface="Montserrat Black"/>
                <a:cs typeface="Montserrat Black"/>
                <a:sym typeface="Montserrat Black"/>
              </a:rPr>
              <a:t>    </a:t>
            </a:r>
            <a:r>
              <a:rPr lang="en" sz="3234">
                <a:solidFill>
                  <a:srgbClr val="262626"/>
                </a:solidFill>
                <a:highlight>
                  <a:srgbClr val="FFFF00"/>
                </a:highlight>
                <a:latin typeface="Montserrat Black"/>
                <a:ea typeface="Montserrat Black"/>
                <a:cs typeface="Montserrat Black"/>
                <a:sym typeface="Montserrat Black"/>
              </a:rPr>
              <a:t>MICHIGAN</a:t>
            </a:r>
            <a:endParaRPr sz="3000">
              <a:highlight>
                <a:srgbClr val="FFFF00"/>
              </a:highlight>
              <a:latin typeface="Montserrat Black"/>
              <a:ea typeface="Montserrat Black"/>
              <a:cs typeface="Montserrat Black"/>
              <a:sym typeface="Montserrat Black"/>
            </a:endParaRPr>
          </a:p>
          <a:p>
            <a:pPr marL="457200" lvl="0" indent="-310832" algn="l" rtl="0">
              <a:lnSpc>
                <a:spcPct val="80000"/>
              </a:lnSpc>
              <a:spcBef>
                <a:spcPts val="100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Michigan election officials failed to provide meaningful observation is a violation of the Michigan Constitution, Const. 1963, art 2, § 4(1)(h), as well as state statute MCL § 168.765a(12).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Election officials violated the plain language of the law MCL § 168.765a by permitting thousands of ballots to be filled out by hand and duplicated on site without oversight from bipartisan poll challengers.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Election officials again violated MCL § 168.765a by allowing unsecured QVF access to private corporations. Groups like Rock the Vote were allowed to have direct access to state voter files in order to register votes. This also created the opportunity to create new voters in the system.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Numerous statewide irregularities in absentee ballot oversight led to state officials circulating guidance or ignoring laws. For instance, when a ballot is unable to be read by an election device, MCL § 168.765a dictates an observer for each party approves curing a ballot when an election official will determine the will of the voter and transfer it to a new ballot. Many times it was observed that only a Democrat observer approved the changes.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In violation of Michigan law to secure ballots, the City of Detroit held a drive-in ballot drop off where individuals would drive up and drop their ballots into an unsecured tray. No verification was done. This was not a secured drop-box with video surveillance. To encourage this practice, free food and beverages were provided to those who dropped off their ballots using this method. </a:t>
            </a:r>
            <a:br>
              <a:rPr lang="en" sz="1295">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0832" algn="l" rtl="0">
              <a:lnSpc>
                <a:spcPct val="80000"/>
              </a:lnSpc>
              <a:spcBef>
                <a:spcPts val="0"/>
              </a:spcBef>
              <a:spcAft>
                <a:spcPts val="0"/>
              </a:spcAft>
              <a:buClr>
                <a:srgbClr val="262626"/>
              </a:buClr>
              <a:buSzPts val="1295"/>
              <a:buFont typeface="Montserrat Medium"/>
              <a:buChar char="●"/>
            </a:pPr>
            <a:r>
              <a:rPr lang="en" sz="1295">
                <a:solidFill>
                  <a:srgbClr val="262626"/>
                </a:solidFill>
                <a:latin typeface="Montserrat Medium"/>
                <a:ea typeface="Montserrat Medium"/>
                <a:cs typeface="Montserrat Medium"/>
                <a:sym typeface="Montserrat Medium"/>
              </a:rPr>
              <a:t>The acceptance of private money from the Center for Tech and Civic Life is a violation of the Help America Vote Act because Counties and cities cannot spend money on federal elections without going through the proper state and federal channels under HAVA transparency rules.</a:t>
            </a:r>
            <a:endParaRPr>
              <a:latin typeface="Montserrat Medium"/>
              <a:ea typeface="Montserrat Medium"/>
              <a:cs typeface="Montserrat Medium"/>
              <a:sym typeface="Montserrat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2"/>
        <p:cNvGrpSpPr/>
        <p:nvPr/>
      </p:nvGrpSpPr>
      <p:grpSpPr>
        <a:xfrm>
          <a:off x="0" y="0"/>
          <a:ext cx="0" cy="0"/>
          <a:chOff x="0" y="0"/>
          <a:chExt cx="0" cy="0"/>
        </a:xfrm>
      </p:grpSpPr>
      <p:pic>
        <p:nvPicPr>
          <p:cNvPr id="623" name="Google Shape;623;p83"/>
          <p:cNvPicPr preferRelativeResize="0"/>
          <p:nvPr/>
        </p:nvPicPr>
        <p:blipFill rotWithShape="1">
          <a:blip r:embed="rId3">
            <a:alphaModFix/>
          </a:blip>
          <a:srcRect/>
          <a:stretch/>
        </p:blipFill>
        <p:spPr>
          <a:xfrm>
            <a:off x="0" y="834507"/>
            <a:ext cx="6856214" cy="3856621"/>
          </a:xfrm>
          <a:prstGeom prst="rect">
            <a:avLst/>
          </a:prstGeom>
          <a:noFill/>
          <a:ln>
            <a:noFill/>
          </a:ln>
        </p:spPr>
      </p:pic>
      <p:sp>
        <p:nvSpPr>
          <p:cNvPr id="624" name="Google Shape;624;p83"/>
          <p:cNvSpPr/>
          <p:nvPr/>
        </p:nvSpPr>
        <p:spPr>
          <a:xfrm flipH="1">
            <a:off x="1" y="642938"/>
            <a:ext cx="7906232" cy="3857625"/>
          </a:xfrm>
          <a:custGeom>
            <a:avLst/>
            <a:gdLst/>
            <a:ahLst/>
            <a:cxnLst/>
            <a:rect l="l" t="t" r="r" b="b"/>
            <a:pathLst>
              <a:path w="10541643" h="6858000" extrusionOk="0">
                <a:moveTo>
                  <a:pt x="10541643" y="0"/>
                </a:moveTo>
                <a:lnTo>
                  <a:pt x="8414569" y="0"/>
                </a:lnTo>
                <a:lnTo>
                  <a:pt x="7787557" y="0"/>
                </a:lnTo>
                <a:lnTo>
                  <a:pt x="5640889" y="0"/>
                </a:lnTo>
                <a:lnTo>
                  <a:pt x="1682914" y="0"/>
                </a:lnTo>
                <a:lnTo>
                  <a:pt x="0" y="6858000"/>
                </a:lnTo>
                <a:lnTo>
                  <a:pt x="5640889" y="6858000"/>
                </a:lnTo>
                <a:lnTo>
                  <a:pt x="6731655" y="6858000"/>
                </a:lnTo>
                <a:lnTo>
                  <a:pt x="7787557" y="6858000"/>
                </a:lnTo>
                <a:lnTo>
                  <a:pt x="8414569" y="6858000"/>
                </a:lnTo>
                <a:lnTo>
                  <a:pt x="10541643" y="6858000"/>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625" name="Google Shape;625;p83"/>
          <p:cNvSpPr txBox="1">
            <a:spLocks noGrp="1"/>
          </p:cNvSpPr>
          <p:nvPr>
            <p:ph type="body" idx="1"/>
          </p:nvPr>
        </p:nvSpPr>
        <p:spPr>
          <a:xfrm>
            <a:off x="-38100" y="719150"/>
            <a:ext cx="9144000" cy="3857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000"/>
              <a:buNone/>
            </a:pPr>
            <a:r>
              <a:rPr lang="en" sz="3200">
                <a:solidFill>
                  <a:srgbClr val="262626"/>
                </a:solidFill>
                <a:highlight>
                  <a:srgbClr val="FFFF00"/>
                </a:highlight>
                <a:latin typeface="Montserrat Black"/>
                <a:ea typeface="Montserrat Black"/>
                <a:cs typeface="Montserrat Black"/>
                <a:sym typeface="Montserrat Black"/>
              </a:rPr>
              <a:t>    PENNSYLVANIA</a:t>
            </a:r>
            <a:endParaRPr sz="3000">
              <a:highlight>
                <a:srgbClr val="FFFF00"/>
              </a:highlight>
              <a:latin typeface="Montserrat Black"/>
              <a:ea typeface="Montserrat Black"/>
              <a:cs typeface="Montserrat Black"/>
              <a:sym typeface="Montserrat Black"/>
            </a:endParaRPr>
          </a:p>
          <a:p>
            <a:pPr marL="457200" lvl="0" indent="-311150" algn="l" rtl="0">
              <a:lnSpc>
                <a:spcPct val="90000"/>
              </a:lnSpc>
              <a:spcBef>
                <a:spcPts val="1000"/>
              </a:spcBef>
              <a:spcAft>
                <a:spcPts val="0"/>
              </a:spcAft>
              <a:buClr>
                <a:srgbClr val="262626"/>
              </a:buClr>
              <a:buSzPts val="1300"/>
              <a:buFont typeface="Montserrat Medium"/>
              <a:buChar char="●"/>
            </a:pPr>
            <a:r>
              <a:rPr lang="en" sz="1300">
                <a:solidFill>
                  <a:srgbClr val="262626"/>
                </a:solidFill>
                <a:latin typeface="Montserrat Medium"/>
                <a:ea typeface="Montserrat Medium"/>
                <a:cs typeface="Montserrat Medium"/>
                <a:sym typeface="Montserrat Medium"/>
              </a:rPr>
              <a:t>Mark Zuckerberg, through his donations to the Center for Tech and Civic Life, is attempting to administer Pennsylvania’s Presidential federal election through their conditional grants. Paying for federal elections is synonymous with influencing federal election policy and is a violation of the Elections Clause. </a:t>
            </a:r>
            <a:br>
              <a:rPr lang="en" sz="1300">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1150" algn="l" rtl="0">
              <a:lnSpc>
                <a:spcPct val="90000"/>
              </a:lnSpc>
              <a:spcBef>
                <a:spcPts val="0"/>
              </a:spcBef>
              <a:spcAft>
                <a:spcPts val="0"/>
              </a:spcAft>
              <a:buClr>
                <a:srgbClr val="262626"/>
              </a:buClr>
              <a:buSzPts val="1300"/>
              <a:buFont typeface="Montserrat Medium"/>
              <a:buChar char="●"/>
            </a:pPr>
            <a:r>
              <a:rPr lang="en" sz="1300">
                <a:solidFill>
                  <a:srgbClr val="262626"/>
                </a:solidFill>
                <a:latin typeface="Montserrat Medium"/>
                <a:ea typeface="Montserrat Medium"/>
                <a:cs typeface="Montserrat Medium"/>
                <a:sym typeface="Montserrat Medium"/>
              </a:rPr>
              <a:t>Under the Elections Clause, counties and cities, as political subdivisions of a state, have no power to accept private money to pay for federal elections. </a:t>
            </a:r>
            <a:br>
              <a:rPr lang="en" sz="1300">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1150" algn="l" rtl="0">
              <a:lnSpc>
                <a:spcPct val="90000"/>
              </a:lnSpc>
              <a:spcBef>
                <a:spcPts val="0"/>
              </a:spcBef>
              <a:spcAft>
                <a:spcPts val="0"/>
              </a:spcAft>
              <a:buClr>
                <a:srgbClr val="262626"/>
              </a:buClr>
              <a:buSzPts val="1300"/>
              <a:buFont typeface="Montserrat Medium"/>
              <a:buChar char="●"/>
            </a:pPr>
            <a:r>
              <a:rPr lang="en" sz="1300">
                <a:solidFill>
                  <a:srgbClr val="262626"/>
                </a:solidFill>
                <a:latin typeface="Montserrat Medium"/>
                <a:ea typeface="Montserrat Medium"/>
                <a:cs typeface="Montserrat Medium"/>
                <a:sym typeface="Montserrat Medium"/>
              </a:rPr>
              <a:t>The social contract of the Federal Elections Clause requires exclusively-publicly-funded federal elections, thus prohibiting such private federal election grants. According to Appellants, not even Congress can authorize the private funding of our federal elections without violating the Elections Clause. </a:t>
            </a:r>
            <a:br>
              <a:rPr lang="en" sz="1300">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1150" algn="l" rtl="0">
              <a:lnSpc>
                <a:spcPct val="90000"/>
              </a:lnSpc>
              <a:spcBef>
                <a:spcPts val="0"/>
              </a:spcBef>
              <a:spcAft>
                <a:spcPts val="0"/>
              </a:spcAft>
              <a:buClr>
                <a:srgbClr val="262626"/>
              </a:buClr>
              <a:buSzPts val="1300"/>
              <a:buFont typeface="Montserrat Medium"/>
              <a:buChar char="●"/>
            </a:pPr>
            <a:r>
              <a:rPr lang="en" sz="1300">
                <a:solidFill>
                  <a:srgbClr val="262626"/>
                </a:solidFill>
                <a:latin typeface="Montserrat Medium"/>
                <a:ea typeface="Montserrat Medium"/>
                <a:cs typeface="Montserrat Medium"/>
                <a:sym typeface="Montserrat Medium"/>
              </a:rPr>
              <a:t>The second legal proposition is that the federal common law under the Elections Clause recognizes such private financing as tortious interference with the social contract embedded in the Elections Clause and recognizes citizens as a third party beneficiary of that social contract for lawsuit purposes. </a:t>
            </a:r>
            <a:br>
              <a:rPr lang="en" sz="1300">
                <a:solidFill>
                  <a:srgbClr val="262626"/>
                </a:solidFill>
                <a:latin typeface="Montserrat Medium"/>
                <a:ea typeface="Montserrat Medium"/>
                <a:cs typeface="Montserrat Medium"/>
                <a:sym typeface="Montserrat Medium"/>
              </a:rPr>
            </a:br>
            <a:endParaRPr>
              <a:latin typeface="Montserrat Medium"/>
              <a:ea typeface="Montserrat Medium"/>
              <a:cs typeface="Montserrat Medium"/>
              <a:sym typeface="Montserrat Medium"/>
            </a:endParaRPr>
          </a:p>
          <a:p>
            <a:pPr marL="457200" lvl="0" indent="-311150" algn="l" rtl="0">
              <a:lnSpc>
                <a:spcPct val="90000"/>
              </a:lnSpc>
              <a:spcBef>
                <a:spcPts val="0"/>
              </a:spcBef>
              <a:spcAft>
                <a:spcPts val="0"/>
              </a:spcAft>
              <a:buClr>
                <a:srgbClr val="262626"/>
              </a:buClr>
              <a:buSzPts val="1300"/>
              <a:buFont typeface="Montserrat Medium"/>
              <a:buChar char="●"/>
            </a:pPr>
            <a:r>
              <a:rPr lang="en" sz="1300">
                <a:solidFill>
                  <a:srgbClr val="262626"/>
                </a:solidFill>
                <a:latin typeface="Montserrat Medium"/>
                <a:ea typeface="Montserrat Medium"/>
                <a:cs typeface="Montserrat Medium"/>
                <a:sym typeface="Montserrat Medium"/>
              </a:rPr>
              <a:t>The third legal proposition is that the federal common law under the Elections Clause recognizes Article III standing, including an actual and concrete injury, for a citizen within a political subdivision to challenge the political subdivision accepting private federal election grants interfering with the citizen’s Elections Clause guarantee of exclusively publicly-funded federal elections.</a:t>
            </a:r>
            <a:endParaRPr>
              <a:latin typeface="Montserrat Medium"/>
              <a:ea typeface="Montserrat Medium"/>
              <a:cs typeface="Montserrat Medium"/>
              <a:sym typeface="Montserrat Medium"/>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9"/>
        <p:cNvGrpSpPr/>
        <p:nvPr/>
      </p:nvGrpSpPr>
      <p:grpSpPr>
        <a:xfrm>
          <a:off x="0" y="0"/>
          <a:ext cx="0" cy="0"/>
          <a:chOff x="0" y="0"/>
          <a:chExt cx="0" cy="0"/>
        </a:xfrm>
      </p:grpSpPr>
      <p:pic>
        <p:nvPicPr>
          <p:cNvPr id="630" name="Google Shape;630;p84"/>
          <p:cNvPicPr preferRelativeResize="0"/>
          <p:nvPr/>
        </p:nvPicPr>
        <p:blipFill>
          <a:blip r:embed="rId3">
            <a:alphaModFix/>
          </a:blip>
          <a:stretch>
            <a:fillRect/>
          </a:stretch>
        </p:blipFill>
        <p:spPr>
          <a:xfrm>
            <a:off x="152400" y="688613"/>
            <a:ext cx="8839198" cy="3004266"/>
          </a:xfrm>
          <a:prstGeom prst="rect">
            <a:avLst/>
          </a:prstGeom>
          <a:noFill/>
          <a:ln>
            <a:noFill/>
          </a:ln>
        </p:spPr>
      </p:pic>
      <p:pic>
        <p:nvPicPr>
          <p:cNvPr id="631" name="Google Shape;631;p84"/>
          <p:cNvPicPr preferRelativeResize="0"/>
          <p:nvPr/>
        </p:nvPicPr>
        <p:blipFill>
          <a:blip r:embed="rId4">
            <a:alphaModFix/>
          </a:blip>
          <a:stretch>
            <a:fillRect/>
          </a:stretch>
        </p:blipFill>
        <p:spPr>
          <a:xfrm>
            <a:off x="3289174" y="3692875"/>
            <a:ext cx="2705300" cy="943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8"/>
        <p:cNvGrpSpPr/>
        <p:nvPr/>
      </p:nvGrpSpPr>
      <p:grpSpPr>
        <a:xfrm>
          <a:off x="0" y="0"/>
          <a:ext cx="0" cy="0"/>
          <a:chOff x="0" y="0"/>
          <a:chExt cx="0" cy="0"/>
        </a:xfrm>
      </p:grpSpPr>
      <p:pic>
        <p:nvPicPr>
          <p:cNvPr id="239" name="Google Shape;239;p38"/>
          <p:cNvPicPr preferRelativeResize="0"/>
          <p:nvPr/>
        </p:nvPicPr>
        <p:blipFill>
          <a:blip r:embed="rId3">
            <a:alphaModFix amt="58999"/>
          </a:blip>
          <a:stretch>
            <a:fillRect/>
          </a:stretch>
        </p:blipFill>
        <p:spPr>
          <a:xfrm>
            <a:off x="0" y="-1"/>
            <a:ext cx="9235375" cy="6534150"/>
          </a:xfrm>
          <a:prstGeom prst="rect">
            <a:avLst/>
          </a:prstGeom>
          <a:noFill/>
          <a:ln>
            <a:noFill/>
          </a:ln>
        </p:spPr>
      </p:pic>
      <p:sp>
        <p:nvSpPr>
          <p:cNvPr id="240" name="Google Shape;240;p38"/>
          <p:cNvSpPr txBox="1"/>
          <p:nvPr/>
        </p:nvSpPr>
        <p:spPr>
          <a:xfrm>
            <a:off x="857250" y="841200"/>
            <a:ext cx="7683300" cy="3308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400"/>
              </a:spcBef>
              <a:spcAft>
                <a:spcPts val="0"/>
              </a:spcAft>
              <a:buClr>
                <a:schemeClr val="dk1"/>
              </a:buClr>
              <a:buSzPts val="1100"/>
              <a:buFont typeface="Arial"/>
              <a:buNone/>
            </a:pPr>
            <a:r>
              <a:rPr lang="en" sz="3500" b="1">
                <a:solidFill>
                  <a:srgbClr val="111111"/>
                </a:solidFill>
                <a:latin typeface="Times New Roman"/>
                <a:ea typeface="Times New Roman"/>
                <a:cs typeface="Times New Roman"/>
                <a:sym typeface="Times New Roman"/>
              </a:rPr>
              <a:t>Arizona Senate will subpoena</a:t>
            </a:r>
            <a:br>
              <a:rPr lang="en" sz="3500" b="1">
                <a:solidFill>
                  <a:srgbClr val="111111"/>
                </a:solidFill>
                <a:latin typeface="Times New Roman"/>
                <a:ea typeface="Times New Roman"/>
                <a:cs typeface="Times New Roman"/>
                <a:sym typeface="Times New Roman"/>
              </a:rPr>
            </a:br>
            <a:r>
              <a:rPr lang="en" sz="3500" b="1">
                <a:solidFill>
                  <a:srgbClr val="111111"/>
                </a:solidFill>
                <a:latin typeface="Times New Roman"/>
                <a:ea typeface="Times New Roman"/>
                <a:cs typeface="Times New Roman"/>
                <a:sym typeface="Times New Roman"/>
              </a:rPr>
              <a:t>Maricopa County for election audit</a:t>
            </a:r>
            <a:endParaRPr sz="3500" b="1">
              <a:solidFill>
                <a:srgbClr val="111111"/>
              </a:solidFill>
              <a:latin typeface="Times New Roman"/>
              <a:ea typeface="Times New Roman"/>
              <a:cs typeface="Times New Roman"/>
              <a:sym typeface="Times New Roman"/>
            </a:endParaRPr>
          </a:p>
          <a:p>
            <a:pPr marL="0" lvl="0" indent="0" algn="l" rtl="0">
              <a:lnSpc>
                <a:spcPct val="115000"/>
              </a:lnSpc>
              <a:spcBef>
                <a:spcPts val="500"/>
              </a:spcBef>
              <a:spcAft>
                <a:spcPts val="0"/>
              </a:spcAft>
              <a:buClr>
                <a:schemeClr val="dk1"/>
              </a:buClr>
              <a:buSzPts val="1100"/>
              <a:buFont typeface="Arial"/>
              <a:buNone/>
            </a:pPr>
            <a:r>
              <a:rPr lang="en">
                <a:solidFill>
                  <a:srgbClr val="444444"/>
                </a:solidFill>
                <a:latin typeface="Times New Roman"/>
                <a:ea typeface="Times New Roman"/>
                <a:cs typeface="Times New Roman"/>
                <a:sym typeface="Times New Roman"/>
              </a:rPr>
              <a:t>December 14, 2020</a:t>
            </a:r>
            <a:endParaRPr>
              <a:solidFill>
                <a:srgbClr val="444444"/>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750">
                <a:solidFill>
                  <a:srgbClr val="222222"/>
                </a:solidFill>
                <a:highlight>
                  <a:srgbClr val="FFFF00"/>
                </a:highlight>
                <a:latin typeface="Times New Roman"/>
                <a:ea typeface="Times New Roman"/>
                <a:cs typeface="Times New Roman"/>
                <a:sym typeface="Times New Roman"/>
              </a:rPr>
              <a:t>“</a:t>
            </a:r>
            <a:r>
              <a:rPr lang="en" sz="1750" b="1" i="1">
                <a:solidFill>
                  <a:srgbClr val="222222"/>
                </a:solidFill>
                <a:highlight>
                  <a:srgbClr val="FFFF00"/>
                </a:highlight>
                <a:latin typeface="Times New Roman"/>
                <a:ea typeface="Times New Roman"/>
                <a:cs typeface="Times New Roman"/>
                <a:sym typeface="Times New Roman"/>
              </a:rPr>
              <a:t>Amid false claims of election fraud spread by President Donald Trump and Arizona Republican leaders</a:t>
            </a:r>
            <a:r>
              <a:rPr lang="en" sz="1750">
                <a:solidFill>
                  <a:srgbClr val="222222"/>
                </a:solidFill>
                <a:highlight>
                  <a:srgbClr val="FFFF00"/>
                </a:highlight>
                <a:latin typeface="Times New Roman"/>
                <a:ea typeface="Times New Roman"/>
                <a:cs typeface="Times New Roman"/>
                <a:sym typeface="Times New Roman"/>
              </a:rPr>
              <a:t>, the Arizona Senate will issue subpoenas to inspect and audit ballot counting machines in Maricopa County, a top Republican senator announced Monday at the conclusion of a six-hour-long legislative hearing into the November election.”</a:t>
            </a:r>
            <a:endParaRPr sz="1750">
              <a:solidFill>
                <a:srgbClr val="222222"/>
              </a:solidFill>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sz="2000">
              <a:latin typeface="Times New Roman"/>
              <a:ea typeface="Times New Roman"/>
              <a:cs typeface="Times New Roman"/>
              <a:sym typeface="Times New Roman"/>
            </a:endParaRPr>
          </a:p>
        </p:txBody>
      </p:sp>
      <p:pic>
        <p:nvPicPr>
          <p:cNvPr id="241" name="Google Shape;241;p38"/>
          <p:cNvPicPr preferRelativeResize="0"/>
          <p:nvPr/>
        </p:nvPicPr>
        <p:blipFill>
          <a:blip r:embed="rId4">
            <a:alphaModFix/>
          </a:blip>
          <a:stretch>
            <a:fillRect/>
          </a:stretch>
        </p:blipFill>
        <p:spPr>
          <a:xfrm>
            <a:off x="1009650" y="323850"/>
            <a:ext cx="2857500" cy="1328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5"/>
        <p:cNvGrpSpPr/>
        <p:nvPr/>
      </p:nvGrpSpPr>
      <p:grpSpPr>
        <a:xfrm>
          <a:off x="0" y="0"/>
          <a:ext cx="0" cy="0"/>
          <a:chOff x="0" y="0"/>
          <a:chExt cx="0" cy="0"/>
        </a:xfrm>
      </p:grpSpPr>
      <p:pic>
        <p:nvPicPr>
          <p:cNvPr id="246" name="Google Shape;246;p39"/>
          <p:cNvPicPr preferRelativeResize="0"/>
          <p:nvPr/>
        </p:nvPicPr>
        <p:blipFill>
          <a:blip r:embed="rId3">
            <a:alphaModFix/>
          </a:blip>
          <a:stretch>
            <a:fillRect/>
          </a:stretch>
        </p:blipFill>
        <p:spPr>
          <a:xfrm>
            <a:off x="1200150" y="152400"/>
            <a:ext cx="7384524" cy="4838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0"/>
        <p:cNvGrpSpPr/>
        <p:nvPr/>
      </p:nvGrpSpPr>
      <p:grpSpPr>
        <a:xfrm>
          <a:off x="0" y="0"/>
          <a:ext cx="0" cy="0"/>
          <a:chOff x="0" y="0"/>
          <a:chExt cx="0" cy="0"/>
        </a:xfrm>
      </p:grpSpPr>
      <p:sp>
        <p:nvSpPr>
          <p:cNvPr id="251" name="Google Shape;251;p40"/>
          <p:cNvSpPr/>
          <p:nvPr/>
        </p:nvSpPr>
        <p:spPr>
          <a:xfrm>
            <a:off x="-1793375" y="0"/>
            <a:ext cx="11042735" cy="5143500"/>
          </a:xfrm>
          <a:custGeom>
            <a:avLst/>
            <a:gdLst/>
            <a:ahLst/>
            <a:cxnLst/>
            <a:rect l="l" t="t" r="r" b="b"/>
            <a:pathLst>
              <a:path w="7537703" h="6858000" extrusionOk="0">
                <a:moveTo>
                  <a:pt x="0" y="0"/>
                </a:moveTo>
                <a:lnTo>
                  <a:pt x="7537703" y="0"/>
                </a:lnTo>
                <a:lnTo>
                  <a:pt x="7537703" y="6858000"/>
                </a:lnTo>
                <a:lnTo>
                  <a:pt x="20957" y="6858000"/>
                </a:lnTo>
                <a:lnTo>
                  <a:pt x="46002" y="6702325"/>
                </a:lnTo>
                <a:lnTo>
                  <a:pt x="69870" y="6547334"/>
                </a:lnTo>
                <a:lnTo>
                  <a:pt x="93234" y="6391658"/>
                </a:lnTo>
                <a:lnTo>
                  <a:pt x="113237" y="6235295"/>
                </a:lnTo>
                <a:lnTo>
                  <a:pt x="133409" y="6079619"/>
                </a:lnTo>
                <a:lnTo>
                  <a:pt x="152234" y="5923256"/>
                </a:lnTo>
                <a:lnTo>
                  <a:pt x="168370" y="5768951"/>
                </a:lnTo>
                <a:lnTo>
                  <a:pt x="183667" y="5612589"/>
                </a:lnTo>
                <a:lnTo>
                  <a:pt x="197619" y="5456912"/>
                </a:lnTo>
                <a:lnTo>
                  <a:pt x="209720" y="5303979"/>
                </a:lnTo>
                <a:lnTo>
                  <a:pt x="221823" y="5148988"/>
                </a:lnTo>
                <a:lnTo>
                  <a:pt x="231908" y="4996055"/>
                </a:lnTo>
                <a:lnTo>
                  <a:pt x="239808" y="4843121"/>
                </a:lnTo>
                <a:lnTo>
                  <a:pt x="248045" y="4690874"/>
                </a:lnTo>
                <a:lnTo>
                  <a:pt x="254936" y="4539998"/>
                </a:lnTo>
                <a:lnTo>
                  <a:pt x="259811" y="4390493"/>
                </a:lnTo>
                <a:lnTo>
                  <a:pt x="264014" y="4240989"/>
                </a:lnTo>
                <a:lnTo>
                  <a:pt x="268047" y="4092856"/>
                </a:lnTo>
                <a:lnTo>
                  <a:pt x="269897" y="3946781"/>
                </a:lnTo>
                <a:lnTo>
                  <a:pt x="271913" y="3800705"/>
                </a:lnTo>
                <a:lnTo>
                  <a:pt x="272922" y="3656687"/>
                </a:lnTo>
                <a:lnTo>
                  <a:pt x="271913" y="3514041"/>
                </a:lnTo>
                <a:lnTo>
                  <a:pt x="271913" y="3372766"/>
                </a:lnTo>
                <a:lnTo>
                  <a:pt x="269897" y="3232863"/>
                </a:lnTo>
                <a:lnTo>
                  <a:pt x="266871" y="3095703"/>
                </a:lnTo>
                <a:lnTo>
                  <a:pt x="264014" y="2959915"/>
                </a:lnTo>
                <a:lnTo>
                  <a:pt x="260820" y="2826869"/>
                </a:lnTo>
                <a:lnTo>
                  <a:pt x="255946" y="2694510"/>
                </a:lnTo>
                <a:lnTo>
                  <a:pt x="250734" y="2564209"/>
                </a:lnTo>
                <a:lnTo>
                  <a:pt x="246028" y="2436650"/>
                </a:lnTo>
                <a:lnTo>
                  <a:pt x="232749" y="2187704"/>
                </a:lnTo>
                <a:lnTo>
                  <a:pt x="218630" y="1949046"/>
                </a:lnTo>
                <a:lnTo>
                  <a:pt x="203837" y="1719989"/>
                </a:lnTo>
                <a:lnTo>
                  <a:pt x="187532" y="1503276"/>
                </a:lnTo>
                <a:lnTo>
                  <a:pt x="170555" y="1296164"/>
                </a:lnTo>
                <a:lnTo>
                  <a:pt x="152234" y="1104140"/>
                </a:lnTo>
                <a:lnTo>
                  <a:pt x="134248" y="923775"/>
                </a:lnTo>
                <a:lnTo>
                  <a:pt x="116263" y="757811"/>
                </a:lnTo>
                <a:lnTo>
                  <a:pt x="99286" y="605564"/>
                </a:lnTo>
                <a:lnTo>
                  <a:pt x="83149" y="470461"/>
                </a:lnTo>
                <a:lnTo>
                  <a:pt x="67853" y="348389"/>
                </a:lnTo>
                <a:lnTo>
                  <a:pt x="55078" y="245519"/>
                </a:lnTo>
                <a:lnTo>
                  <a:pt x="42976" y="159108"/>
                </a:lnTo>
                <a:lnTo>
                  <a:pt x="25662" y="40464"/>
                </a:lnTo>
                <a:lnTo>
                  <a:pt x="19779" y="2"/>
                </a:lnTo>
                <a:lnTo>
                  <a:pt x="26532" y="2"/>
                </a:lnTo>
                <a:lnTo>
                  <a:pt x="26532" y="1"/>
                </a:lnTo>
                <a:lnTo>
                  <a:pt x="0" y="1"/>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2" name="Google Shape;252;p40"/>
          <p:cNvSpPr txBox="1">
            <a:spLocks noGrp="1"/>
          </p:cNvSpPr>
          <p:nvPr>
            <p:ph type="title" idx="4294967295"/>
          </p:nvPr>
        </p:nvSpPr>
        <p:spPr>
          <a:xfrm>
            <a:off x="2602800" y="1632150"/>
            <a:ext cx="6998400" cy="1879200"/>
          </a:xfrm>
          <a:prstGeom prst="rect">
            <a:avLst/>
          </a:prstGeom>
          <a:noFill/>
          <a:ln>
            <a:noFill/>
          </a:ln>
        </p:spPr>
        <p:txBody>
          <a:bodyPr spcFirstLastPara="1" wrap="square" lIns="91425" tIns="45700" rIns="91425" bIns="45700" anchor="b" anchorCtr="0">
            <a:noAutofit/>
          </a:bodyPr>
          <a:lstStyle/>
          <a:p>
            <a:pPr marL="0" lvl="0" indent="0" algn="l" rtl="0">
              <a:lnSpc>
                <a:spcPct val="115000"/>
              </a:lnSpc>
              <a:spcBef>
                <a:spcPts val="0"/>
              </a:spcBef>
              <a:spcAft>
                <a:spcPts val="0"/>
              </a:spcAft>
              <a:buClr>
                <a:schemeClr val="dk1"/>
              </a:buClr>
              <a:buSzPts val="4700"/>
              <a:buFont typeface="Calibri"/>
              <a:buNone/>
            </a:pPr>
            <a:r>
              <a:rPr lang="en" sz="4500">
                <a:solidFill>
                  <a:schemeClr val="dk1"/>
                </a:solidFill>
                <a:highlight>
                  <a:srgbClr val="FFFFFF"/>
                </a:highlight>
                <a:latin typeface="Montserrat Medium"/>
                <a:ea typeface="Montserrat Medium"/>
                <a:cs typeface="Montserrat Medium"/>
                <a:sym typeface="Montserrat Medium"/>
              </a:rPr>
              <a:t>EVIDENCE</a:t>
            </a:r>
            <a:endParaRPr sz="4500">
              <a:solidFill>
                <a:schemeClr val="dk1"/>
              </a:solidFill>
              <a:highlight>
                <a:srgbClr val="FFFFFF"/>
              </a:highlight>
              <a:latin typeface="Montserrat Medium"/>
              <a:ea typeface="Montserrat Medium"/>
              <a:cs typeface="Montserrat Medium"/>
              <a:sym typeface="Montserrat Medium"/>
            </a:endParaRPr>
          </a:p>
          <a:p>
            <a:pPr marL="0" lvl="0" indent="0" algn="ctr" rtl="0">
              <a:lnSpc>
                <a:spcPct val="115000"/>
              </a:lnSpc>
              <a:spcBef>
                <a:spcPts val="0"/>
              </a:spcBef>
              <a:spcAft>
                <a:spcPts val="0"/>
              </a:spcAft>
              <a:buClr>
                <a:schemeClr val="dk1"/>
              </a:buClr>
              <a:buSzPts val="4700"/>
              <a:buFont typeface="Calibri"/>
              <a:buNone/>
            </a:pPr>
            <a:endParaRPr sz="2600">
              <a:highlight>
                <a:srgbClr val="FFFFFF"/>
              </a:highlight>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6"/>
        <p:cNvGrpSpPr/>
        <p:nvPr/>
      </p:nvGrpSpPr>
      <p:grpSpPr>
        <a:xfrm>
          <a:off x="0" y="0"/>
          <a:ext cx="0" cy="0"/>
          <a:chOff x="0" y="0"/>
          <a:chExt cx="0" cy="0"/>
        </a:xfrm>
      </p:grpSpPr>
      <p:pic>
        <p:nvPicPr>
          <p:cNvPr id="257" name="Google Shape;257;p41"/>
          <p:cNvPicPr preferRelativeResize="0"/>
          <p:nvPr/>
        </p:nvPicPr>
        <p:blipFill>
          <a:blip r:embed="rId3">
            <a:alphaModFix/>
          </a:blip>
          <a:stretch>
            <a:fillRect/>
          </a:stretch>
        </p:blipFill>
        <p:spPr>
          <a:xfrm>
            <a:off x="1507710" y="343813"/>
            <a:ext cx="6128582" cy="4455872"/>
          </a:xfrm>
          <a:prstGeom prst="rect">
            <a:avLst/>
          </a:prstGeom>
          <a:noFill/>
          <a:ln>
            <a:noFill/>
          </a:ln>
        </p:spPr>
      </p:pic>
      <p:pic>
        <p:nvPicPr>
          <p:cNvPr id="258" name="Google Shape;258;p41"/>
          <p:cNvPicPr preferRelativeResize="0"/>
          <p:nvPr/>
        </p:nvPicPr>
        <p:blipFill>
          <a:blip r:embed="rId4">
            <a:alphaModFix/>
          </a:blip>
          <a:stretch>
            <a:fillRect/>
          </a:stretch>
        </p:blipFill>
        <p:spPr>
          <a:xfrm rot="-5400000" flipH="1">
            <a:off x="2583663" y="-769165"/>
            <a:ext cx="928700" cy="4181475"/>
          </a:xfrm>
          <a:prstGeom prst="rect">
            <a:avLst/>
          </a:prstGeom>
          <a:noFill/>
          <a:ln>
            <a:noFill/>
          </a:ln>
        </p:spPr>
      </p:pic>
      <p:pic>
        <p:nvPicPr>
          <p:cNvPr id="259" name="Google Shape;259;p41"/>
          <p:cNvPicPr preferRelativeResize="0"/>
          <p:nvPr/>
        </p:nvPicPr>
        <p:blipFill>
          <a:blip r:embed="rId5">
            <a:alphaModFix/>
          </a:blip>
          <a:stretch>
            <a:fillRect/>
          </a:stretch>
        </p:blipFill>
        <p:spPr>
          <a:xfrm>
            <a:off x="6000760" y="2474527"/>
            <a:ext cx="859325" cy="2096550"/>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elestial">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elestial">
  <a:themeElements>
    <a:clrScheme name="Grayscale">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3072</Words>
  <Application>Microsoft Macintosh PowerPoint</Application>
  <PresentationFormat>On-screen Show (16:9)</PresentationFormat>
  <Paragraphs>295</Paragraphs>
  <Slides>52</Slides>
  <Notes>52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52</vt:i4>
      </vt:variant>
    </vt:vector>
  </HeadingPairs>
  <TitlesOfParts>
    <vt:vector size="63" baseType="lpstr">
      <vt:lpstr>Times New Roman</vt:lpstr>
      <vt:lpstr>Montserrat</vt:lpstr>
      <vt:lpstr>Montserrat Black</vt:lpstr>
      <vt:lpstr>Montserrat Medium</vt:lpstr>
      <vt:lpstr>Calibri</vt:lpstr>
      <vt:lpstr>Arial</vt:lpstr>
      <vt:lpstr>Stardos Stencil</vt:lpstr>
      <vt:lpstr>Georgia</vt:lpstr>
      <vt:lpstr>Simple Dark</vt:lpstr>
      <vt:lpstr>Celestial</vt:lpstr>
      <vt:lpstr>Celestial</vt:lpstr>
      <vt:lpstr>PowerPoint Presentation</vt:lpstr>
      <vt:lpstr> ZUCKERBERG    </vt:lpstr>
      <vt:lpstr> CONFIDENCE   IN 2020 ELECTION</vt:lpstr>
      <vt:lpstr>PowerPoint Presentation</vt:lpstr>
      <vt:lpstr>PowerPoint Presentation</vt:lpstr>
      <vt:lpstr>PowerPoint Presentation</vt:lpstr>
      <vt:lpstr>PowerPoint Presentation</vt:lpstr>
      <vt:lpstr>EVIDENCE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Racine Mayor Letter</vt:lpstr>
      <vt:lpstr>PowerPoint Presentation</vt:lpstr>
      <vt:lpstr>Wisconsin Safe  Voting Plan 2020  Submitted to the Center for Tech &amp; Civic Life</vt:lpstr>
      <vt:lpstr>Wisconsin Safe  Voting Plan 2020  Submitted to the Center for Tech &amp; Civic Life</vt:lpstr>
      <vt:lpstr>Wisconsin Safe  Voting Plan 2020  Submitted to the Center for Tech &amp; Civic Life</vt:lpstr>
      <vt:lpstr>PHILLY-CTCL GRANT AGREEMENT</vt:lpstr>
      <vt:lpstr>PHILLY-CTCL GRANT AGREEMENT</vt:lpstr>
      <vt:lpstr>CTCL’S MATH  DOES NOT  ADD UP</vt:lpstr>
      <vt:lpstr>PHILLY-CTCL GRANT AGREEMENT</vt:lpstr>
      <vt:lpstr>PHILLY-CTCL GRANT AGREEMENT</vt:lpstr>
      <vt:lpstr>PowerPoint Presentation</vt:lpstr>
      <vt:lpstr>PowerPoint Presentation</vt:lpstr>
      <vt:lpstr>PowerPoint Presentation</vt:lpstr>
      <vt:lpstr>PowerPoint Presentation</vt:lpstr>
      <vt:lpstr>STATUTES VIOLATED BY STATE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2020-12-16T16:27:06Z</dcterms:modified>
</cp:coreProperties>
</file>